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C53BF-04D8-4120-834B-7F352DD73F69}" type="datetimeFigureOut">
              <a:rPr lang="lt-LT" smtClean="0"/>
              <a:pPr/>
              <a:t>2020-04-10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C1C83-174E-4403-9F5E-A310809F9597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3494790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C53BF-04D8-4120-834B-7F352DD73F69}" type="datetimeFigureOut">
              <a:rPr lang="lt-LT" smtClean="0"/>
              <a:pPr/>
              <a:t>2020-04-10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C1C83-174E-4403-9F5E-A310809F9597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3480849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C53BF-04D8-4120-834B-7F352DD73F69}" type="datetimeFigureOut">
              <a:rPr lang="lt-LT" smtClean="0"/>
              <a:pPr/>
              <a:t>2020-04-10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C1C83-174E-4403-9F5E-A310809F9597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251011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C53BF-04D8-4120-834B-7F352DD73F69}" type="datetimeFigureOut">
              <a:rPr lang="lt-LT" smtClean="0"/>
              <a:pPr/>
              <a:t>2020-04-10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C1C83-174E-4403-9F5E-A310809F9597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3895391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C53BF-04D8-4120-834B-7F352DD73F69}" type="datetimeFigureOut">
              <a:rPr lang="lt-LT" smtClean="0"/>
              <a:pPr/>
              <a:t>2020-04-10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C1C83-174E-4403-9F5E-A310809F9597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2356740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C53BF-04D8-4120-834B-7F352DD73F69}" type="datetimeFigureOut">
              <a:rPr lang="lt-LT" smtClean="0"/>
              <a:pPr/>
              <a:t>2020-04-10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C1C83-174E-4403-9F5E-A310809F9597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885626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C53BF-04D8-4120-834B-7F352DD73F69}" type="datetimeFigureOut">
              <a:rPr lang="lt-LT" smtClean="0"/>
              <a:pPr/>
              <a:t>2020-04-10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C1C83-174E-4403-9F5E-A310809F9597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1529742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C53BF-04D8-4120-834B-7F352DD73F69}" type="datetimeFigureOut">
              <a:rPr lang="lt-LT" smtClean="0"/>
              <a:pPr/>
              <a:t>2020-04-10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C1C83-174E-4403-9F5E-A310809F9597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30516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C53BF-04D8-4120-834B-7F352DD73F69}" type="datetimeFigureOut">
              <a:rPr lang="lt-LT" smtClean="0"/>
              <a:pPr/>
              <a:t>2020-04-10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C1C83-174E-4403-9F5E-A310809F9597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1940761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C53BF-04D8-4120-834B-7F352DD73F69}" type="datetimeFigureOut">
              <a:rPr lang="lt-LT" smtClean="0"/>
              <a:pPr/>
              <a:t>2020-04-10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C1C83-174E-4403-9F5E-A310809F9597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3984445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C53BF-04D8-4120-834B-7F352DD73F69}" type="datetimeFigureOut">
              <a:rPr lang="lt-LT" smtClean="0"/>
              <a:pPr/>
              <a:t>2020-04-10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C1C83-174E-4403-9F5E-A310809F9597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4059687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C53BF-04D8-4120-834B-7F352DD73F69}" type="datetimeFigureOut">
              <a:rPr lang="lt-LT" smtClean="0"/>
              <a:pPr/>
              <a:t>2020-04-10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C1C83-174E-4403-9F5E-A310809F9597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3373451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1470025"/>
          </a:xfrm>
        </p:spPr>
        <p:txBody>
          <a:bodyPr/>
          <a:lstStyle/>
          <a:p>
            <a:r>
              <a:rPr lang="lt-LT" b="1" dirty="0" smtClean="0">
                <a:effectLst/>
                <a:latin typeface="Times New Roman"/>
                <a:ea typeface="Times New Roman"/>
              </a:rPr>
              <a:t>Kodėl padėdamas kitiems padedu ir sau? </a:t>
            </a:r>
            <a:endParaRPr lang="lt-LT" b="1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971600" y="2276872"/>
            <a:ext cx="6400800" cy="2592288"/>
          </a:xfrm>
        </p:spPr>
        <p:txBody>
          <a:bodyPr>
            <a:normAutofit fontScale="62500" lnSpcReduction="20000"/>
          </a:bodyPr>
          <a:lstStyle/>
          <a:p>
            <a:r>
              <a:rPr lang="lt-LT" dirty="0" smtClean="0">
                <a:solidFill>
                  <a:schemeClr val="tx1"/>
                </a:solidFill>
              </a:rPr>
              <a:t>UŽDAVINIAI:</a:t>
            </a:r>
          </a:p>
          <a:p>
            <a:pPr marL="742950" lvl="1" indent="-285750">
              <a:lnSpc>
                <a:spcPct val="115000"/>
              </a:lnSpc>
              <a:buFont typeface="Symbol"/>
              <a:buChar char=""/>
              <a:tabLst>
                <a:tab pos="160020" algn="l"/>
                <a:tab pos="228600" algn="l"/>
              </a:tabLst>
            </a:pPr>
            <a:r>
              <a:rPr lang="lt-LT" sz="3800" dirty="0">
                <a:solidFill>
                  <a:schemeClr val="tx1"/>
                </a:solidFill>
                <a:latin typeface="Arial Black" panose="020B0A04020102020204" pitchFamily="34" charset="0"/>
                <a:ea typeface="Times New Roman"/>
                <a:cs typeface="Arial"/>
              </a:rPr>
              <a:t>M</a:t>
            </a:r>
            <a:r>
              <a:rPr lang="lt-LT" sz="380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  <a:ea typeface="Times New Roman"/>
                <a:cs typeface="Arial"/>
              </a:rPr>
              <a:t>okysis įvardinti gerus darbus kūnui ir sielai.</a:t>
            </a:r>
            <a:endParaRPr lang="lt-LT" sz="3800" i="1" dirty="0">
              <a:solidFill>
                <a:schemeClr val="tx1"/>
              </a:solidFill>
              <a:latin typeface="Arial Black" panose="020B0A04020102020204" pitchFamily="34" charset="0"/>
              <a:ea typeface="Calibri"/>
              <a:cs typeface="Arial"/>
            </a:endParaRPr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Font typeface="Symbol"/>
              <a:buChar char=""/>
              <a:tabLst>
                <a:tab pos="160020" algn="l"/>
                <a:tab pos="685800" algn="l"/>
              </a:tabLst>
            </a:pPr>
            <a:r>
              <a:rPr lang="lt-LT" sz="380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  <a:ea typeface="Times New Roman"/>
                <a:cs typeface="Arial"/>
              </a:rPr>
              <a:t>Užrašydami gerus darbus sieks juos atlikti</a:t>
            </a:r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Font typeface="Symbol"/>
              <a:buChar char=""/>
              <a:tabLst>
                <a:tab pos="160020" algn="l"/>
                <a:tab pos="685800" algn="l"/>
              </a:tabLst>
            </a:pPr>
            <a:endParaRPr lang="lt-LT" sz="3800" dirty="0">
              <a:solidFill>
                <a:schemeClr val="tx1"/>
              </a:solidFill>
              <a:latin typeface="Arial Black" panose="020B0A04020102020204" pitchFamily="34" charset="0"/>
              <a:ea typeface="Calibri"/>
              <a:cs typeface="Arial"/>
            </a:endParaRPr>
          </a:p>
          <a:p>
            <a:pPr lvl="1">
              <a:lnSpc>
                <a:spcPct val="115000"/>
              </a:lnSpc>
              <a:spcAft>
                <a:spcPts val="0"/>
              </a:spcAft>
              <a:tabLst>
                <a:tab pos="160020" algn="l"/>
                <a:tab pos="685800" algn="l"/>
              </a:tabLst>
            </a:pPr>
            <a:r>
              <a:rPr lang="lt-LT" sz="2000" dirty="0" smtClean="0">
                <a:solidFill>
                  <a:schemeClr val="tx1"/>
                </a:solidFill>
                <a:latin typeface="Arial Black" panose="020B0A04020102020204" pitchFamily="34" charset="0"/>
                <a:ea typeface="Calibri"/>
                <a:cs typeface="Arial"/>
              </a:rPr>
              <a:t>Tikybos mokytoja – metodininkė Raselė </a:t>
            </a:r>
            <a:r>
              <a:rPr lang="lt-LT" sz="2000" dirty="0" err="1" smtClean="0">
                <a:solidFill>
                  <a:schemeClr val="tx1"/>
                </a:solidFill>
                <a:latin typeface="Arial Black" panose="020B0A04020102020204" pitchFamily="34" charset="0"/>
                <a:ea typeface="Calibri"/>
                <a:cs typeface="Arial"/>
              </a:rPr>
              <a:t>Dumskienė</a:t>
            </a:r>
            <a:endParaRPr lang="lt-LT" sz="2400" dirty="0">
              <a:solidFill>
                <a:schemeClr val="tx1"/>
              </a:solidFill>
              <a:latin typeface="Arial Black" panose="020B0A04020102020204" pitchFamily="34" charset="0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34804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z="4800" b="1" dirty="0" smtClean="0"/>
              <a:t>IŠVADOS</a:t>
            </a:r>
            <a:r>
              <a:rPr lang="lt-LT" dirty="0" smtClean="0"/>
              <a:t> :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lt-LT" sz="4000" dirty="0" smtClean="0"/>
              <a:t>Mes kiekvienas galime padėti šalia esančiam.</a:t>
            </a:r>
          </a:p>
          <a:p>
            <a:r>
              <a:rPr lang="lt-LT" sz="4000" dirty="0" smtClean="0"/>
              <a:t>Pagalba gali būti kūnui arba sielai.</a:t>
            </a:r>
          </a:p>
          <a:p>
            <a:r>
              <a:rPr lang="lt-LT" sz="4000" dirty="0" smtClean="0"/>
              <a:t>Pagalba atneša naudą mums patiems – nušviesėja mūsų siela, džiuginame Viešpatį, sulauksime pagalbos kai mums jos reikės.</a:t>
            </a:r>
            <a:endParaRPr lang="lt-LT" sz="4000" dirty="0"/>
          </a:p>
        </p:txBody>
      </p:sp>
    </p:spTree>
    <p:extLst>
      <p:ext uri="{BB962C8B-B14F-4D97-AF65-F5344CB8AC3E}">
        <p14:creationId xmlns:p14="http://schemas.microsoft.com/office/powerpoint/2010/main" xmlns="" val="37034251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9000" b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smtClean="0"/>
              <a:t>UŽDUOTIS:</a:t>
            </a:r>
            <a:endParaRPr lang="lt-LT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lt-LT" dirty="0" smtClean="0"/>
              <a:t>Iki balandžio 29 d. išmok gailestingumo darbus kūnui ir sielai (susitiksime video pamokoje).</a:t>
            </a:r>
          </a:p>
          <a:p>
            <a:r>
              <a:rPr lang="lt-LT" dirty="0" smtClean="0"/>
              <a:t>Balandžio 22 d. atlik užduotis pratybose, psl. 40-41.</a:t>
            </a:r>
          </a:p>
          <a:p>
            <a:r>
              <a:rPr lang="lt-LT" dirty="0" smtClean="0"/>
              <a:t>Pratybų foto siųsk man į </a:t>
            </a:r>
            <a:r>
              <a:rPr lang="lt-LT" dirty="0" err="1" smtClean="0"/>
              <a:t>Eduka</a:t>
            </a:r>
            <a:r>
              <a:rPr lang="lt-LT" dirty="0" smtClean="0"/>
              <a:t> dienyną balandžio 22-23 dienomis.</a:t>
            </a:r>
          </a:p>
          <a:p>
            <a:r>
              <a:rPr lang="lt-LT" dirty="0" smtClean="0"/>
              <a:t>Būtinai įsivertink darbą šioje </a:t>
            </a:r>
            <a:r>
              <a:rPr lang="lt-LT" dirty="0" smtClean="0"/>
              <a:t>pamokoje: </a:t>
            </a:r>
            <a:r>
              <a:rPr lang="lt-LT" dirty="0" smtClean="0"/>
              <a:t>pratybų apačioje piešk veiduką </a:t>
            </a:r>
            <a:r>
              <a:rPr lang="lt-LT" dirty="0">
                <a:sym typeface="Wingdings" panose="05000000000000000000" pitchFamily="2" charset="2"/>
              </a:rPr>
              <a:t>.</a:t>
            </a:r>
            <a:endParaRPr lang="lt-LT" dirty="0" smtClean="0"/>
          </a:p>
          <a:p>
            <a:endParaRPr lang="lt-LT" dirty="0"/>
          </a:p>
          <a:p>
            <a:pPr marL="0" indent="0">
              <a:buNone/>
            </a:pPr>
            <a:r>
              <a:rPr lang="lt-LT" dirty="0" smtClean="0"/>
              <a:t>Sėkmės darbuose </a:t>
            </a:r>
            <a:r>
              <a:rPr lang="lt-LT" dirty="0" smtClean="0">
                <a:sym typeface="Wingdings" panose="05000000000000000000" pitchFamily="2" charset="2"/>
              </a:rPr>
              <a:t> Tavo tikybos mokytoja Rasa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xmlns="" val="1757107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1000" r="-3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MŪSŲ MALDA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lt-LT" b="1" dirty="0">
                <a:solidFill>
                  <a:srgbClr val="002060"/>
                </a:solidFill>
              </a:rPr>
              <a:t>Teikis atsiųsti, Viešpatie, Šventosios Dvasios dovanų mūsų protui apšviesti ir sielos jėgoms sustiprinti. Palaimink mūsų Tėvus, Mokytojus ir visus tuos, kurie mus veda į gerą. Duok mums jėgų gerai mokytis, apsaugok mus visus nuo ligų ir kitokių bėdų.</a:t>
            </a:r>
          </a:p>
          <a:p>
            <a:pPr marL="0" lvl="0" indent="0">
              <a:buNone/>
            </a:pPr>
            <a:r>
              <a:rPr lang="lt-LT" b="1" dirty="0">
                <a:solidFill>
                  <a:srgbClr val="002060"/>
                </a:solidFill>
              </a:rPr>
              <a:t>	Per Kristų, mūsų Viešpatį, amen.</a:t>
            </a:r>
          </a:p>
          <a:p>
            <a:endParaRPr lang="lt-LT" b="1" dirty="0"/>
          </a:p>
        </p:txBody>
      </p:sp>
    </p:spTree>
    <p:extLst>
      <p:ext uri="{BB962C8B-B14F-4D97-AF65-F5344CB8AC3E}">
        <p14:creationId xmlns:p14="http://schemas.microsoft.com/office/powerpoint/2010/main" xmlns="" val="2537959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1000" r="-3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908720"/>
            <a:ext cx="5040560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4400" b="1" dirty="0" smtClean="0">
                <a:solidFill>
                  <a:srgbClr val="C00000"/>
                </a:solidFill>
              </a:rPr>
              <a:t>KĄ MUMS SAKO JĖZUS?</a:t>
            </a:r>
          </a:p>
          <a:p>
            <a:r>
              <a:rPr lang="lt-LT" sz="2400" dirty="0" smtClean="0"/>
              <a:t>	</a:t>
            </a:r>
            <a:r>
              <a:rPr lang="lt-LT" sz="3600" dirty="0" smtClean="0"/>
              <a:t>Kartą Jėzus kalbėjo žmonėms apie </a:t>
            </a:r>
            <a:r>
              <a:rPr lang="lt-LT" sz="3600" b="1" dirty="0" smtClean="0"/>
              <a:t>Paskutinįjį teismą. </a:t>
            </a:r>
          </a:p>
          <a:p>
            <a:r>
              <a:rPr lang="lt-LT" sz="3600" b="1" dirty="0"/>
              <a:t>	</a:t>
            </a:r>
            <a:r>
              <a:rPr lang="lt-LT" sz="3600" dirty="0" smtClean="0"/>
              <a:t>Jis sakė, kad tada ateis kaip teisėjas, kuris atskirs gerus žmones nuo piktų.</a:t>
            </a:r>
          </a:p>
          <a:p>
            <a:endParaRPr lang="lt-LT" sz="3600" b="1" dirty="0"/>
          </a:p>
          <a:p>
            <a:endParaRPr lang="lt-LT" sz="2800" dirty="0"/>
          </a:p>
        </p:txBody>
      </p:sp>
    </p:spTree>
    <p:extLst>
      <p:ext uri="{BB962C8B-B14F-4D97-AF65-F5344CB8AC3E}">
        <p14:creationId xmlns:p14="http://schemas.microsoft.com/office/powerpoint/2010/main" xmlns="" val="3756223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1000" r="-3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42058" y="764704"/>
            <a:ext cx="597435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/>
              <a:t>	</a:t>
            </a:r>
            <a:r>
              <a:rPr lang="lt-LT" sz="3600" b="1" dirty="0" smtClean="0"/>
              <a:t>Gerieji</a:t>
            </a:r>
            <a:r>
              <a:rPr lang="lt-LT" sz="3600" dirty="0" smtClean="0"/>
              <a:t> – tie kurie mylėjo Dievą ir darė gailestingumo darbus, amžinai džiaugsis su juo danguje.</a:t>
            </a:r>
          </a:p>
          <a:p>
            <a:endParaRPr lang="lt-LT" dirty="0"/>
          </a:p>
          <a:p>
            <a:endParaRPr lang="lt-LT" dirty="0" smtClean="0"/>
          </a:p>
          <a:p>
            <a:endParaRPr lang="lt-LT" dirty="0"/>
          </a:p>
          <a:p>
            <a:endParaRPr lang="lt-LT" dirty="0" smtClean="0"/>
          </a:p>
          <a:p>
            <a:endParaRPr lang="lt-LT" dirty="0"/>
          </a:p>
          <a:p>
            <a:endParaRPr lang="lt-LT" dirty="0" smtClean="0"/>
          </a:p>
          <a:p>
            <a:endParaRPr lang="lt-LT" dirty="0"/>
          </a:p>
        </p:txBody>
      </p:sp>
      <p:pic>
        <p:nvPicPr>
          <p:cNvPr id="1026" name="Picture 2" descr="C:\Users\HP\Desktop\atsisiųsti (4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160185"/>
            <a:ext cx="302895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30114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1000" r="-3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908720"/>
            <a:ext cx="504056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200" dirty="0" smtClean="0">
                <a:solidFill>
                  <a:srgbClr val="FF0000"/>
                </a:solidFill>
              </a:rPr>
              <a:t>Jėzus tada tars geriesiems </a:t>
            </a:r>
            <a:r>
              <a:rPr lang="lt-LT" sz="3200" dirty="0" smtClean="0"/>
              <a:t>:</a:t>
            </a:r>
          </a:p>
          <a:p>
            <a:r>
              <a:rPr lang="lt-LT" dirty="0"/>
              <a:t>	</a:t>
            </a:r>
            <a:r>
              <a:rPr lang="lt-LT" sz="2400" b="1" dirty="0" smtClean="0"/>
              <a:t>„Aš buvau išalkęs, ir jūs mane pavalgydinote, buvau ištroškęs ir mane pagirdėte, buvau nuogas – mane aprengėte, ligonis – mane aplankėte, kalinys – atėjote pas mane“ (Mt25, 35-36)</a:t>
            </a:r>
          </a:p>
          <a:p>
            <a:endParaRPr lang="lt-LT" dirty="0"/>
          </a:p>
          <a:p>
            <a:endParaRPr lang="lt-LT" dirty="0" smtClean="0"/>
          </a:p>
          <a:p>
            <a:endParaRPr lang="lt-LT" dirty="0"/>
          </a:p>
          <a:p>
            <a:endParaRPr lang="lt-LT" dirty="0" smtClean="0"/>
          </a:p>
          <a:p>
            <a:endParaRPr lang="lt-LT" dirty="0"/>
          </a:p>
          <a:p>
            <a:endParaRPr lang="lt-LT" dirty="0"/>
          </a:p>
        </p:txBody>
      </p:sp>
      <p:pic>
        <p:nvPicPr>
          <p:cNvPr id="2050" name="Picture 2" descr="C:\Users\HP\Desktop\atsisiųsti (3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38677" y="3717032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67530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1000" r="-3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1196752"/>
            <a:ext cx="554461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200" dirty="0" smtClean="0"/>
              <a:t>Gerieji žmonės nustebę klaus : „Kada, Viešpatie, mes Tau patarnavome? Kada ir kur buvome Tave sutikę?“</a:t>
            </a:r>
          </a:p>
          <a:p>
            <a:r>
              <a:rPr lang="lt-LT" sz="3200" dirty="0"/>
              <a:t>	</a:t>
            </a:r>
            <a:r>
              <a:rPr lang="lt-LT" sz="3200" dirty="0" smtClean="0"/>
              <a:t>O Jėzus paaiškins:</a:t>
            </a:r>
          </a:p>
          <a:p>
            <a:r>
              <a:rPr lang="lt-LT" sz="3200" dirty="0" smtClean="0"/>
              <a:t>„</a:t>
            </a:r>
            <a:r>
              <a:rPr lang="lt-LT" sz="3200" b="1" dirty="0" smtClean="0">
                <a:solidFill>
                  <a:srgbClr val="FF0000"/>
                </a:solidFill>
              </a:rPr>
              <a:t>Kiek kartų tai padarėte vienam iš šitų mažiausiųjų mano brolių, man padarėte“ (Mt25, 49)</a:t>
            </a:r>
            <a:endParaRPr lang="lt-LT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011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9752" y="548680"/>
            <a:ext cx="403244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4000" b="1" dirty="0" smtClean="0"/>
              <a:t>MES KIEKVIENAS GALIME DARYTI GERUS DARBUS ŠALIA MŪSŲ ESANČIAM – TAI NIEKO NEKAINUOJA</a:t>
            </a:r>
            <a:endParaRPr lang="lt-LT" sz="4000" b="1" dirty="0"/>
          </a:p>
        </p:txBody>
      </p:sp>
    </p:spTree>
    <p:extLst>
      <p:ext uri="{BB962C8B-B14F-4D97-AF65-F5344CB8AC3E}">
        <p14:creationId xmlns:p14="http://schemas.microsoft.com/office/powerpoint/2010/main" xmlns="" val="1865450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5696" y="620688"/>
            <a:ext cx="5472608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3200" b="1" u="sng" dirty="0" smtClean="0"/>
              <a:t>GERI DARBAI ARTIMO KŪNUI</a:t>
            </a:r>
            <a:endParaRPr lang="lt-LT" dirty="0" smtClean="0"/>
          </a:p>
          <a:p>
            <a:pPr algn="ctr"/>
            <a:endParaRPr lang="lt-LT" dirty="0"/>
          </a:p>
          <a:p>
            <a:pPr fontAlgn="base"/>
            <a:r>
              <a:rPr lang="lt-LT" sz="3200" dirty="0" smtClean="0">
                <a:solidFill>
                  <a:srgbClr val="002060"/>
                </a:solidFill>
              </a:rPr>
              <a:t>1.Išalkusį </a:t>
            </a:r>
            <a:r>
              <a:rPr lang="lt-LT" sz="3200" dirty="0">
                <a:solidFill>
                  <a:srgbClr val="002060"/>
                </a:solidFill>
              </a:rPr>
              <a:t>pavalgydinti.</a:t>
            </a:r>
          </a:p>
          <a:p>
            <a:pPr fontAlgn="base"/>
            <a:r>
              <a:rPr lang="lt-LT" sz="3200" dirty="0">
                <a:solidFill>
                  <a:srgbClr val="002060"/>
                </a:solidFill>
              </a:rPr>
              <a:t>2. Ištroškusį pagirdyti.</a:t>
            </a:r>
          </a:p>
          <a:p>
            <a:pPr fontAlgn="base"/>
            <a:r>
              <a:rPr lang="lt-LT" sz="3200" dirty="0">
                <a:solidFill>
                  <a:srgbClr val="002060"/>
                </a:solidFill>
              </a:rPr>
              <a:t>3. Vargšą aprengti.</a:t>
            </a:r>
          </a:p>
          <a:p>
            <a:pPr fontAlgn="base"/>
            <a:r>
              <a:rPr lang="lt-LT" sz="3200" dirty="0">
                <a:solidFill>
                  <a:srgbClr val="002060"/>
                </a:solidFill>
              </a:rPr>
              <a:t>4. Keleivį priglausti.</a:t>
            </a:r>
          </a:p>
          <a:p>
            <a:pPr fontAlgn="base"/>
            <a:r>
              <a:rPr lang="lt-LT" sz="3200" dirty="0">
                <a:solidFill>
                  <a:srgbClr val="002060"/>
                </a:solidFill>
              </a:rPr>
              <a:t>5. Kalinį sušelpti.</a:t>
            </a:r>
          </a:p>
          <a:p>
            <a:pPr fontAlgn="base"/>
            <a:r>
              <a:rPr lang="lt-LT" sz="3200" dirty="0">
                <a:solidFill>
                  <a:srgbClr val="002060"/>
                </a:solidFill>
              </a:rPr>
              <a:t>6. Ligonį </a:t>
            </a:r>
            <a:r>
              <a:rPr lang="lt-LT" sz="3200" dirty="0" smtClean="0">
                <a:solidFill>
                  <a:srgbClr val="002060"/>
                </a:solidFill>
              </a:rPr>
              <a:t>aplankyti.</a:t>
            </a:r>
            <a:endParaRPr lang="lt-LT" sz="3200" dirty="0">
              <a:solidFill>
                <a:srgbClr val="002060"/>
              </a:solidFill>
            </a:endParaRPr>
          </a:p>
          <a:p>
            <a:pPr fontAlgn="base"/>
            <a:r>
              <a:rPr lang="lt-LT" sz="3200" dirty="0">
                <a:solidFill>
                  <a:srgbClr val="002060"/>
                </a:solidFill>
              </a:rPr>
              <a:t>7. Mirusį palaidoti.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xmlns="" val="1169354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GERI DARBAI ARTIMO SIELAI: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lt-LT" dirty="0" smtClean="0"/>
              <a:t>1.</a:t>
            </a:r>
            <a:r>
              <a:rPr lang="lt-LT" dirty="0"/>
              <a:t> </a:t>
            </a:r>
            <a:r>
              <a:rPr lang="lt-LT" dirty="0">
                <a:solidFill>
                  <a:srgbClr val="002060"/>
                </a:solidFill>
              </a:rPr>
              <a:t>Nemokantį pamokyti.</a:t>
            </a:r>
          </a:p>
          <a:p>
            <a:pPr fontAlgn="base"/>
            <a:r>
              <a:rPr lang="lt-LT" dirty="0">
                <a:solidFill>
                  <a:srgbClr val="002060"/>
                </a:solidFill>
              </a:rPr>
              <a:t>2. Abejojančiam patarti.</a:t>
            </a:r>
          </a:p>
          <a:p>
            <a:pPr fontAlgn="base"/>
            <a:r>
              <a:rPr lang="lt-LT" dirty="0">
                <a:solidFill>
                  <a:srgbClr val="002060"/>
                </a:solidFill>
              </a:rPr>
              <a:t>3. Nuliūdusį paguosti.</a:t>
            </a:r>
          </a:p>
          <a:p>
            <a:pPr fontAlgn="base"/>
            <a:r>
              <a:rPr lang="lt-LT" dirty="0">
                <a:solidFill>
                  <a:srgbClr val="002060"/>
                </a:solidFill>
              </a:rPr>
              <a:t>4. Pikta darantį sudrausti.</a:t>
            </a:r>
          </a:p>
          <a:p>
            <a:pPr fontAlgn="base"/>
            <a:r>
              <a:rPr lang="lt-LT" dirty="0">
                <a:solidFill>
                  <a:srgbClr val="002060"/>
                </a:solidFill>
              </a:rPr>
              <a:t>5. Įžeidimus atleisti.</a:t>
            </a:r>
          </a:p>
          <a:p>
            <a:pPr fontAlgn="base"/>
            <a:r>
              <a:rPr lang="lt-LT" dirty="0">
                <a:solidFill>
                  <a:srgbClr val="002060"/>
                </a:solidFill>
              </a:rPr>
              <a:t>6. Nuoskaudas nukęsti.</a:t>
            </a:r>
          </a:p>
          <a:p>
            <a:pPr fontAlgn="base"/>
            <a:r>
              <a:rPr lang="lt-LT" dirty="0">
                <a:solidFill>
                  <a:srgbClr val="002060"/>
                </a:solidFill>
              </a:rPr>
              <a:t>7. Melstis už gyvus ir mirusius.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xmlns="" val="1714962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252</Words>
  <Application>Microsoft Office PowerPoint</Application>
  <PresentationFormat>Demonstracija ekrane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11</vt:i4>
      </vt:variant>
    </vt:vector>
  </HeadingPairs>
  <TitlesOfParts>
    <vt:vector size="12" baseType="lpstr">
      <vt:lpstr>Office tema</vt:lpstr>
      <vt:lpstr>Kodėl padėdamas kitiems padedu ir sau? </vt:lpstr>
      <vt:lpstr>MŪSŲ MALDA</vt:lpstr>
      <vt:lpstr>Skaidrė 3</vt:lpstr>
      <vt:lpstr>Skaidrė 4</vt:lpstr>
      <vt:lpstr>Skaidrė 5</vt:lpstr>
      <vt:lpstr>Skaidrė 6</vt:lpstr>
      <vt:lpstr>Skaidrė 7</vt:lpstr>
      <vt:lpstr>Skaidrė 8</vt:lpstr>
      <vt:lpstr>GERI DARBAI ARTIMO SIELAI:</vt:lpstr>
      <vt:lpstr>IŠVADOS :</vt:lpstr>
      <vt:lpstr>UŽDUOTIS: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Kodėl padėdamas kitiems padedu ir sau?</dc:title>
  <dc:creator>HP</dc:creator>
  <cp:lastModifiedBy>Vartotojas</cp:lastModifiedBy>
  <cp:revision>12</cp:revision>
  <dcterms:created xsi:type="dcterms:W3CDTF">2020-04-09T14:39:12Z</dcterms:created>
  <dcterms:modified xsi:type="dcterms:W3CDTF">2020-04-10T06:43:05Z</dcterms:modified>
</cp:coreProperties>
</file>