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2"/>
  </p:notesMasterIdLst>
  <p:sldIdLst>
    <p:sldId id="256" r:id="rId2"/>
    <p:sldId id="286" r:id="rId3"/>
    <p:sldId id="258" r:id="rId4"/>
    <p:sldId id="260" r:id="rId5"/>
    <p:sldId id="287" r:id="rId6"/>
    <p:sldId id="261" r:id="rId7"/>
    <p:sldId id="268" r:id="rId8"/>
    <p:sldId id="269" r:id="rId9"/>
    <p:sldId id="262" r:id="rId10"/>
    <p:sldId id="263" r:id="rId11"/>
    <p:sldId id="265" r:id="rId12"/>
    <p:sldId id="264" r:id="rId13"/>
    <p:sldId id="266" r:id="rId14"/>
    <p:sldId id="288" r:id="rId15"/>
    <p:sldId id="278" r:id="rId16"/>
    <p:sldId id="280" r:id="rId17"/>
    <p:sldId id="281" r:id="rId18"/>
    <p:sldId id="282" r:id="rId19"/>
    <p:sldId id="283" r:id="rId20"/>
    <p:sldId id="303" r:id="rId21"/>
    <p:sldId id="285" r:id="rId22"/>
    <p:sldId id="271" r:id="rId23"/>
    <p:sldId id="300" r:id="rId24"/>
    <p:sldId id="290" r:id="rId25"/>
    <p:sldId id="272" r:id="rId26"/>
    <p:sldId id="291" r:id="rId27"/>
    <p:sldId id="297" r:id="rId28"/>
    <p:sldId id="292" r:id="rId29"/>
    <p:sldId id="298" r:id="rId30"/>
    <p:sldId id="293" r:id="rId31"/>
    <p:sldId id="273" r:id="rId32"/>
    <p:sldId id="294" r:id="rId33"/>
    <p:sldId id="296" r:id="rId34"/>
    <p:sldId id="295" r:id="rId35"/>
    <p:sldId id="289" r:id="rId36"/>
    <p:sldId id="275" r:id="rId37"/>
    <p:sldId id="299" r:id="rId38"/>
    <p:sldId id="302" r:id="rId39"/>
    <p:sldId id="301" r:id="rId40"/>
    <p:sldId id="304" r:id="rId4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8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E4253-2C92-4844-9709-07E62C7ED488}" type="datetimeFigureOut">
              <a:rPr lang="lt-LT" smtClean="0"/>
              <a:t>2014.02.26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82631-7667-41B9-8827-6CBF40A0A032}" type="slidenum">
              <a:rPr lang="lt-LT" smtClean="0"/>
              <a:t>‹#›</a:t>
            </a:fld>
            <a:endParaRPr lang="lt-LT"/>
          </a:p>
        </p:txBody>
      </p:sp>
    </p:spTree>
    <p:extLst>
      <p:ext uri="{BB962C8B-B14F-4D97-AF65-F5344CB8AC3E}">
        <p14:creationId xmlns:p14="http://schemas.microsoft.com/office/powerpoint/2010/main" val="300297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94E82631-7667-41B9-8827-6CBF40A0A032}" type="slidenum">
              <a:rPr lang="lt-LT" smtClean="0"/>
              <a:t>10</a:t>
            </a:fld>
            <a:endParaRPr lang="lt-LT"/>
          </a:p>
        </p:txBody>
      </p:sp>
    </p:spTree>
    <p:extLst>
      <p:ext uri="{BB962C8B-B14F-4D97-AF65-F5344CB8AC3E}">
        <p14:creationId xmlns:p14="http://schemas.microsoft.com/office/powerpoint/2010/main" val="66313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94E82631-7667-41B9-8827-6CBF40A0A032}" type="slidenum">
              <a:rPr lang="lt-LT" smtClean="0"/>
              <a:t>32</a:t>
            </a:fld>
            <a:endParaRPr lang="lt-LT"/>
          </a:p>
        </p:txBody>
      </p:sp>
    </p:spTree>
    <p:extLst>
      <p:ext uri="{BB962C8B-B14F-4D97-AF65-F5344CB8AC3E}">
        <p14:creationId xmlns:p14="http://schemas.microsoft.com/office/powerpoint/2010/main" val="91066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Spustelėję redag. ruoš. pavad. stilių</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Spustelėję redag. ruoš. paantrš. stilių</a:t>
            </a:r>
            <a:endParaRPr kumimoji="0" lang="en-US"/>
          </a:p>
        </p:txBody>
      </p:sp>
      <p:sp>
        <p:nvSpPr>
          <p:cNvPr id="30" name="Date Placeholder 29"/>
          <p:cNvSpPr>
            <a:spLocks noGrp="1"/>
          </p:cNvSpPr>
          <p:nvPr>
            <p:ph type="dt" sz="half" idx="10"/>
          </p:nvPr>
        </p:nvSpPr>
        <p:spPr/>
        <p:txBody>
          <a:bodyPr/>
          <a:lstStyle/>
          <a:p>
            <a:fld id="{A0B4938E-A819-4900-A251-C8097404355A}" type="datetime1">
              <a:rPr lang="lt-LT" smtClean="0"/>
              <a:t>2014.02.26</a:t>
            </a:fld>
            <a:endParaRPr lang="lt-LT"/>
          </a:p>
        </p:txBody>
      </p:sp>
      <p:sp>
        <p:nvSpPr>
          <p:cNvPr id="19" name="Footer Placeholder 18"/>
          <p:cNvSpPr>
            <a:spLocks noGrp="1"/>
          </p:cNvSpPr>
          <p:nvPr>
            <p:ph type="ftr" sz="quarter" idx="11"/>
          </p:nvPr>
        </p:nvSpPr>
        <p:spPr/>
        <p:txBody>
          <a:bodyPr/>
          <a:lstStyle/>
          <a:p>
            <a:endParaRPr lang="lt-LT"/>
          </a:p>
        </p:txBody>
      </p:sp>
      <p:sp>
        <p:nvSpPr>
          <p:cNvPr id="27" name="Slide Number Placeholder 26"/>
          <p:cNvSpPr>
            <a:spLocks noGrp="1"/>
          </p:cNvSpPr>
          <p:nvPr>
            <p:ph type="sldNum" sz="quarter" idx="12"/>
          </p:nvPr>
        </p:nvSpPr>
        <p:spPr/>
        <p:txBody>
          <a:bodyPr/>
          <a:lstStyle/>
          <a:p>
            <a:fld id="{67E2F467-0410-466B-8451-822E6C602DE1}" type="slidenum">
              <a:rPr lang="lt-LT" smtClean="0"/>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t-LT" smtClean="0"/>
              <a:t>Spustelėję redag. ruoš. pavad. stilių</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e Placeholder 3"/>
          <p:cNvSpPr>
            <a:spLocks noGrp="1"/>
          </p:cNvSpPr>
          <p:nvPr>
            <p:ph type="dt" sz="half" idx="10"/>
          </p:nvPr>
        </p:nvSpPr>
        <p:spPr/>
        <p:txBody>
          <a:bodyPr/>
          <a:lstStyle/>
          <a:p>
            <a:fld id="{E7EBF7B5-6D40-4DD3-8B8C-8A2771CAEA1F}" type="datetime1">
              <a:rPr lang="lt-LT" smtClean="0"/>
              <a:t>2014.02.26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lt-LT" smtClean="0"/>
              <a:t>Spustelėję redag. ruoš. pavad. stilių</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e Placeholder 3"/>
          <p:cNvSpPr>
            <a:spLocks noGrp="1"/>
          </p:cNvSpPr>
          <p:nvPr>
            <p:ph type="dt" sz="half" idx="10"/>
          </p:nvPr>
        </p:nvSpPr>
        <p:spPr/>
        <p:txBody>
          <a:bodyPr/>
          <a:lstStyle/>
          <a:p>
            <a:fld id="{64D79D96-3B15-4787-968B-C9C717D858AA}" type="datetime1">
              <a:rPr lang="lt-LT" smtClean="0"/>
              <a:t>2014.02.26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t-LT" smtClean="0"/>
              <a:t>Spustelėję redag. ruoš. pavad. stilių</a:t>
            </a:r>
            <a:endParaRPr kumimoji="0" lang="en-US"/>
          </a:p>
        </p:txBody>
      </p:sp>
      <p:sp>
        <p:nvSpPr>
          <p:cNvPr id="3" name="Content Placeholder 2"/>
          <p:cNvSpPr>
            <a:spLocks noGrp="1"/>
          </p:cNvSpPr>
          <p:nvPr>
            <p:ph idx="1"/>
          </p:nvPr>
        </p:nvSpPr>
        <p:spPr/>
        <p:txBody>
          <a:body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e Placeholder 3"/>
          <p:cNvSpPr>
            <a:spLocks noGrp="1"/>
          </p:cNvSpPr>
          <p:nvPr>
            <p:ph type="dt" sz="half" idx="10"/>
          </p:nvPr>
        </p:nvSpPr>
        <p:spPr/>
        <p:txBody>
          <a:bodyPr/>
          <a:lstStyle/>
          <a:p>
            <a:fld id="{E9FB7E66-8C3E-4CBA-96E8-743FA44F50B0}" type="datetime1">
              <a:rPr lang="lt-LT" smtClean="0"/>
              <a:t>2014.02.26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lt-LT" smtClean="0"/>
              <a:t>Spustelėję redag. ruoš. pavad. stilių</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Spustelėję redag. ruoš. teksto stilių</a:t>
            </a:r>
          </a:p>
        </p:txBody>
      </p:sp>
      <p:sp>
        <p:nvSpPr>
          <p:cNvPr id="4" name="Date Placeholder 3"/>
          <p:cNvSpPr>
            <a:spLocks noGrp="1"/>
          </p:cNvSpPr>
          <p:nvPr>
            <p:ph type="dt" sz="half" idx="10"/>
          </p:nvPr>
        </p:nvSpPr>
        <p:spPr/>
        <p:txBody>
          <a:bodyPr/>
          <a:lstStyle/>
          <a:p>
            <a:fld id="{89F96080-352D-46A3-A859-6024042F25FF}" type="datetime1">
              <a:rPr lang="lt-LT" smtClean="0"/>
              <a:t>2014.02.26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7E2F467-0410-466B-8451-822E6C602DE1}" type="slidenum">
              <a:rPr lang="lt-LT" smtClean="0"/>
              <a:t>‹#›</a:t>
            </a:fld>
            <a:endParaRPr lang="lt-L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lt-LT" smtClean="0"/>
              <a:t>Spustelėję redag. ruoš. pavad. stilių</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e Placeholder 4"/>
          <p:cNvSpPr>
            <a:spLocks noGrp="1"/>
          </p:cNvSpPr>
          <p:nvPr>
            <p:ph type="dt" sz="half" idx="10"/>
          </p:nvPr>
        </p:nvSpPr>
        <p:spPr/>
        <p:txBody>
          <a:bodyPr/>
          <a:lstStyle/>
          <a:p>
            <a:fld id="{41FE6661-E85A-43C2-A39B-09AC05C6BC50}" type="datetime1">
              <a:rPr lang="lt-LT" smtClean="0"/>
              <a:t>2014.02.26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lt-LT" smtClean="0"/>
              <a:t>Spustelėję redag. ruoš. pavad. stilių</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lt-LT" smtClean="0"/>
              <a:t>Spustelėję redag. ruoš. teksto stilių</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e Placeholder 6"/>
          <p:cNvSpPr>
            <a:spLocks noGrp="1"/>
          </p:cNvSpPr>
          <p:nvPr>
            <p:ph type="dt" sz="half" idx="10"/>
          </p:nvPr>
        </p:nvSpPr>
        <p:spPr/>
        <p:txBody>
          <a:bodyPr/>
          <a:lstStyle/>
          <a:p>
            <a:fld id="{F1C541EB-1C82-44D5-ABB5-A836B5B402A8}" type="datetime1">
              <a:rPr lang="lt-LT" smtClean="0"/>
              <a:t>2014.02.26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lt-LT" smtClean="0"/>
              <a:t>Spustelėję redag. ruoš. pavad. stilių</a:t>
            </a:r>
            <a:endParaRPr kumimoji="0" lang="en-US"/>
          </a:p>
        </p:txBody>
      </p:sp>
      <p:sp>
        <p:nvSpPr>
          <p:cNvPr id="3" name="Date Placeholder 2"/>
          <p:cNvSpPr>
            <a:spLocks noGrp="1"/>
          </p:cNvSpPr>
          <p:nvPr>
            <p:ph type="dt" sz="half" idx="10"/>
          </p:nvPr>
        </p:nvSpPr>
        <p:spPr/>
        <p:txBody>
          <a:bodyPr/>
          <a:lstStyle/>
          <a:p>
            <a:fld id="{5AF4CAEA-43C4-4509-BAB5-276E214CB079}" type="datetime1">
              <a:rPr lang="lt-LT" smtClean="0"/>
              <a:t>2014.02.26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8C7E6-7344-4B28-9FFD-0AE5C7E8E108}" type="datetime1">
              <a:rPr lang="lt-LT" smtClean="0"/>
              <a:t>2014.02.26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lt-LT" smtClean="0"/>
              <a:t>Spustelėję redag. ruoš. pavad. stilių</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lt-LT" smtClean="0"/>
              <a:t>Spustelėję redag. ruoš. teksto stilių</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lt-LT" smtClean="0"/>
              <a:t>Spustelėję redag. ruoš. teksto stilių</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5" name="Date Placeholder 4"/>
          <p:cNvSpPr>
            <a:spLocks noGrp="1"/>
          </p:cNvSpPr>
          <p:nvPr>
            <p:ph type="dt" sz="half" idx="10"/>
          </p:nvPr>
        </p:nvSpPr>
        <p:spPr/>
        <p:txBody>
          <a:bodyPr/>
          <a:lstStyle/>
          <a:p>
            <a:fld id="{E1B221B0-4106-408D-BD42-052CB3CA4F5F}" type="datetime1">
              <a:rPr lang="lt-LT" smtClean="0"/>
              <a:t>2014.02.26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7E2F467-0410-466B-8451-822E6C602DE1}"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lt-LT" smtClean="0"/>
              <a:t>Spustelėję redag. ruoš. pavad. stilių</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lt-LT" smtClean="0"/>
              <a:t>Spustelėję redag. ruoš. teksto stilių</a:t>
            </a:r>
          </a:p>
        </p:txBody>
      </p:sp>
      <p:sp>
        <p:nvSpPr>
          <p:cNvPr id="5" name="Date Placeholder 4"/>
          <p:cNvSpPr>
            <a:spLocks noGrp="1"/>
          </p:cNvSpPr>
          <p:nvPr>
            <p:ph type="dt" sz="half" idx="10"/>
          </p:nvPr>
        </p:nvSpPr>
        <p:spPr/>
        <p:txBody>
          <a:bodyPr/>
          <a:lstStyle/>
          <a:p>
            <a:fld id="{153EECFA-54C6-48D3-996F-637840D7D257}" type="datetime1">
              <a:rPr lang="lt-LT" smtClean="0"/>
              <a:t>2014.02.26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a:xfrm>
            <a:off x="8077200" y="6356350"/>
            <a:ext cx="609600" cy="365125"/>
          </a:xfrm>
        </p:spPr>
        <p:txBody>
          <a:bodyPr/>
          <a:lstStyle/>
          <a:p>
            <a:fld id="{67E2F467-0410-466B-8451-822E6C602DE1}" type="slidenum">
              <a:rPr lang="lt-LT" smtClean="0"/>
              <a:t>‹#›</a:t>
            </a:fld>
            <a:endParaRPr lang="lt-L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lt-LT" smtClean="0"/>
              <a:t>Spustelėkite piktogr. norėdami įtraukti pav.</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lt-LT" smtClean="0"/>
              <a:t>Spustelėję redag. ruoš. pavad. stilių</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lt-LT" smtClean="0"/>
              <a:t>Spustelėję redag. ruoš. teksto stilių</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B75A83-20C4-4C5A-B4D7-A0C63158AB99}" type="datetime1">
              <a:rPr lang="lt-LT" smtClean="0"/>
              <a:t>2014.02.26</a:t>
            </a:fld>
            <a:endParaRPr lang="lt-L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lt-L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E2F467-0410-466B-8451-822E6C602DE1}" type="slidenum">
              <a:rPr lang="lt-LT" smtClean="0"/>
              <a:t>‹#›</a:t>
            </a:fld>
            <a:endParaRPr lang="lt-L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ail.google.com/mail/?shva=1#inbox/144189f0d7874f2f?projector=1" TargetMode="External"/><Relationship Id="rId2" Type="http://schemas.openxmlformats.org/officeDocument/2006/relationships/hyperlink" Target="http://www.youtube.com/watch?v=Afa5W9oWgY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05172" y="3717032"/>
            <a:ext cx="8229600" cy="1152128"/>
          </a:xfrm>
        </p:spPr>
        <p:txBody>
          <a:bodyPr vert="horz">
            <a:noAutofit/>
          </a:bodyPr>
          <a:lstStyle/>
          <a:p>
            <a:pPr algn="ctr"/>
            <a:r>
              <a:rPr lang="lt-LT" dirty="0" smtClean="0"/>
              <a:t>       </a:t>
            </a:r>
            <a:br>
              <a:rPr lang="lt-LT" dirty="0" smtClean="0"/>
            </a:br>
            <a:r>
              <a:rPr lang="lt-LT" dirty="0"/>
              <a:t/>
            </a:r>
            <a:br>
              <a:rPr lang="lt-LT" dirty="0"/>
            </a:br>
            <a:r>
              <a:rPr lang="lt-LT" dirty="0" smtClean="0"/>
              <a:t/>
            </a:r>
            <a:br>
              <a:rPr lang="lt-LT" dirty="0" smtClean="0"/>
            </a:br>
            <a:r>
              <a:rPr lang="lt-LT" dirty="0" smtClean="0"/>
              <a:t>MŪSŲ LAIKŲ ŠVENTIEJI</a:t>
            </a:r>
            <a:endParaRPr lang="lt-LT" dirty="0"/>
          </a:p>
        </p:txBody>
      </p:sp>
      <p:sp>
        <p:nvSpPr>
          <p:cNvPr id="3" name="Antrinis pavadinimas 2"/>
          <p:cNvSpPr>
            <a:spLocks noGrp="1"/>
          </p:cNvSpPr>
          <p:nvPr>
            <p:ph type="subTitle" idx="1"/>
          </p:nvPr>
        </p:nvSpPr>
        <p:spPr>
          <a:xfrm>
            <a:off x="1763688" y="4941168"/>
            <a:ext cx="5637010" cy="1746215"/>
          </a:xfrm>
        </p:spPr>
        <p:txBody>
          <a:bodyPr>
            <a:normAutofit/>
          </a:bodyPr>
          <a:lstStyle/>
          <a:p>
            <a:pPr algn="r"/>
            <a:r>
              <a:rPr lang="lt-LT" dirty="0" smtClean="0"/>
              <a:t> 9</a:t>
            </a:r>
            <a:r>
              <a:rPr lang="en-US" dirty="0" smtClean="0"/>
              <a:t> </a:t>
            </a:r>
            <a:r>
              <a:rPr lang="lt-LT" dirty="0" smtClean="0"/>
              <a:t>klasei</a:t>
            </a:r>
          </a:p>
          <a:p>
            <a:pPr algn="r"/>
            <a:r>
              <a:rPr lang="lt-LT" dirty="0" smtClean="0"/>
              <a:t>Tikybos vyresnioji mokytoja</a:t>
            </a:r>
          </a:p>
          <a:p>
            <a:pPr algn="r"/>
            <a:r>
              <a:rPr lang="lt-LT" dirty="0" smtClean="0"/>
              <a:t>Virginija Virmauskienė</a:t>
            </a:r>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1</a:t>
            </a:fld>
            <a:endParaRPr lang="lt-LT"/>
          </a:p>
        </p:txBody>
      </p:sp>
      <p:pic>
        <p:nvPicPr>
          <p:cNvPr id="2052" name="Picture 4" descr="http://www.salesianosbilbao.es/wp-content/uploads/2012/11/todos-los-san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64704"/>
            <a:ext cx="5544616" cy="317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61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620688"/>
            <a:ext cx="6912768" cy="720080"/>
          </a:xfrm>
        </p:spPr>
        <p:txBody>
          <a:bodyPr>
            <a:normAutofit fontScale="90000"/>
          </a:bodyPr>
          <a:lstStyle/>
          <a:p>
            <a:r>
              <a:rPr lang="lt-LT" dirty="0" smtClean="0"/>
              <a:t>Šventųjų bendravimas – tai...</a:t>
            </a:r>
            <a:endParaRPr lang="lt-LT" dirty="0"/>
          </a:p>
        </p:txBody>
      </p:sp>
      <p:sp>
        <p:nvSpPr>
          <p:cNvPr id="3" name="Turinio vietos rezervavimo ženklas 2"/>
          <p:cNvSpPr>
            <a:spLocks noGrp="1"/>
          </p:cNvSpPr>
          <p:nvPr>
            <p:ph idx="1"/>
          </p:nvPr>
        </p:nvSpPr>
        <p:spPr>
          <a:xfrm>
            <a:off x="251520" y="1558893"/>
            <a:ext cx="4824536" cy="2634099"/>
          </a:xfrm>
        </p:spPr>
        <p:txBody>
          <a:bodyPr>
            <a:normAutofit fontScale="25000" lnSpcReduction="20000"/>
          </a:bodyPr>
          <a:lstStyle/>
          <a:p>
            <a:pPr marL="0" indent="0">
              <a:buNone/>
            </a:pPr>
            <a:r>
              <a:rPr lang="lt-LT" sz="9600" dirty="0" smtClean="0"/>
              <a:t>Katekizmas primena mokymą apie tris Bažnyčios </a:t>
            </a:r>
            <a:r>
              <a:rPr lang="lt-LT" sz="9600" dirty="0" smtClean="0"/>
              <a:t>narių būvius</a:t>
            </a:r>
            <a:r>
              <a:rPr lang="lt-LT" sz="9600" dirty="0" smtClean="0"/>
              <a:t>: </a:t>
            </a:r>
          </a:p>
          <a:p>
            <a:r>
              <a:rPr lang="lt-LT" sz="9600" dirty="0" smtClean="0"/>
              <a:t>žemėje keliaujantys tikintieji; </a:t>
            </a:r>
          </a:p>
          <a:p>
            <a:r>
              <a:rPr lang="lt-LT" sz="9600" dirty="0" smtClean="0"/>
              <a:t>esantys skaistykloje ir besiruošiantys dangui; </a:t>
            </a:r>
          </a:p>
          <a:p>
            <a:r>
              <a:rPr lang="lt-LT" sz="9600" dirty="0" smtClean="0"/>
              <a:t>išgelbėtieji, danguje besidžiaugiantys bendrystėje su Dievu. </a:t>
            </a:r>
          </a:p>
          <a:p>
            <a:pPr marL="0" indent="0">
              <a:buNone/>
            </a:pPr>
            <a:endParaRPr lang="lt-LT" sz="9600" dirty="0" smtClean="0"/>
          </a:p>
          <a:p>
            <a:pPr marL="0" indent="0">
              <a:buNone/>
            </a:pPr>
            <a:r>
              <a:rPr lang="lt-LT" sz="2400" dirty="0" smtClean="0"/>
              <a:t>.</a:t>
            </a:r>
          </a:p>
          <a:p>
            <a:pPr marL="0" indent="0" algn="just">
              <a:buNone/>
            </a:pPr>
            <a:endParaRPr lang="lt-LT" sz="3800" dirty="0" smtClean="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10</a:t>
            </a:fld>
            <a:endParaRPr lang="lt-LT"/>
          </a:p>
        </p:txBody>
      </p:sp>
      <p:pic>
        <p:nvPicPr>
          <p:cNvPr id="16390" name="Picture 6" descr="http://www.bernardinai.lt/file/5d0593ab7ca838341284c8232e58a3c11fdf5706_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3854293" cy="22732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204864"/>
            <a:ext cx="3456384" cy="27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45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95536" y="764704"/>
            <a:ext cx="8352928" cy="3240360"/>
          </a:xfrm>
        </p:spPr>
        <p:txBody>
          <a:bodyPr>
            <a:noAutofit/>
          </a:bodyPr>
          <a:lstStyle/>
          <a:p>
            <a:pPr marL="0" indent="0" algn="just">
              <a:buNone/>
            </a:pPr>
            <a:r>
              <a:rPr lang="lt-LT" sz="2200" dirty="0" smtClean="0"/>
              <a:t>Šiuos tris būvius vienija bendrystė, nes visi, nors ir skirtingais būdais, gyvena Dievo malonėje. Mes, gyvenantieji žemėje, maldos ir meilės ryšiais bendraujame su iškeliavusiais iš šio pasaulio. Bažnyčia mus ragina melstis už mirusius, nes – kaip sakoma Katekizme – „mūsų malda už mirusiuosius gali ne tik jiems padėti, bet mūsų užtarti, jie ir mus gali veiksmingai užtarti“. Tai nereiškia, kad Dievas stokotų gailestingumo ir dėl to mes turėtume jo melsti. Dievas yra begalinio gailestingumo šaltinis, tačiau jis nori išganyti žmogų bendradarbiaudamas su kitais žmonėmis.</a:t>
            </a:r>
          </a:p>
          <a:p>
            <a:pPr algn="just"/>
            <a:endParaRPr lang="lt-LT" sz="2800" dirty="0" smtClean="0"/>
          </a:p>
          <a:p>
            <a:endParaRPr lang="lt-LT" sz="8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11</a:t>
            </a:fld>
            <a:endParaRPr lang="lt-LT"/>
          </a:p>
        </p:txBody>
      </p:sp>
      <p:pic>
        <p:nvPicPr>
          <p:cNvPr id="18434" name="Picture 2" descr="http://www.vievioparapija.eu/wp-content/uploads/2013/08/Mald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05064"/>
            <a:ext cx="381642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71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67544" y="1052736"/>
            <a:ext cx="8229600" cy="5328592"/>
          </a:xfrm>
        </p:spPr>
        <p:txBody>
          <a:bodyPr>
            <a:normAutofit/>
          </a:bodyPr>
          <a:lstStyle/>
          <a:p>
            <a:pPr marL="0" indent="0">
              <a:buNone/>
            </a:pPr>
            <a:r>
              <a:rPr lang="lt-LT" sz="2800" dirty="0"/>
              <a:t>Svarbi </a:t>
            </a:r>
            <a:r>
              <a:rPr lang="lt-LT" sz="2800" b="1" dirty="0"/>
              <a:t>šventųjų bendravimo </a:t>
            </a:r>
            <a:r>
              <a:rPr lang="lt-LT" sz="2800" dirty="0"/>
              <a:t>išraiška yra šventųjų ir palaimintųjų kultas. Mes tikime, kad dvasiškai vienijamės su jais Dieve ir kad jie mus užtaria. </a:t>
            </a:r>
            <a:endParaRPr lang="lt-LT" sz="2800" dirty="0" smtClean="0"/>
          </a:p>
          <a:p>
            <a:pPr marL="0" indent="0">
              <a:buNone/>
            </a:pPr>
            <a:r>
              <a:rPr lang="lt-LT" sz="2800" dirty="0" smtClean="0"/>
              <a:t>Šv</a:t>
            </a:r>
            <a:r>
              <a:rPr lang="lt-LT" sz="2800" dirty="0"/>
              <a:t>. Dominykas, mirdamas, sakė savo broliams: „Neverkite, miręs aš būsiu jums naudingesnis ir daug labiau jums padėsiu, negu gyvendamas“ </a:t>
            </a:r>
            <a:r>
              <a:rPr lang="lt-LT" sz="2800" dirty="0" smtClean="0"/>
              <a:t>.</a:t>
            </a:r>
            <a:r>
              <a:rPr lang="lt-LT" sz="3200" dirty="0"/>
              <a:t/>
            </a:r>
            <a:br>
              <a:rPr lang="lt-LT" sz="3200" dirty="0"/>
            </a:br>
            <a:r>
              <a:rPr lang="lt-LT" sz="3200" dirty="0"/>
              <a:t/>
            </a:r>
            <a:br>
              <a:rPr lang="lt-LT" sz="3200" dirty="0"/>
            </a:br>
            <a:r>
              <a:rPr lang="lt-LT" sz="3200" dirty="0"/>
              <a:t> </a:t>
            </a:r>
            <a:r>
              <a:rPr lang="lt-LT" sz="2400" i="1" dirty="0"/>
              <a:t>Katalikų Bažnyčios </a:t>
            </a:r>
            <a:r>
              <a:rPr lang="lt-LT" sz="2400" i="1" dirty="0" smtClean="0"/>
              <a:t>Katekizmas  </a:t>
            </a:r>
            <a:r>
              <a:rPr lang="lt-LT" sz="2400" i="1" dirty="0"/>
              <a:t>946-956</a:t>
            </a:r>
          </a:p>
        </p:txBody>
      </p:sp>
      <p:sp>
        <p:nvSpPr>
          <p:cNvPr id="5" name="Skaidrės numerio vietos rezervavimo ženklas 4"/>
          <p:cNvSpPr>
            <a:spLocks noGrp="1"/>
          </p:cNvSpPr>
          <p:nvPr>
            <p:ph type="sldNum" sz="quarter" idx="12"/>
          </p:nvPr>
        </p:nvSpPr>
        <p:spPr/>
        <p:txBody>
          <a:bodyPr/>
          <a:lstStyle/>
          <a:p>
            <a:fld id="{67E2F467-0410-466B-8451-822E6C602DE1}" type="slidenum">
              <a:rPr lang="lt-LT" smtClean="0"/>
              <a:t>12</a:t>
            </a:fld>
            <a:endParaRPr lang="lt-LT"/>
          </a:p>
        </p:txBody>
      </p:sp>
      <p:pic>
        <p:nvPicPr>
          <p:cNvPr id="17410" name="Picture 2" descr="http://www.bernardinai.lt/file/7c30865bef9af4b86c29dea7845e7c8d92b283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861048"/>
            <a:ext cx="17291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1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980728"/>
            <a:ext cx="3816424" cy="5184576"/>
          </a:xfrm>
        </p:spPr>
        <p:txBody>
          <a:bodyPr>
            <a:normAutofit/>
          </a:bodyPr>
          <a:lstStyle/>
          <a:p>
            <a:r>
              <a:rPr lang="lt-LT" sz="2800" dirty="0" smtClean="0">
                <a:solidFill>
                  <a:schemeClr val="tx1"/>
                </a:solidFill>
                <a:latin typeface="+mn-lt"/>
              </a:rPr>
              <a:t>2014 m</a:t>
            </a:r>
            <a:r>
              <a:rPr lang="lt-LT" sz="2800" dirty="0" smtClean="0">
                <a:solidFill>
                  <a:schemeClr val="tx1"/>
                </a:solidFill>
                <a:latin typeface="+mn-lt"/>
              </a:rPr>
              <a:t>. balandžio </a:t>
            </a:r>
            <a:r>
              <a:rPr lang="lt-LT" sz="2800" dirty="0" smtClean="0">
                <a:solidFill>
                  <a:schemeClr val="tx1"/>
                </a:solidFill>
                <a:latin typeface="+mn-lt"/>
              </a:rPr>
              <a:t>27 d. </a:t>
            </a:r>
            <a:r>
              <a:rPr lang="lt-LT" sz="2800" dirty="0" smtClean="0">
                <a:solidFill>
                  <a:schemeClr val="tx1"/>
                </a:solidFill>
                <a:latin typeface="+mn-lt"/>
              </a:rPr>
              <a:t>Katalikų Bažnyčia paskelbs du šventuosius, kurie gyveno ir dirbo XIX – XXI </a:t>
            </a:r>
            <a:r>
              <a:rPr lang="lt-LT" sz="2800" dirty="0" err="1" smtClean="0">
                <a:solidFill>
                  <a:schemeClr val="tx1"/>
                </a:solidFill>
                <a:latin typeface="+mn-lt"/>
              </a:rPr>
              <a:t>a</a:t>
            </a:r>
            <a:r>
              <a:rPr lang="lt-LT" sz="2800" dirty="0" smtClean="0">
                <a:solidFill>
                  <a:schemeClr val="tx1"/>
                </a:solidFill>
                <a:latin typeface="+mn-lt"/>
              </a:rPr>
              <a:t>. Tai mūsų dienų šventieji</a:t>
            </a:r>
            <a:r>
              <a:rPr lang="en-US" sz="2800" dirty="0" smtClean="0">
                <a:solidFill>
                  <a:schemeClr val="tx1"/>
                </a:solidFill>
                <a:latin typeface="+mn-lt"/>
              </a:rPr>
              <a:t>. </a:t>
            </a:r>
            <a:r>
              <a:rPr lang="lt-LT" sz="2800" dirty="0" smtClean="0">
                <a:solidFill>
                  <a:schemeClr val="tx1"/>
                </a:solidFill>
                <a:latin typeface="+mn-lt"/>
              </a:rPr>
              <a:t/>
            </a:r>
            <a:br>
              <a:rPr lang="lt-LT" sz="2800" dirty="0" smtClean="0">
                <a:solidFill>
                  <a:schemeClr val="tx1"/>
                </a:solidFill>
                <a:latin typeface="+mn-lt"/>
              </a:rPr>
            </a:br>
            <a:r>
              <a:rPr lang="lt-LT" sz="2800" dirty="0" smtClean="0">
                <a:solidFill>
                  <a:schemeClr val="tx1"/>
                </a:solidFill>
                <a:latin typeface="+mn-lt"/>
              </a:rPr>
              <a:t>Vienas jų - geruoju </a:t>
            </a:r>
            <a:r>
              <a:rPr lang="lt-LT" sz="2800" dirty="0" smtClean="0">
                <a:solidFill>
                  <a:schemeClr val="tx1"/>
                </a:solidFill>
                <a:latin typeface="+mn-lt"/>
              </a:rPr>
              <a:t>popiežiumi pramintas </a:t>
            </a:r>
            <a:r>
              <a:rPr lang="lt-LT" sz="2800" b="1" dirty="0" smtClean="0">
                <a:solidFill>
                  <a:schemeClr val="tx1"/>
                </a:solidFill>
                <a:latin typeface="+mn-lt"/>
              </a:rPr>
              <a:t>popiežius Jonas XXIII</a:t>
            </a:r>
            <a:r>
              <a:rPr lang="lt-LT" sz="2800" dirty="0" smtClean="0">
                <a:solidFill>
                  <a:schemeClr val="tx1"/>
                </a:solidFill>
                <a:latin typeface="+mn-lt"/>
              </a:rPr>
              <a:t>. </a:t>
            </a:r>
            <a:r>
              <a:rPr lang="lt-LT" sz="3200" dirty="0" smtClean="0">
                <a:latin typeface="+mn-lt"/>
              </a:rPr>
              <a:t/>
            </a:r>
            <a:br>
              <a:rPr lang="lt-LT" sz="3200" dirty="0" smtClean="0">
                <a:latin typeface="+mn-lt"/>
              </a:rPr>
            </a:br>
            <a:endParaRPr lang="lt-LT" sz="3200" dirty="0">
              <a:latin typeface="+mn-lt"/>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908720"/>
            <a:ext cx="382746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kaidrės numerio vietos rezervavimo ženklas 4"/>
          <p:cNvSpPr>
            <a:spLocks noGrp="1"/>
          </p:cNvSpPr>
          <p:nvPr>
            <p:ph type="sldNum" sz="quarter" idx="12"/>
          </p:nvPr>
        </p:nvSpPr>
        <p:spPr/>
        <p:txBody>
          <a:bodyPr/>
          <a:lstStyle/>
          <a:p>
            <a:fld id="{67E2F467-0410-466B-8451-822E6C602DE1}" type="slidenum">
              <a:rPr lang="lt-LT" smtClean="0"/>
              <a:t>13</a:t>
            </a:fld>
            <a:endParaRPr lang="lt-LT"/>
          </a:p>
        </p:txBody>
      </p:sp>
    </p:spTree>
    <p:extLst>
      <p:ext uri="{BB962C8B-B14F-4D97-AF65-F5344CB8AC3E}">
        <p14:creationId xmlns:p14="http://schemas.microsoft.com/office/powerpoint/2010/main" val="402900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51520" y="5589240"/>
            <a:ext cx="8305800" cy="782960"/>
          </a:xfrm>
        </p:spPr>
        <p:txBody>
          <a:bodyPr>
            <a:noAutofit/>
          </a:bodyPr>
          <a:lstStyle/>
          <a:p>
            <a:pPr algn="ctr"/>
            <a:r>
              <a:rPr lang="en-US" sz="2400" dirty="0" smtClean="0">
                <a:solidFill>
                  <a:schemeClr val="tx1"/>
                </a:solidFill>
                <a:latin typeface="+mn-lt"/>
              </a:rPr>
              <a:t>P</a:t>
            </a:r>
            <a:r>
              <a:rPr lang="lt-LT" sz="2400" dirty="0" smtClean="0">
                <a:solidFill>
                  <a:schemeClr val="tx1"/>
                </a:solidFill>
                <a:latin typeface="+mn-lt"/>
              </a:rPr>
              <a:t>iligrimas baltais drabužiais, popiežius</a:t>
            </a:r>
            <a:r>
              <a:rPr lang="en-US" sz="2400" dirty="0">
                <a:solidFill>
                  <a:schemeClr val="tx1"/>
                </a:solidFill>
                <a:latin typeface="+mn-lt"/>
              </a:rPr>
              <a:t>,</a:t>
            </a:r>
            <a:r>
              <a:rPr lang="lt-LT" sz="2400" dirty="0" smtClean="0">
                <a:solidFill>
                  <a:schemeClr val="tx1"/>
                </a:solidFill>
                <a:latin typeface="+mn-lt"/>
              </a:rPr>
              <a:t> pakeitęs pasaulio veidą</a:t>
            </a:r>
            <a:r>
              <a:rPr lang="en-US" sz="2400" dirty="0">
                <a:solidFill>
                  <a:schemeClr val="tx1"/>
                </a:solidFill>
                <a:latin typeface="+mn-lt"/>
              </a:rPr>
              <a:t> </a:t>
            </a:r>
            <a:r>
              <a:rPr lang="en-US" sz="2400" dirty="0" smtClean="0">
                <a:solidFill>
                  <a:schemeClr val="tx1"/>
                </a:solidFill>
                <a:latin typeface="+mn-lt"/>
              </a:rPr>
              <a:t>- </a:t>
            </a:r>
            <a:r>
              <a:rPr lang="lt-LT" sz="2400" dirty="0" smtClean="0">
                <a:solidFill>
                  <a:schemeClr val="tx1"/>
                </a:solidFill>
                <a:latin typeface="+mn-lt"/>
              </a:rPr>
              <a:t> </a:t>
            </a:r>
            <a:r>
              <a:rPr lang="lt-LT" sz="2400" b="1" dirty="0" smtClean="0">
                <a:solidFill>
                  <a:schemeClr val="tx1"/>
                </a:solidFill>
                <a:latin typeface="+mn-lt"/>
              </a:rPr>
              <a:t>Jonas </a:t>
            </a:r>
            <a:r>
              <a:rPr lang="lt-LT" sz="2400" b="1" dirty="0">
                <a:solidFill>
                  <a:schemeClr val="tx1"/>
                </a:solidFill>
                <a:latin typeface="+mn-lt"/>
              </a:rPr>
              <a:t>Paulius </a:t>
            </a:r>
            <a:r>
              <a:rPr lang="lt-LT" sz="2400" b="1" dirty="0" smtClean="0">
                <a:solidFill>
                  <a:schemeClr val="tx1"/>
                </a:solidFill>
                <a:latin typeface="+mn-lt"/>
              </a:rPr>
              <a:t>II.</a:t>
            </a:r>
            <a:endParaRPr lang="lt-LT" sz="2400" b="1" dirty="0">
              <a:solidFill>
                <a:schemeClr val="tx1"/>
              </a:solidFill>
              <a:latin typeface="+mn-lt"/>
            </a:endParaRPr>
          </a:p>
        </p:txBody>
      </p:sp>
      <p:sp>
        <p:nvSpPr>
          <p:cNvPr id="5" name="Skaidrės numerio vietos rezervavimo ženklas 4"/>
          <p:cNvSpPr>
            <a:spLocks noGrp="1"/>
          </p:cNvSpPr>
          <p:nvPr>
            <p:ph type="sldNum" sz="quarter" idx="12"/>
          </p:nvPr>
        </p:nvSpPr>
        <p:spPr/>
        <p:txBody>
          <a:bodyPr/>
          <a:lstStyle/>
          <a:p>
            <a:fld id="{67E2F467-0410-466B-8451-822E6C602DE1}" type="slidenum">
              <a:rPr lang="lt-LT" smtClean="0"/>
              <a:t>14</a:t>
            </a:fld>
            <a:endParaRPr lang="lt-L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5400600" cy="383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92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a:xfrm>
            <a:off x="467544" y="764704"/>
            <a:ext cx="7488237" cy="1090612"/>
          </a:xfrm>
        </p:spPr>
        <p:txBody>
          <a:bodyPr/>
          <a:lstStyle/>
          <a:p>
            <a:r>
              <a:rPr lang="lt-LT" dirty="0"/>
              <a:t>Popiežius Jonas XXIII</a:t>
            </a:r>
          </a:p>
        </p:txBody>
      </p:sp>
      <p:sp>
        <p:nvSpPr>
          <p:cNvPr id="11274" name="Rectangle 10"/>
          <p:cNvSpPr>
            <a:spLocks noGrp="1" noChangeArrowheads="1"/>
          </p:cNvSpPr>
          <p:nvPr>
            <p:ph type="body" sz="half" idx="1"/>
          </p:nvPr>
        </p:nvSpPr>
        <p:spPr>
          <a:xfrm>
            <a:off x="179512" y="2636913"/>
            <a:ext cx="4608512" cy="1511720"/>
          </a:xfrm>
        </p:spPr>
        <p:txBody>
          <a:bodyPr/>
          <a:lstStyle/>
          <a:p>
            <a:pPr marL="0" indent="0">
              <a:buNone/>
            </a:pPr>
            <a:r>
              <a:rPr lang="lt-LT" dirty="0"/>
              <a:t>Palaimintasis Romos katalikų </a:t>
            </a:r>
            <a:r>
              <a:rPr lang="lt-LT" dirty="0" smtClean="0"/>
              <a:t>Bažnyčios </a:t>
            </a:r>
            <a:r>
              <a:rPr lang="lt-LT" dirty="0"/>
              <a:t>popiežius nuo 1958 m. spalio 28 </a:t>
            </a:r>
            <a:r>
              <a:rPr lang="lt-LT" dirty="0" err="1"/>
              <a:t>d</a:t>
            </a:r>
            <a:r>
              <a:rPr lang="lt-LT" dirty="0"/>
              <a:t>. iki mirties. </a:t>
            </a:r>
          </a:p>
        </p:txBody>
      </p:sp>
      <p:pic>
        <p:nvPicPr>
          <p:cNvPr id="11276" name="Picture 12" descr="http://upload.wikimedia.org/wikipedia/commons/6/63/JohnXXI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007739"/>
            <a:ext cx="3840163" cy="4319587"/>
          </a:xfrm>
          <a:prstGeom prst="rect">
            <a:avLst/>
          </a:prstGeom>
          <a:noFill/>
          <a:extLst>
            <a:ext uri="{909E8E84-426E-40DD-AFC4-6F175D3DCCD1}">
              <a14:hiddenFill xmlns:a14="http://schemas.microsoft.com/office/drawing/2010/main">
                <a:solidFill>
                  <a:srgbClr val="FFFFFF"/>
                </a:solidFill>
              </a14:hiddenFill>
            </a:ext>
          </a:extLst>
        </p:spPr>
      </p:pic>
      <p:sp>
        <p:nvSpPr>
          <p:cNvPr id="2" name="Skaidrės numerio vietos rezervavimo ženklas 1"/>
          <p:cNvSpPr>
            <a:spLocks noGrp="1"/>
          </p:cNvSpPr>
          <p:nvPr>
            <p:ph type="sldNum" sz="quarter" idx="12"/>
          </p:nvPr>
        </p:nvSpPr>
        <p:spPr/>
        <p:txBody>
          <a:bodyPr/>
          <a:lstStyle/>
          <a:p>
            <a:fld id="{67E2F467-0410-466B-8451-822E6C602DE1}" type="slidenum">
              <a:rPr lang="lt-LT" smtClean="0"/>
              <a:t>15</a:t>
            </a:fld>
            <a:endParaRPr lang="lt-LT"/>
          </a:p>
        </p:txBody>
      </p:sp>
    </p:spTree>
    <p:extLst>
      <p:ext uri="{BB962C8B-B14F-4D97-AF65-F5344CB8AC3E}">
        <p14:creationId xmlns:p14="http://schemas.microsoft.com/office/powerpoint/2010/main" val="2716944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7544" y="1052736"/>
            <a:ext cx="5040312" cy="4752528"/>
          </a:xfrm>
        </p:spPr>
        <p:txBody>
          <a:bodyPr/>
          <a:lstStyle/>
          <a:p>
            <a:pPr>
              <a:lnSpc>
                <a:spcPct val="90000"/>
              </a:lnSpc>
            </a:pPr>
            <a:r>
              <a:rPr lang="lt-LT" sz="2800" dirty="0"/>
              <a:t>Tikrasis popiežiaus vardas  Angelo </a:t>
            </a:r>
            <a:r>
              <a:rPr lang="lt-LT" sz="2800" dirty="0" err="1"/>
              <a:t>Giuseppe</a:t>
            </a:r>
            <a:r>
              <a:rPr lang="lt-LT" sz="2800" dirty="0"/>
              <a:t> </a:t>
            </a:r>
            <a:r>
              <a:rPr lang="lt-LT" sz="2800" dirty="0" err="1" smtClean="0"/>
              <a:t>Roncalli</a:t>
            </a:r>
            <a:r>
              <a:rPr lang="lt-LT" sz="2800" dirty="0" smtClean="0"/>
              <a:t>. </a:t>
            </a:r>
            <a:endParaRPr lang="lt-LT" sz="2800" dirty="0"/>
          </a:p>
          <a:p>
            <a:pPr>
              <a:lnSpc>
                <a:spcPct val="90000"/>
              </a:lnSpc>
            </a:pPr>
            <a:r>
              <a:rPr lang="lt-LT" sz="2800" dirty="0"/>
              <a:t>Gimė 1881 </a:t>
            </a:r>
            <a:r>
              <a:rPr lang="lt-LT" sz="2800" dirty="0" err="1"/>
              <a:t>m</a:t>
            </a:r>
            <a:r>
              <a:rPr lang="lt-LT" sz="2800" dirty="0"/>
              <a:t>. lapkričio 25 </a:t>
            </a:r>
            <a:r>
              <a:rPr lang="lt-LT" sz="2800" dirty="0" err="1"/>
              <a:t>d</a:t>
            </a:r>
            <a:r>
              <a:rPr lang="lt-LT" sz="2800" dirty="0"/>
              <a:t>. </a:t>
            </a:r>
            <a:r>
              <a:rPr lang="lt-LT" sz="2800" dirty="0" err="1"/>
              <a:t>Brusikoje</a:t>
            </a:r>
            <a:r>
              <a:rPr lang="lt-LT" sz="2800" dirty="0"/>
              <a:t>, </a:t>
            </a:r>
            <a:r>
              <a:rPr lang="lt-LT" sz="2800" dirty="0" err="1"/>
              <a:t>Sotto</a:t>
            </a:r>
            <a:r>
              <a:rPr lang="lt-LT" sz="2800" dirty="0"/>
              <a:t> </a:t>
            </a:r>
            <a:r>
              <a:rPr lang="lt-LT" sz="2800" dirty="0" err="1"/>
              <a:t>il</a:t>
            </a:r>
            <a:r>
              <a:rPr lang="lt-LT" sz="2800" dirty="0"/>
              <a:t> </a:t>
            </a:r>
            <a:r>
              <a:rPr lang="lt-LT" sz="2800" dirty="0" err="1"/>
              <a:t>Monte</a:t>
            </a:r>
            <a:r>
              <a:rPr lang="lt-LT" sz="2800" dirty="0"/>
              <a:t> komunos dalyje, </a:t>
            </a:r>
            <a:r>
              <a:rPr lang="lt-LT" sz="2800" dirty="0" err="1"/>
              <a:t>Bergamo</a:t>
            </a:r>
            <a:r>
              <a:rPr lang="lt-LT" sz="2800" dirty="0"/>
              <a:t> provincijoje, Italijoje, vargingų valstiečių </a:t>
            </a:r>
            <a:r>
              <a:rPr lang="lt-LT" sz="2800" dirty="0" err="1" smtClean="0"/>
              <a:t>Džiovanio</a:t>
            </a:r>
            <a:r>
              <a:rPr lang="lt-LT" sz="2800" dirty="0" smtClean="0"/>
              <a:t> </a:t>
            </a:r>
            <a:r>
              <a:rPr lang="lt-LT" sz="2800" dirty="0" err="1"/>
              <a:t>Batistos</a:t>
            </a:r>
            <a:r>
              <a:rPr lang="lt-LT" sz="2800" dirty="0"/>
              <a:t> </a:t>
            </a:r>
            <a:r>
              <a:rPr lang="lt-LT" sz="2800" dirty="0" err="1"/>
              <a:t>Ronkalio</a:t>
            </a:r>
            <a:r>
              <a:rPr lang="lt-LT" sz="2800" dirty="0"/>
              <a:t> ir Marianos </a:t>
            </a:r>
            <a:r>
              <a:rPr lang="lt-LT" sz="2800" dirty="0" err="1"/>
              <a:t>Macolos</a:t>
            </a:r>
            <a:r>
              <a:rPr lang="lt-LT" sz="2800" dirty="0"/>
              <a:t> šeimoje.</a:t>
            </a:r>
          </a:p>
          <a:p>
            <a:pPr>
              <a:lnSpc>
                <a:spcPct val="90000"/>
              </a:lnSpc>
            </a:pPr>
            <a:r>
              <a:rPr lang="lt-LT" sz="2800" dirty="0"/>
              <a:t>Ketvirtasis iš vienuolikos brolių.</a:t>
            </a:r>
          </a:p>
          <a:p>
            <a:pPr>
              <a:lnSpc>
                <a:spcPct val="90000"/>
              </a:lnSpc>
              <a:buFont typeface="Wingdings" pitchFamily="2" charset="2"/>
              <a:buNone/>
            </a:pPr>
            <a:endParaRPr lang="lt-LT" sz="2800" dirty="0"/>
          </a:p>
        </p:txBody>
      </p:sp>
      <p:pic>
        <p:nvPicPr>
          <p:cNvPr id="13317" name="Picture 5" descr="240px-Map_Province_of_Berga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2" y="1052735"/>
            <a:ext cx="2808485" cy="5573361"/>
          </a:xfrm>
          <a:prstGeom prst="rect">
            <a:avLst/>
          </a:prstGeom>
          <a:noFill/>
          <a:extLst>
            <a:ext uri="{909E8E84-426E-40DD-AFC4-6F175D3DCCD1}">
              <a14:hiddenFill xmlns:a14="http://schemas.microsoft.com/office/drawing/2010/main">
                <a:solidFill>
                  <a:srgbClr val="FFFFFF"/>
                </a:solidFill>
              </a14:hiddenFill>
            </a:ext>
          </a:extLst>
        </p:spPr>
      </p:pic>
      <p:sp>
        <p:nvSpPr>
          <p:cNvPr id="2" name="Skaidrės numerio vietos rezervavimo ženklas 1"/>
          <p:cNvSpPr>
            <a:spLocks noGrp="1"/>
          </p:cNvSpPr>
          <p:nvPr>
            <p:ph type="sldNum" sz="quarter" idx="12"/>
          </p:nvPr>
        </p:nvSpPr>
        <p:spPr/>
        <p:txBody>
          <a:bodyPr/>
          <a:lstStyle/>
          <a:p>
            <a:fld id="{67E2F467-0410-466B-8451-822E6C602DE1}" type="slidenum">
              <a:rPr lang="lt-LT" smtClean="0"/>
              <a:t>16</a:t>
            </a:fld>
            <a:endParaRPr lang="lt-LT"/>
          </a:p>
        </p:txBody>
      </p:sp>
    </p:spTree>
    <p:extLst>
      <p:ext uri="{BB962C8B-B14F-4D97-AF65-F5344CB8AC3E}">
        <p14:creationId xmlns:p14="http://schemas.microsoft.com/office/powerpoint/2010/main" val="657373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908720"/>
            <a:ext cx="8229600" cy="5222205"/>
          </a:xfrm>
        </p:spPr>
        <p:txBody>
          <a:bodyPr/>
          <a:lstStyle/>
          <a:p>
            <a:r>
              <a:rPr lang="lt-LT" sz="2800" dirty="0"/>
              <a:t>1900 </a:t>
            </a:r>
            <a:r>
              <a:rPr lang="lt-LT" sz="2800" dirty="0" err="1"/>
              <a:t>m</a:t>
            </a:r>
            <a:r>
              <a:rPr lang="lt-LT" sz="2800" dirty="0"/>
              <a:t>. baigė </a:t>
            </a:r>
            <a:r>
              <a:rPr lang="lt-LT" sz="2800" dirty="0" err="1"/>
              <a:t>Bergamo</a:t>
            </a:r>
            <a:r>
              <a:rPr lang="lt-LT" sz="2800" dirty="0"/>
              <a:t> dvasinę </a:t>
            </a:r>
            <a:r>
              <a:rPr lang="lt-LT" sz="2800" dirty="0" smtClean="0"/>
              <a:t>seminariją.</a:t>
            </a:r>
            <a:endParaRPr lang="lt-LT" sz="2800" dirty="0"/>
          </a:p>
          <a:p>
            <a:r>
              <a:rPr lang="lt-LT" sz="2800" dirty="0"/>
              <a:t>1904 </a:t>
            </a:r>
            <a:r>
              <a:rPr lang="lt-LT" sz="2800" dirty="0" err="1"/>
              <a:t>m</a:t>
            </a:r>
            <a:r>
              <a:rPr lang="lt-LT" sz="2800" dirty="0"/>
              <a:t>. baigė Romos </a:t>
            </a:r>
            <a:r>
              <a:rPr lang="lt-LT" sz="2800" dirty="0" err="1"/>
              <a:t>popiežiškąją</a:t>
            </a:r>
            <a:r>
              <a:rPr lang="lt-LT" sz="2800" dirty="0"/>
              <a:t> seminariją, teologijos daktaras. </a:t>
            </a:r>
          </a:p>
          <a:p>
            <a:r>
              <a:rPr lang="lt-LT" sz="2800" dirty="0"/>
              <a:t>1904 </a:t>
            </a:r>
            <a:r>
              <a:rPr lang="lt-LT" sz="2800" dirty="0" err="1"/>
              <a:t>m</a:t>
            </a:r>
            <a:r>
              <a:rPr lang="lt-LT" sz="2800" dirty="0"/>
              <a:t>. įšventintas kunigu. </a:t>
            </a:r>
          </a:p>
          <a:p>
            <a:r>
              <a:rPr lang="lt-LT" sz="2800" dirty="0"/>
              <a:t>1905–1914 </a:t>
            </a:r>
            <a:r>
              <a:rPr lang="lt-LT" sz="2800" dirty="0" err="1"/>
              <a:t>m</a:t>
            </a:r>
            <a:r>
              <a:rPr lang="lt-LT" sz="2800" dirty="0"/>
              <a:t>. </a:t>
            </a:r>
            <a:r>
              <a:rPr lang="lt-LT" sz="2800" dirty="0" err="1"/>
              <a:t>Bergamo</a:t>
            </a:r>
            <a:r>
              <a:rPr lang="lt-LT" sz="2800" dirty="0"/>
              <a:t> vyskupo Radinio </a:t>
            </a:r>
            <a:r>
              <a:rPr lang="lt-LT" sz="2800" dirty="0" err="1"/>
              <a:t>Tedeskio</a:t>
            </a:r>
            <a:r>
              <a:rPr lang="lt-LT" sz="2800" dirty="0"/>
              <a:t> sekretorius, </a:t>
            </a:r>
            <a:r>
              <a:rPr lang="lt-LT" sz="2800" dirty="0" err="1"/>
              <a:t>Bergamo</a:t>
            </a:r>
            <a:r>
              <a:rPr lang="lt-LT" sz="2800" dirty="0"/>
              <a:t> kunigų seminarijos profesorius. </a:t>
            </a:r>
          </a:p>
          <a:p>
            <a:r>
              <a:rPr lang="lt-LT" sz="2800" dirty="0"/>
              <a:t>Per Pirmąjį pasaulinį karą Italijos kariuomenės sanitarinės dalies puskarininkis, vėliau – karo kapelionas. </a:t>
            </a:r>
          </a:p>
        </p:txBody>
      </p:sp>
      <p:sp>
        <p:nvSpPr>
          <p:cNvPr id="2" name="Skaidrės numerio vietos rezervavimo ženklas 1"/>
          <p:cNvSpPr>
            <a:spLocks noGrp="1"/>
          </p:cNvSpPr>
          <p:nvPr>
            <p:ph type="sldNum" sz="quarter" idx="12"/>
          </p:nvPr>
        </p:nvSpPr>
        <p:spPr/>
        <p:txBody>
          <a:bodyPr/>
          <a:lstStyle/>
          <a:p>
            <a:fld id="{67E2F467-0410-466B-8451-822E6C602DE1}" type="slidenum">
              <a:rPr lang="lt-LT" smtClean="0"/>
              <a:t>17</a:t>
            </a:fld>
            <a:endParaRPr lang="lt-LT"/>
          </a:p>
        </p:txBody>
      </p:sp>
    </p:spTree>
    <p:extLst>
      <p:ext uri="{BB962C8B-B14F-4D97-AF65-F5344CB8AC3E}">
        <p14:creationId xmlns:p14="http://schemas.microsoft.com/office/powerpoint/2010/main" val="79630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980727"/>
            <a:ext cx="8229600" cy="5150197"/>
          </a:xfrm>
        </p:spPr>
        <p:txBody>
          <a:bodyPr/>
          <a:lstStyle/>
          <a:p>
            <a:pPr>
              <a:lnSpc>
                <a:spcPct val="90000"/>
              </a:lnSpc>
            </a:pPr>
            <a:r>
              <a:rPr lang="lt-LT" sz="2400" dirty="0"/>
              <a:t>1921–1925 </a:t>
            </a:r>
            <a:r>
              <a:rPr lang="lt-LT" sz="2400" dirty="0" err="1"/>
              <a:t>m</a:t>
            </a:r>
            <a:r>
              <a:rPr lang="lt-LT" sz="2400" dirty="0"/>
              <a:t>. Romos kurijos Tikėjimo doktrinos kongregacijos tarnautojas ir </a:t>
            </a:r>
            <a:r>
              <a:rPr lang="lt-LT" sz="2400" dirty="0" err="1"/>
              <a:t>Laterano</a:t>
            </a:r>
            <a:r>
              <a:rPr lang="lt-LT" sz="2400" dirty="0"/>
              <a:t> universiteto dėstytojas. </a:t>
            </a:r>
          </a:p>
          <a:p>
            <a:pPr>
              <a:lnSpc>
                <a:spcPct val="90000"/>
              </a:lnSpc>
            </a:pPr>
            <a:r>
              <a:rPr lang="lt-LT" sz="2400" dirty="0"/>
              <a:t>Nuo 1925 </a:t>
            </a:r>
            <a:r>
              <a:rPr lang="lt-LT" sz="2400" dirty="0" err="1"/>
              <a:t>m</a:t>
            </a:r>
            <a:r>
              <a:rPr lang="lt-LT" sz="2400" dirty="0"/>
              <a:t>. titulinis </a:t>
            </a:r>
            <a:r>
              <a:rPr lang="lt-LT" sz="2400" dirty="0" err="1"/>
              <a:t>Aeropolio</a:t>
            </a:r>
            <a:r>
              <a:rPr lang="lt-LT" sz="2400" dirty="0"/>
              <a:t> arkivyskupas ir apaštalinis vizitatorius </a:t>
            </a:r>
            <a:r>
              <a:rPr lang="lt-LT" sz="2400" dirty="0" smtClean="0"/>
              <a:t>Bulgarijai.</a:t>
            </a:r>
            <a:endParaRPr lang="lt-LT" sz="2400" dirty="0"/>
          </a:p>
          <a:p>
            <a:pPr>
              <a:lnSpc>
                <a:spcPct val="90000"/>
              </a:lnSpc>
            </a:pPr>
            <a:r>
              <a:rPr lang="lt-LT" sz="2400" dirty="0"/>
              <a:t>Nuo 1931 </a:t>
            </a:r>
            <a:r>
              <a:rPr lang="lt-LT" sz="2400" dirty="0" err="1"/>
              <a:t>m</a:t>
            </a:r>
            <a:r>
              <a:rPr lang="lt-LT" sz="2400" dirty="0"/>
              <a:t>. apaštalinis delegatas Bulgarijoje, o nuo 1934 </a:t>
            </a:r>
            <a:r>
              <a:rPr lang="lt-LT" sz="2400" dirty="0" err="1"/>
              <a:t>m</a:t>
            </a:r>
            <a:r>
              <a:rPr lang="lt-LT" sz="2400" dirty="0"/>
              <a:t>. Turkijoje ir Graikijoje. </a:t>
            </a:r>
          </a:p>
          <a:p>
            <a:pPr>
              <a:lnSpc>
                <a:spcPct val="90000"/>
              </a:lnSpc>
            </a:pPr>
            <a:r>
              <a:rPr lang="lt-LT" sz="2400" dirty="0"/>
              <a:t>Per Antrąjį pasaulinį karą padėjo iš Vengrijos bėgantiems žydams. </a:t>
            </a:r>
          </a:p>
          <a:p>
            <a:pPr>
              <a:lnSpc>
                <a:spcPct val="90000"/>
              </a:lnSpc>
            </a:pPr>
            <a:r>
              <a:rPr lang="lt-LT" sz="2400" dirty="0"/>
              <a:t>1944–1953 </a:t>
            </a:r>
            <a:r>
              <a:rPr lang="lt-LT" sz="2400" dirty="0" err="1"/>
              <a:t>m</a:t>
            </a:r>
            <a:r>
              <a:rPr lang="lt-LT" sz="2400" dirty="0"/>
              <a:t>. popiežiaus nuncijus Prancūzijoje. </a:t>
            </a:r>
          </a:p>
          <a:p>
            <a:pPr>
              <a:lnSpc>
                <a:spcPct val="90000"/>
              </a:lnSpc>
            </a:pPr>
            <a:r>
              <a:rPr lang="lt-LT" sz="2400" dirty="0"/>
              <a:t>Nuo 1952 </a:t>
            </a:r>
            <a:r>
              <a:rPr lang="lt-LT" sz="2400" dirty="0" err="1"/>
              <a:t>m</a:t>
            </a:r>
            <a:r>
              <a:rPr lang="lt-LT" sz="2400" dirty="0"/>
              <a:t>. nuolatinis Šventojo Sosto stebėtojas prie UNESCO. </a:t>
            </a:r>
          </a:p>
          <a:p>
            <a:pPr>
              <a:lnSpc>
                <a:spcPct val="90000"/>
              </a:lnSpc>
            </a:pPr>
            <a:r>
              <a:rPr lang="lt-LT" sz="2400" dirty="0"/>
              <a:t>1953 </a:t>
            </a:r>
            <a:r>
              <a:rPr lang="lt-LT" sz="2400" dirty="0" err="1"/>
              <a:t>m</a:t>
            </a:r>
            <a:r>
              <a:rPr lang="lt-LT" sz="2400" dirty="0"/>
              <a:t>. kardinolas, Venecijos patriarchas. </a:t>
            </a:r>
          </a:p>
        </p:txBody>
      </p:sp>
      <p:sp>
        <p:nvSpPr>
          <p:cNvPr id="2" name="Skaidrės numerio vietos rezervavimo ženklas 1"/>
          <p:cNvSpPr>
            <a:spLocks noGrp="1"/>
          </p:cNvSpPr>
          <p:nvPr>
            <p:ph type="sldNum" sz="quarter" idx="12"/>
          </p:nvPr>
        </p:nvSpPr>
        <p:spPr/>
        <p:txBody>
          <a:bodyPr/>
          <a:lstStyle/>
          <a:p>
            <a:fld id="{67E2F467-0410-466B-8451-822E6C602DE1}" type="slidenum">
              <a:rPr lang="lt-LT" smtClean="0"/>
              <a:t>18</a:t>
            </a:fld>
            <a:endParaRPr lang="lt-LT"/>
          </a:p>
        </p:txBody>
      </p:sp>
    </p:spTree>
    <p:extLst>
      <p:ext uri="{BB962C8B-B14F-4D97-AF65-F5344CB8AC3E}">
        <p14:creationId xmlns:p14="http://schemas.microsoft.com/office/powerpoint/2010/main" val="4127476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395536" y="620688"/>
            <a:ext cx="8291513" cy="918939"/>
          </a:xfrm>
        </p:spPr>
        <p:txBody>
          <a:bodyPr>
            <a:noAutofit/>
          </a:bodyPr>
          <a:lstStyle/>
          <a:p>
            <a:pPr algn="ctr"/>
            <a:r>
              <a:rPr lang="lt-LT" sz="3600" dirty="0"/>
              <a:t>P</a:t>
            </a:r>
            <a:r>
              <a:rPr lang="lt-LT" sz="3600" dirty="0" smtClean="0"/>
              <a:t>opiežiaus </a:t>
            </a:r>
            <a:r>
              <a:rPr lang="lt-LT" sz="3600" dirty="0"/>
              <a:t>Jono XXIII </a:t>
            </a:r>
            <a:r>
              <a:rPr lang="lt-LT" sz="3600" dirty="0" smtClean="0"/>
              <a:t>darbai</a:t>
            </a:r>
            <a:r>
              <a:rPr lang="lt-LT" sz="3600" dirty="0"/>
              <a:t>: </a:t>
            </a:r>
          </a:p>
        </p:txBody>
      </p:sp>
      <p:sp>
        <p:nvSpPr>
          <p:cNvPr id="16387" name="Rectangle 3"/>
          <p:cNvSpPr>
            <a:spLocks noGrp="1" noChangeArrowheads="1"/>
          </p:cNvSpPr>
          <p:nvPr>
            <p:ph type="body" idx="1"/>
          </p:nvPr>
        </p:nvSpPr>
        <p:spPr>
          <a:xfrm>
            <a:off x="468312" y="1773239"/>
            <a:ext cx="8496175" cy="4248050"/>
          </a:xfrm>
        </p:spPr>
        <p:txBody>
          <a:bodyPr/>
          <a:lstStyle/>
          <a:p>
            <a:pPr>
              <a:lnSpc>
                <a:spcPct val="90000"/>
              </a:lnSpc>
            </a:pPr>
            <a:r>
              <a:rPr lang="lt-LT" sz="2400" dirty="0"/>
              <a:t>Pradėjo rengti Vatikano II susirinkimą, vykusį 1962–1965 </a:t>
            </a:r>
            <a:r>
              <a:rPr lang="lt-LT" sz="2400" dirty="0" err="1"/>
              <a:t>m</a:t>
            </a:r>
            <a:r>
              <a:rPr lang="lt-LT" sz="2400" dirty="0"/>
              <a:t>., kurio pagrindiniai tikslai buvo: Bažnyčios atsinaujinimas (</a:t>
            </a:r>
            <a:r>
              <a:rPr lang="lt-LT" sz="2400" i="1" dirty="0" err="1"/>
              <a:t>adžomamentas</a:t>
            </a:r>
            <a:r>
              <a:rPr lang="lt-LT" sz="2400" dirty="0"/>
              <a:t>) ir krikščioniškų Bažnyčių </a:t>
            </a:r>
            <a:r>
              <a:rPr lang="lt-LT" sz="2400" dirty="0" err="1"/>
              <a:t>ekumenizacija</a:t>
            </a:r>
            <a:r>
              <a:rPr lang="lt-LT" sz="2400" dirty="0"/>
              <a:t>. </a:t>
            </a:r>
          </a:p>
          <a:p>
            <a:pPr>
              <a:lnSpc>
                <a:spcPct val="90000"/>
              </a:lnSpc>
            </a:pPr>
            <a:r>
              <a:rPr lang="lt-LT" sz="2400" dirty="0"/>
              <a:t>Padidino kardinolų kolegiją, į ją įtraukė Afrikos ir Japonijos atstovų. </a:t>
            </a:r>
          </a:p>
          <a:p>
            <a:pPr>
              <a:lnSpc>
                <a:spcPct val="90000"/>
              </a:lnSpc>
            </a:pPr>
            <a:r>
              <a:rPr lang="lt-LT" sz="2400" dirty="0"/>
              <a:t>Stiprino ekumeninius ryšius su kitomis Bažnyčiomis. </a:t>
            </a:r>
          </a:p>
          <a:p>
            <a:pPr>
              <a:lnSpc>
                <a:spcPct val="90000"/>
              </a:lnSpc>
            </a:pPr>
            <a:r>
              <a:rPr lang="lt-LT" sz="2400" dirty="0"/>
              <a:t>1960 </a:t>
            </a:r>
            <a:r>
              <a:rPr lang="lt-LT" sz="2400" dirty="0" err="1"/>
              <a:t>m</a:t>
            </a:r>
            <a:r>
              <a:rPr lang="lt-LT" sz="2400" dirty="0"/>
              <a:t>. įsteigė Krikščionių vienybės sekretoriatą, (</a:t>
            </a:r>
            <a:r>
              <a:rPr lang="lt-LT" sz="2400" dirty="0" err="1"/>
              <a:t>dab</a:t>
            </a:r>
            <a:r>
              <a:rPr lang="lt-LT" sz="2400" dirty="0"/>
              <a:t>. </a:t>
            </a:r>
            <a:r>
              <a:rPr lang="lt-LT" sz="2400" dirty="0" err="1"/>
              <a:t>Popiežiškoji</a:t>
            </a:r>
            <a:r>
              <a:rPr lang="lt-LT" sz="2400" dirty="0"/>
              <a:t> krikščionių vienybės taryba). </a:t>
            </a:r>
          </a:p>
          <a:p>
            <a:pPr>
              <a:lnSpc>
                <a:spcPct val="90000"/>
              </a:lnSpc>
            </a:pPr>
            <a:r>
              <a:rPr lang="lt-LT" sz="2400" dirty="0"/>
              <a:t>Bendravo su tikinčiųjų bendruomenėmis. </a:t>
            </a:r>
          </a:p>
          <a:p>
            <a:pPr>
              <a:lnSpc>
                <a:spcPct val="90000"/>
              </a:lnSpc>
            </a:pPr>
            <a:r>
              <a:rPr lang="lt-LT" sz="2400" dirty="0"/>
              <a:t>Susitiko su didžiųjų pasaulio valstybių ir komunistinių šalių valdžios atstovais. </a:t>
            </a:r>
          </a:p>
        </p:txBody>
      </p:sp>
      <p:sp>
        <p:nvSpPr>
          <p:cNvPr id="2" name="Skaidrės numerio vietos rezervavimo ženklas 1"/>
          <p:cNvSpPr>
            <a:spLocks noGrp="1"/>
          </p:cNvSpPr>
          <p:nvPr>
            <p:ph type="sldNum" sz="quarter" idx="12"/>
          </p:nvPr>
        </p:nvSpPr>
        <p:spPr/>
        <p:txBody>
          <a:bodyPr/>
          <a:lstStyle/>
          <a:p>
            <a:fld id="{67E2F467-0410-466B-8451-822E6C602DE1}" type="slidenum">
              <a:rPr lang="lt-LT" smtClean="0"/>
              <a:t>19</a:t>
            </a:fld>
            <a:endParaRPr lang="lt-LT"/>
          </a:p>
        </p:txBody>
      </p:sp>
    </p:spTree>
    <p:extLst>
      <p:ext uri="{BB962C8B-B14F-4D97-AF65-F5344CB8AC3E}">
        <p14:creationId xmlns:p14="http://schemas.microsoft.com/office/powerpoint/2010/main" val="2674619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a:t>PAMOKOS UŽDAVINIAI:</a:t>
            </a:r>
          </a:p>
        </p:txBody>
      </p:sp>
      <p:sp>
        <p:nvSpPr>
          <p:cNvPr id="3" name="Turinio vietos rezervavimo ženklas 2"/>
          <p:cNvSpPr>
            <a:spLocks noGrp="1"/>
          </p:cNvSpPr>
          <p:nvPr>
            <p:ph idx="1"/>
          </p:nvPr>
        </p:nvSpPr>
        <p:spPr/>
        <p:txBody>
          <a:bodyPr>
            <a:normAutofit lnSpcReduction="10000"/>
          </a:bodyPr>
          <a:lstStyle/>
          <a:p>
            <a:pPr algn="just"/>
            <a:r>
              <a:rPr lang="lt-LT" sz="2400" dirty="0"/>
              <a:t>klausydami mokytojos aiškinimo paaiškins sąvokas: palaimintasis, šventasis, beatifikacija, </a:t>
            </a:r>
            <a:r>
              <a:rPr lang="lt-LT" sz="2400" dirty="0" err="1"/>
              <a:t>kanonizacija</a:t>
            </a:r>
            <a:r>
              <a:rPr lang="lt-LT" sz="2400" dirty="0"/>
              <a:t>, relikvija, šventųjų bendravimas;</a:t>
            </a:r>
          </a:p>
          <a:p>
            <a:pPr algn="just"/>
            <a:r>
              <a:rPr lang="lt-LT" sz="2400" dirty="0"/>
              <a:t>naudodamiesi video ir  padalomąją  medžiagomis susipažins su popiežių Jono XXIII ir Jono Pauliaus II svarbiausiais gyvenimo įvykiais ir darbais; </a:t>
            </a:r>
          </a:p>
          <a:p>
            <a:pPr algn="just"/>
            <a:r>
              <a:rPr lang="lt-LT" sz="2400" dirty="0"/>
              <a:t>grupelėse kurdami plakatus apie šiuos šventuosius įvardins jų dorybes ir nuopelnus Bažnyčiai ir </a:t>
            </a:r>
            <a:r>
              <a:rPr lang="lt-LT" sz="2400" dirty="0" smtClean="0"/>
              <a:t>žmonijai, įvardins ko </a:t>
            </a:r>
            <a:r>
              <a:rPr lang="lt-LT" sz="2400" dirty="0"/>
              <a:t>galėtų pasimokyti iš šių </a:t>
            </a:r>
            <a:r>
              <a:rPr lang="lt-LT" sz="2400" dirty="0" smtClean="0"/>
              <a:t>šventųjų.</a:t>
            </a:r>
          </a:p>
          <a:p>
            <a:pPr algn="just"/>
            <a:endParaRPr lang="lt-LT" sz="2400" dirty="0"/>
          </a:p>
          <a:p>
            <a:pPr marL="0" indent="0" algn="just">
              <a:buNone/>
            </a:pPr>
            <a:r>
              <a:rPr lang="lt-LT" sz="2400" dirty="0" smtClean="0"/>
              <a:t>	(Siūloma vesti dvi pamokas)</a:t>
            </a:r>
            <a:endParaRPr lang="lt-LT" sz="2400" dirty="0"/>
          </a:p>
          <a:p>
            <a:pPr marL="0" indent="0">
              <a:buNone/>
            </a:pPr>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a:t>
            </a:fld>
            <a:endParaRPr lang="lt-LT"/>
          </a:p>
        </p:txBody>
      </p:sp>
    </p:spTree>
    <p:extLst>
      <p:ext uri="{BB962C8B-B14F-4D97-AF65-F5344CB8AC3E}">
        <p14:creationId xmlns:p14="http://schemas.microsoft.com/office/powerpoint/2010/main" val="233905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620688"/>
            <a:ext cx="8229600" cy="864096"/>
          </a:xfrm>
        </p:spPr>
        <p:txBody>
          <a:bodyPr>
            <a:normAutofit/>
          </a:bodyPr>
          <a:lstStyle/>
          <a:p>
            <a:r>
              <a:rPr lang="lt-LT" dirty="0"/>
              <a:t> Jono XXIII dvasinis testamentas </a:t>
            </a:r>
          </a:p>
        </p:txBody>
      </p:sp>
      <p:sp>
        <p:nvSpPr>
          <p:cNvPr id="3" name="Turinio vietos rezervavimo ženklas 2"/>
          <p:cNvSpPr>
            <a:spLocks noGrp="1"/>
          </p:cNvSpPr>
          <p:nvPr>
            <p:ph idx="1"/>
          </p:nvPr>
        </p:nvSpPr>
        <p:spPr>
          <a:xfrm>
            <a:off x="355639" y="1992450"/>
            <a:ext cx="4824536" cy="3890624"/>
          </a:xfrm>
        </p:spPr>
        <p:txBody>
          <a:bodyPr>
            <a:noAutofit/>
          </a:bodyPr>
          <a:lstStyle/>
          <a:p>
            <a:pPr marL="0" indent="0">
              <a:buNone/>
            </a:pPr>
            <a:r>
              <a:rPr lang="lt-LT" sz="2400" dirty="0"/>
              <a:t>1963 </a:t>
            </a:r>
            <a:r>
              <a:rPr lang="lt-LT" sz="2400" dirty="0" smtClean="0"/>
              <a:t>m. </a:t>
            </a:r>
            <a:r>
              <a:rPr lang="lt-LT" sz="2400" dirty="0"/>
              <a:t>balandžio 13 </a:t>
            </a:r>
            <a:r>
              <a:rPr lang="lt-LT" sz="2400" dirty="0" smtClean="0"/>
              <a:t>d. </a:t>
            </a:r>
            <a:r>
              <a:rPr lang="lt-LT" sz="2400" dirty="0"/>
              <a:t>popiežius Jonas XXIII paskelbė     aštuntąją, paskutinę ir neabejotinai svarbiausią </a:t>
            </a:r>
            <a:r>
              <a:rPr lang="lt-LT" sz="2400" dirty="0" smtClean="0"/>
              <a:t>encikliką </a:t>
            </a:r>
            <a:r>
              <a:rPr lang="lt-LT" sz="2400" dirty="0" smtClean="0"/>
              <a:t>„</a:t>
            </a:r>
            <a:r>
              <a:rPr lang="lt-LT" sz="2400" dirty="0" err="1" smtClean="0"/>
              <a:t>Pacem</a:t>
            </a:r>
            <a:r>
              <a:rPr lang="lt-LT" sz="2400" dirty="0" smtClean="0"/>
              <a:t> </a:t>
            </a:r>
            <a:r>
              <a:rPr lang="lt-LT" sz="2400" dirty="0" err="1"/>
              <a:t>in</a:t>
            </a:r>
            <a:r>
              <a:rPr lang="lt-LT" sz="2400" dirty="0"/>
              <a:t> </a:t>
            </a:r>
            <a:r>
              <a:rPr lang="lt-LT" sz="2400" dirty="0" err="1" smtClean="0"/>
              <a:t>terris</a:t>
            </a:r>
            <a:r>
              <a:rPr lang="lt-LT" sz="2400" dirty="0" smtClean="0"/>
              <a:t>“ </a:t>
            </a:r>
            <a:r>
              <a:rPr lang="lt-LT" sz="2400" dirty="0"/>
              <a:t>(Taika žemėje). Šis dokumentas kartu su Antrojo Vatikano Susirinkimo sušaukimu vadinami svarbiausiais Jono XXIII, pelniusio žmonių popiežiaus vardą, pontifikato pasiekimais.</a:t>
            </a:r>
          </a:p>
          <a:p>
            <a:pPr marL="0" indent="0">
              <a:buNone/>
            </a:pPr>
            <a:endParaRPr lang="lt-LT" sz="24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20</a:t>
            </a:fld>
            <a:endParaRPr lang="lt-L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175" y="2276872"/>
            <a:ext cx="3567113" cy="332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tačiakampis 8"/>
          <p:cNvSpPr/>
          <p:nvPr/>
        </p:nvSpPr>
        <p:spPr>
          <a:xfrm flipH="1">
            <a:off x="5652120" y="5648474"/>
            <a:ext cx="2736304" cy="369332"/>
          </a:xfrm>
          <a:prstGeom prst="rect">
            <a:avLst/>
          </a:prstGeom>
        </p:spPr>
        <p:txBody>
          <a:bodyPr wrap="square">
            <a:spAutoFit/>
          </a:bodyPr>
          <a:lstStyle/>
          <a:p>
            <a:r>
              <a:rPr lang="lt-LT" dirty="0"/>
              <a:t>Enciklika paskelbiama</a:t>
            </a:r>
          </a:p>
        </p:txBody>
      </p:sp>
    </p:spTree>
    <p:extLst>
      <p:ext uri="{BB962C8B-B14F-4D97-AF65-F5344CB8AC3E}">
        <p14:creationId xmlns:p14="http://schemas.microsoft.com/office/powerpoint/2010/main" val="213277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31540" y="836712"/>
            <a:ext cx="7848872" cy="1440160"/>
          </a:xfrm>
        </p:spPr>
        <p:txBody>
          <a:bodyPr>
            <a:normAutofit/>
          </a:bodyPr>
          <a:lstStyle/>
          <a:p>
            <a:pPr>
              <a:lnSpc>
                <a:spcPct val="90000"/>
              </a:lnSpc>
            </a:pPr>
            <a:r>
              <a:rPr lang="lt-LT" sz="2400" dirty="0" smtClean="0"/>
              <a:t>Popiežius Jonas XXIII mirė </a:t>
            </a:r>
            <a:r>
              <a:rPr lang="lt-LT" sz="2400" dirty="0"/>
              <a:t>1963 </a:t>
            </a:r>
            <a:r>
              <a:rPr lang="lt-LT" sz="2400" dirty="0" err="1"/>
              <a:t>m</a:t>
            </a:r>
            <a:r>
              <a:rPr lang="lt-LT" sz="2400" dirty="0"/>
              <a:t>. liepos 3 </a:t>
            </a:r>
            <a:r>
              <a:rPr lang="lt-LT" sz="2400" dirty="0" err="1"/>
              <a:t>d</a:t>
            </a:r>
            <a:r>
              <a:rPr lang="lt-LT" sz="2400" dirty="0"/>
              <a:t>. Vatikane, palaidotas Vatikano </a:t>
            </a:r>
            <a:r>
              <a:rPr lang="lt-LT" sz="2400" dirty="0" err="1"/>
              <a:t>Šv</a:t>
            </a:r>
            <a:r>
              <a:rPr lang="lt-LT" sz="2400" dirty="0"/>
              <a:t>. Petro bazilikos kriptoje. </a:t>
            </a:r>
            <a:r>
              <a:rPr lang="lt-LT" sz="2400" dirty="0" smtClean="0"/>
              <a:t>2000 m. </a:t>
            </a:r>
            <a:r>
              <a:rPr lang="lt-LT" sz="2400" dirty="0"/>
              <a:t>perlaidotas Vatikano </a:t>
            </a:r>
            <a:r>
              <a:rPr lang="lt-LT" sz="2400" dirty="0" err="1"/>
              <a:t>Šv</a:t>
            </a:r>
            <a:r>
              <a:rPr lang="lt-LT" sz="2400" dirty="0"/>
              <a:t>. Petro bazilikos </a:t>
            </a:r>
            <a:r>
              <a:rPr lang="lt-LT" sz="2400" dirty="0" err="1"/>
              <a:t>Šv</a:t>
            </a:r>
            <a:r>
              <a:rPr lang="lt-LT" sz="2400" dirty="0"/>
              <a:t>. Jeronimo altoriuje. </a:t>
            </a:r>
          </a:p>
        </p:txBody>
      </p:sp>
      <p:sp>
        <p:nvSpPr>
          <p:cNvPr id="4" name="Turinio vietos rezervavimo ženklas 3"/>
          <p:cNvSpPr>
            <a:spLocks noGrp="1"/>
          </p:cNvSpPr>
          <p:nvPr>
            <p:ph sz="half" idx="2"/>
          </p:nvPr>
        </p:nvSpPr>
        <p:spPr>
          <a:xfrm>
            <a:off x="539552" y="4509120"/>
            <a:ext cx="7643192" cy="1944216"/>
          </a:xfrm>
        </p:spPr>
        <p:txBody>
          <a:bodyPr>
            <a:normAutofit/>
          </a:bodyPr>
          <a:lstStyle/>
          <a:p>
            <a:pPr>
              <a:lnSpc>
                <a:spcPct val="90000"/>
              </a:lnSpc>
            </a:pPr>
            <a:r>
              <a:rPr lang="lt-LT" sz="2400" dirty="0"/>
              <a:t>2000 </a:t>
            </a:r>
            <a:r>
              <a:rPr lang="lt-LT" sz="2400" dirty="0" err="1"/>
              <a:t>m</a:t>
            </a:r>
            <a:r>
              <a:rPr lang="lt-LT" sz="2400" dirty="0"/>
              <a:t>. rugsėjo 3 </a:t>
            </a:r>
            <a:r>
              <a:rPr lang="lt-LT" sz="2400" dirty="0" err="1"/>
              <a:t>d</a:t>
            </a:r>
            <a:r>
              <a:rPr lang="lt-LT" sz="2400" dirty="0"/>
              <a:t>. popiežiaus Jono Pauliaus II paskelbtas palaimintuoju. </a:t>
            </a:r>
          </a:p>
          <a:p>
            <a:pPr>
              <a:lnSpc>
                <a:spcPct val="90000"/>
              </a:lnSpc>
            </a:pPr>
            <a:r>
              <a:rPr lang="lt-LT" sz="2400" dirty="0"/>
              <a:t>2008 </a:t>
            </a:r>
            <a:r>
              <a:rPr lang="lt-LT" sz="2400" dirty="0" err="1"/>
              <a:t>m</a:t>
            </a:r>
            <a:r>
              <a:rPr lang="lt-LT" sz="2400" dirty="0"/>
              <a:t>. vasario 9 </a:t>
            </a:r>
            <a:r>
              <a:rPr lang="lt-LT" sz="2400" dirty="0" err="1"/>
              <a:t>d</a:t>
            </a:r>
            <a:r>
              <a:rPr lang="lt-LT" sz="2400" dirty="0"/>
              <a:t>. Lietuvos pasauliečių pranciškonų ordino Nacionalinio ministro dekretu paskelbtas Lietuvos pasauliečių pranciškonų ordino globėju. </a:t>
            </a:r>
          </a:p>
          <a:p>
            <a:endParaRPr lang="lt-LT" dirty="0"/>
          </a:p>
        </p:txBody>
      </p:sp>
      <p:sp>
        <p:nvSpPr>
          <p:cNvPr id="2" name="Skaidrės numerio vietos rezervavimo ženklas 1"/>
          <p:cNvSpPr>
            <a:spLocks noGrp="1"/>
          </p:cNvSpPr>
          <p:nvPr>
            <p:ph type="sldNum" sz="quarter" idx="12"/>
          </p:nvPr>
        </p:nvSpPr>
        <p:spPr/>
        <p:txBody>
          <a:bodyPr/>
          <a:lstStyle/>
          <a:p>
            <a:fld id="{67E2F467-0410-466B-8451-822E6C602DE1}" type="slidenum">
              <a:rPr lang="lt-LT" smtClean="0"/>
              <a:t>21</a:t>
            </a:fld>
            <a:endParaRPr lang="lt-LT"/>
          </a:p>
        </p:txBody>
      </p:sp>
      <p:pic>
        <p:nvPicPr>
          <p:cNvPr id="1026" name="Picture 2" descr="http://images.alfa.lt/6972/20/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348880"/>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67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75327" y="692696"/>
            <a:ext cx="5482952" cy="648072"/>
          </a:xfrm>
        </p:spPr>
        <p:txBody>
          <a:bodyPr>
            <a:noAutofit/>
          </a:bodyPr>
          <a:lstStyle/>
          <a:p>
            <a:r>
              <a:rPr lang="lt-LT" sz="4000" dirty="0" smtClean="0"/>
              <a:t>Popiežius </a:t>
            </a:r>
            <a:r>
              <a:rPr lang="lt-LT" sz="4000" dirty="0" smtClean="0"/>
              <a:t>Jonas Paulius II</a:t>
            </a:r>
            <a:endParaRPr lang="lt-LT" sz="4000" dirty="0"/>
          </a:p>
        </p:txBody>
      </p:sp>
      <p:sp>
        <p:nvSpPr>
          <p:cNvPr id="3" name="Turinio vietos rezervavimo ženklas 2"/>
          <p:cNvSpPr>
            <a:spLocks noGrp="1"/>
          </p:cNvSpPr>
          <p:nvPr>
            <p:ph idx="1"/>
          </p:nvPr>
        </p:nvSpPr>
        <p:spPr>
          <a:xfrm>
            <a:off x="3995936" y="1268760"/>
            <a:ext cx="4680520" cy="5328592"/>
          </a:xfrm>
        </p:spPr>
        <p:txBody>
          <a:bodyPr>
            <a:noAutofit/>
          </a:bodyPr>
          <a:lstStyle/>
          <a:p>
            <a:pPr algn="just"/>
            <a:r>
              <a:rPr lang="lt-LT" sz="2400" dirty="0" smtClean="0"/>
              <a:t>Jonas Paulius II (lot. </a:t>
            </a:r>
            <a:r>
              <a:rPr lang="lt-LT" sz="2400" dirty="0" err="1" smtClean="0"/>
              <a:t>Ioannes</a:t>
            </a:r>
            <a:r>
              <a:rPr lang="lt-LT" sz="2400" dirty="0" smtClean="0"/>
              <a:t> Paulus PP. II, it. </a:t>
            </a:r>
            <a:r>
              <a:rPr lang="lt-LT" sz="2400" dirty="0" err="1" smtClean="0"/>
              <a:t>Giovanni</a:t>
            </a:r>
            <a:r>
              <a:rPr lang="lt-LT" sz="2400" dirty="0" smtClean="0"/>
              <a:t> </a:t>
            </a:r>
            <a:r>
              <a:rPr lang="lt-LT" sz="2400" dirty="0" err="1" smtClean="0"/>
              <a:t>Paolo</a:t>
            </a:r>
            <a:r>
              <a:rPr lang="lt-LT" sz="2400" dirty="0" smtClean="0"/>
              <a:t> II; tikrasis vardas </a:t>
            </a:r>
            <a:r>
              <a:rPr lang="lt-LT" sz="2400" dirty="0" err="1" smtClean="0"/>
              <a:t>Karol</a:t>
            </a:r>
            <a:r>
              <a:rPr lang="lt-LT" sz="2400" dirty="0" smtClean="0"/>
              <a:t> </a:t>
            </a:r>
            <a:r>
              <a:rPr lang="lt-LT" sz="2400" dirty="0" err="1" smtClean="0"/>
              <a:t>Józef</a:t>
            </a:r>
            <a:r>
              <a:rPr lang="lt-LT" sz="2400" dirty="0" smtClean="0"/>
              <a:t> </a:t>
            </a:r>
            <a:r>
              <a:rPr lang="lt-LT" sz="2400" dirty="0" err="1" smtClean="0"/>
              <a:t>Wojtyła</a:t>
            </a:r>
            <a:r>
              <a:rPr lang="lt-LT" sz="2400" dirty="0" smtClean="0"/>
              <a:t>; 1920 </a:t>
            </a:r>
            <a:r>
              <a:rPr lang="lt-LT" sz="2400" dirty="0" err="1" smtClean="0"/>
              <a:t>m</a:t>
            </a:r>
            <a:r>
              <a:rPr lang="lt-LT" sz="2400" dirty="0" smtClean="0"/>
              <a:t>. gegužės 18 </a:t>
            </a:r>
            <a:r>
              <a:rPr lang="lt-LT" sz="2400" dirty="0" err="1" smtClean="0"/>
              <a:t>d</a:t>
            </a:r>
            <a:r>
              <a:rPr lang="lt-LT" sz="2400" dirty="0" smtClean="0"/>
              <a:t>. – 2005 </a:t>
            </a:r>
            <a:r>
              <a:rPr lang="lt-LT" sz="2400" dirty="0" err="1" smtClean="0"/>
              <a:t>m</a:t>
            </a:r>
            <a:r>
              <a:rPr lang="lt-LT" sz="2400" dirty="0" smtClean="0"/>
              <a:t>. balandžio 2 </a:t>
            </a:r>
            <a:r>
              <a:rPr lang="lt-LT" sz="2400" dirty="0" err="1" smtClean="0"/>
              <a:t>d</a:t>
            </a:r>
            <a:r>
              <a:rPr lang="lt-LT" sz="2400" dirty="0" smtClean="0"/>
              <a:t>.) – nuo 1978 </a:t>
            </a:r>
            <a:r>
              <a:rPr lang="lt-LT" sz="2400" dirty="0" err="1" smtClean="0"/>
              <a:t>m</a:t>
            </a:r>
            <a:r>
              <a:rPr lang="lt-LT" sz="2400" dirty="0" smtClean="0"/>
              <a:t>. spalio 16 </a:t>
            </a:r>
            <a:r>
              <a:rPr lang="lt-LT" sz="2400" dirty="0" err="1" smtClean="0"/>
              <a:t>d</a:t>
            </a:r>
            <a:r>
              <a:rPr lang="lt-LT" sz="2400" dirty="0" smtClean="0"/>
              <a:t>. iki pat savo mirties beveik 27 metus valdęs popiežius, Katalikų Bažnyčios vadovas. Jis tapo pirmuoju per 455 metus popiežiumi ne italu, taip pat pirmuoju slaviškos kilmės popiežiumi ir antru pagal </a:t>
            </a:r>
            <a:r>
              <a:rPr lang="lt-LT" sz="2400" dirty="0" err="1" smtClean="0"/>
              <a:t>pontifikavimo</a:t>
            </a:r>
            <a:r>
              <a:rPr lang="lt-LT" sz="2400" dirty="0" smtClean="0"/>
              <a:t> ilgumą popiežiumi.</a:t>
            </a:r>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22</a:t>
            </a:fld>
            <a:endParaRPr lang="lt-LT"/>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33843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902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764704"/>
            <a:ext cx="8229600" cy="3240360"/>
          </a:xfrm>
        </p:spPr>
        <p:txBody>
          <a:bodyPr>
            <a:normAutofit lnSpcReduction="10000"/>
          </a:bodyPr>
          <a:lstStyle/>
          <a:p>
            <a:pPr algn="just"/>
            <a:r>
              <a:rPr lang="lt-LT" dirty="0"/>
              <a:t>Jonas Paulius II buvo plačiai pripažintas vienu įtakingiausiu XX </a:t>
            </a:r>
            <a:r>
              <a:rPr lang="lt-LT" dirty="0" err="1"/>
              <a:t>a</a:t>
            </a:r>
            <a:r>
              <a:rPr lang="lt-LT" dirty="0"/>
              <a:t>. lyderiu, ypač svarbia asmenybe griūvant komunizmui Rytų Europoje. Popiežius ženkliai pagerino Katalikų Bažnyčios santykius su judaistais , Rytų Stačiatikių ir anglikonų Bažnyčiomis. Jono Pauliaus II griežtas požiūris prieš moterų kunigystę, kontracepciją, abortus, sukėlė dideles pasauliečių reakcijas.</a:t>
            </a:r>
          </a:p>
          <a:p>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23</a:t>
            </a:fld>
            <a:endParaRPr lang="lt-LT"/>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17032"/>
            <a:ext cx="4680519" cy="273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6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3212976"/>
            <a:ext cx="8229600" cy="3111624"/>
          </a:xfrm>
        </p:spPr>
        <p:txBody>
          <a:bodyPr>
            <a:normAutofit fontScale="92500" lnSpcReduction="20000"/>
          </a:bodyPr>
          <a:lstStyle/>
          <a:p>
            <a:pPr algn="just"/>
            <a:r>
              <a:rPr lang="lt-LT" dirty="0"/>
              <a:t>Jis buvo vienas labiausiai keliavusių visų laikų valstybių lyderių, per savo </a:t>
            </a:r>
            <a:r>
              <a:rPr lang="lt-LT" dirty="0" err="1"/>
              <a:t>pontifikavimo</a:t>
            </a:r>
            <a:r>
              <a:rPr lang="lt-LT" dirty="0"/>
              <a:t> laikotarpį aplankęs 129 valstybes</a:t>
            </a:r>
            <a:r>
              <a:rPr lang="lt-LT" dirty="0" smtClean="0"/>
              <a:t>. Jis </a:t>
            </a:r>
            <a:r>
              <a:rPr lang="lt-LT" dirty="0"/>
              <a:t>buvo poliglotas, laisvai kalbėti gebantis keliomis kalbomis: gimtąja lenkų, italų, prancūzų, vokiečių, anglų, ispanų, portugalų, kroatų, rusų, senovės graikų ir lotynų </a:t>
            </a:r>
            <a:r>
              <a:rPr lang="lt-LT" dirty="0" smtClean="0"/>
              <a:t>kalbomis. [Būdamas </a:t>
            </a:r>
            <a:r>
              <a:rPr lang="lt-LT" dirty="0"/>
              <a:t>popiežiumi </a:t>
            </a:r>
            <a:r>
              <a:rPr lang="lt-LT" dirty="0" err="1" smtClean="0"/>
              <a:t>beatifikavo</a:t>
            </a:r>
            <a:r>
              <a:rPr lang="lt-LT" dirty="0" smtClean="0"/>
              <a:t>  </a:t>
            </a:r>
            <a:r>
              <a:rPr lang="lt-LT" dirty="0"/>
              <a:t>1340 žmonių ir kanonizavo 483 šventuosius o tai yra daugiau nei visi 500 </a:t>
            </a:r>
            <a:r>
              <a:rPr lang="lt-LT" dirty="0" err="1"/>
              <a:t>m</a:t>
            </a:r>
            <a:r>
              <a:rPr lang="lt-LT" dirty="0"/>
              <a:t>. prieš jį </a:t>
            </a:r>
            <a:r>
              <a:rPr lang="lt-LT" dirty="0" err="1"/>
              <a:t>pontifikavę</a:t>
            </a:r>
            <a:r>
              <a:rPr lang="lt-LT" dirty="0"/>
              <a:t> popiežiai kartu sudėjus. Popiežius palaikė pasaulinio pašaukimo į šventumą mokymą.</a:t>
            </a:r>
          </a:p>
          <a:p>
            <a:pPr marL="0" indent="0">
              <a:buNone/>
            </a:pPr>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24</a:t>
            </a:fld>
            <a:endParaRPr lang="lt-L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48680"/>
            <a:ext cx="496855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47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620688"/>
            <a:ext cx="4248472" cy="720080"/>
          </a:xfrm>
        </p:spPr>
        <p:txBody>
          <a:bodyPr>
            <a:noAutofit/>
          </a:bodyPr>
          <a:lstStyle/>
          <a:p>
            <a:r>
              <a:rPr lang="lt-LT" sz="2000" dirty="0" smtClean="0"/>
              <a:t> </a:t>
            </a:r>
            <a:r>
              <a:rPr lang="lt-LT" sz="4400" dirty="0" smtClean="0"/>
              <a:t>Trumpa </a:t>
            </a:r>
            <a:r>
              <a:rPr lang="lt-LT" sz="4400" dirty="0" smtClean="0"/>
              <a:t>biografija</a:t>
            </a:r>
            <a:endParaRPr lang="lt-LT" sz="4400" dirty="0"/>
          </a:p>
        </p:txBody>
      </p:sp>
      <p:sp>
        <p:nvSpPr>
          <p:cNvPr id="3" name="Turinio vietos rezervavimo ženklas 2"/>
          <p:cNvSpPr>
            <a:spLocks noGrp="1"/>
          </p:cNvSpPr>
          <p:nvPr>
            <p:ph idx="1"/>
          </p:nvPr>
        </p:nvSpPr>
        <p:spPr>
          <a:xfrm>
            <a:off x="323528" y="1556792"/>
            <a:ext cx="8229600" cy="4968552"/>
          </a:xfrm>
        </p:spPr>
        <p:txBody>
          <a:bodyPr>
            <a:normAutofit fontScale="25000" lnSpcReduction="20000"/>
          </a:bodyPr>
          <a:lstStyle/>
          <a:p>
            <a:pPr>
              <a:spcBef>
                <a:spcPts val="0"/>
              </a:spcBef>
            </a:pPr>
            <a:r>
              <a:rPr lang="lt-LT" sz="9600" dirty="0"/>
              <a:t>KAROLIS JÓZEFAS WOJTYŁA, nuo 1978 </a:t>
            </a:r>
            <a:r>
              <a:rPr lang="lt-LT" sz="9600" dirty="0" err="1"/>
              <a:t>m</a:t>
            </a:r>
            <a:r>
              <a:rPr lang="lt-LT" sz="9600" dirty="0"/>
              <a:t>. spalio </a:t>
            </a:r>
            <a:r>
              <a:rPr lang="lt-LT" sz="9600" dirty="0" smtClean="0"/>
              <a:t>mėn. </a:t>
            </a:r>
            <a:r>
              <a:rPr lang="lt-LT" sz="9600" dirty="0"/>
              <a:t>popiežius JONAS PAULIUS II, gimė 1920 m. gegužės 18 </a:t>
            </a:r>
            <a:r>
              <a:rPr lang="lt-LT" sz="9600" dirty="0" err="1"/>
              <a:t>d</a:t>
            </a:r>
            <a:r>
              <a:rPr lang="lt-LT" sz="9600" dirty="0"/>
              <a:t>. </a:t>
            </a:r>
            <a:r>
              <a:rPr lang="lt-LT" sz="9600" dirty="0" err="1"/>
              <a:t>Vadovicuose</a:t>
            </a:r>
            <a:r>
              <a:rPr lang="lt-LT" sz="9600" dirty="0"/>
              <a:t>, nedideliame mieste 50 kilometrų nuo Krokuvos. Jis buvo antras sūnus, gimęs Karoliui </a:t>
            </a:r>
            <a:r>
              <a:rPr lang="lt-LT" sz="9600" dirty="0" err="1"/>
              <a:t>Wojtyłai</a:t>
            </a:r>
            <a:r>
              <a:rPr lang="lt-LT" sz="9600" dirty="0"/>
              <a:t> ir Emilijai </a:t>
            </a:r>
            <a:r>
              <a:rPr lang="lt-LT" sz="9600" dirty="0" err="1"/>
              <a:t>Kaczorowskai</a:t>
            </a:r>
            <a:r>
              <a:rPr lang="lt-LT" sz="9600" dirty="0"/>
              <a:t>. Jo motina mirė 1929 </a:t>
            </a:r>
            <a:r>
              <a:rPr lang="lt-LT" sz="9600" dirty="0" err="1"/>
              <a:t>m</a:t>
            </a:r>
            <a:r>
              <a:rPr lang="lt-LT" sz="9600" dirty="0"/>
              <a:t>. Vyresnysis brolis Edmundas, gydytojas, mirė 1932 </a:t>
            </a:r>
            <a:r>
              <a:rPr lang="lt-LT" sz="9600" dirty="0" err="1"/>
              <a:t>m</a:t>
            </a:r>
            <a:r>
              <a:rPr lang="lt-LT" sz="9600" dirty="0"/>
              <a:t>., o jo tėvas, karininkas, – 1941 </a:t>
            </a:r>
            <a:r>
              <a:rPr lang="lt-LT" sz="9600" dirty="0" err="1"/>
              <a:t>m</a:t>
            </a:r>
            <a:r>
              <a:rPr lang="lt-LT" sz="9600" dirty="0" smtClean="0"/>
              <a:t>.</a:t>
            </a:r>
            <a:endParaRPr lang="lt-LT" sz="9600" dirty="0"/>
          </a:p>
          <a:p>
            <a:pPr>
              <a:spcBef>
                <a:spcPts val="0"/>
              </a:spcBef>
            </a:pPr>
            <a:r>
              <a:rPr lang="lt-LT" sz="9600" dirty="0" smtClean="0"/>
              <a:t>Pirmąją </a:t>
            </a:r>
            <a:r>
              <a:rPr lang="lt-LT" sz="9600" dirty="0"/>
              <a:t>Komuniją jis priėmė 9 </a:t>
            </a:r>
            <a:r>
              <a:rPr lang="lt-LT" sz="9600" dirty="0" smtClean="0"/>
              <a:t>metų. </a:t>
            </a:r>
          </a:p>
          <a:p>
            <a:pPr>
              <a:spcBef>
                <a:spcPts val="0"/>
              </a:spcBef>
            </a:pPr>
            <a:r>
              <a:rPr lang="lt-LT" sz="9600" dirty="0" smtClean="0"/>
              <a:t>Sutvirtinimo sakramentą </a:t>
            </a:r>
            <a:r>
              <a:rPr lang="lt-LT" sz="9600" dirty="0"/>
              <a:t>– </a:t>
            </a:r>
            <a:r>
              <a:rPr lang="lt-LT" sz="9600" dirty="0" smtClean="0"/>
              <a:t>18metų. </a:t>
            </a:r>
          </a:p>
          <a:p>
            <a:pPr>
              <a:spcBef>
                <a:spcPts val="0"/>
              </a:spcBef>
            </a:pPr>
            <a:r>
              <a:rPr lang="lt-LT" sz="9600" dirty="0" smtClean="0"/>
              <a:t>Baigęs </a:t>
            </a:r>
            <a:r>
              <a:rPr lang="lt-LT" sz="9600" dirty="0" err="1" smtClean="0"/>
              <a:t>Vadovicų</a:t>
            </a:r>
            <a:r>
              <a:rPr lang="lt-LT" sz="9600" dirty="0" smtClean="0"/>
              <a:t> </a:t>
            </a:r>
            <a:r>
              <a:rPr lang="lt-LT" sz="9600" dirty="0" err="1" smtClean="0"/>
              <a:t>MarcinWadowita</a:t>
            </a:r>
            <a:endParaRPr lang="lt-LT" sz="9600" dirty="0" smtClean="0"/>
          </a:p>
          <a:p>
            <a:pPr marL="0" indent="0">
              <a:spcBef>
                <a:spcPts val="0"/>
              </a:spcBef>
              <a:buNone/>
            </a:pPr>
            <a:r>
              <a:rPr lang="lt-LT" sz="9600" dirty="0" smtClean="0"/>
              <a:t>    mokyklą</a:t>
            </a:r>
            <a:r>
              <a:rPr lang="lt-LT" sz="9600" dirty="0"/>
              <a:t>, 1938 </a:t>
            </a:r>
            <a:r>
              <a:rPr lang="lt-LT" sz="9600" dirty="0" err="1"/>
              <a:t>m</a:t>
            </a:r>
            <a:r>
              <a:rPr lang="lt-LT" sz="9600" dirty="0"/>
              <a:t>. įstojo į Krokuvos </a:t>
            </a:r>
            <a:endParaRPr lang="lt-LT" sz="9600" dirty="0" smtClean="0"/>
          </a:p>
          <a:p>
            <a:pPr marL="0" indent="0">
              <a:spcBef>
                <a:spcPts val="0"/>
              </a:spcBef>
              <a:buNone/>
            </a:pPr>
            <a:r>
              <a:rPr lang="lt-LT" sz="9600" dirty="0"/>
              <a:t> </a:t>
            </a:r>
            <a:r>
              <a:rPr lang="lt-LT" sz="9600" dirty="0" smtClean="0"/>
              <a:t>   Jogailos </a:t>
            </a:r>
            <a:r>
              <a:rPr lang="lt-LT" sz="9600" dirty="0"/>
              <a:t>universitetą ir dramos mokyklą.</a:t>
            </a:r>
          </a:p>
          <a:p>
            <a:pPr marL="0" indent="0">
              <a:spcBef>
                <a:spcPts val="0"/>
              </a:spcBef>
              <a:buNone/>
            </a:pPr>
            <a:r>
              <a:rPr lang="lt-LT" sz="9600" dirty="0" smtClean="0"/>
              <a:t>    Okupavę </a:t>
            </a:r>
            <a:r>
              <a:rPr lang="lt-LT" sz="9600" dirty="0"/>
              <a:t>Lenkiją naciai 1939 </a:t>
            </a:r>
            <a:r>
              <a:rPr lang="lt-LT" sz="9600" dirty="0" err="1"/>
              <a:t>m</a:t>
            </a:r>
            <a:r>
              <a:rPr lang="lt-LT" sz="9600" dirty="0"/>
              <a:t>. uždarė universitetą, </a:t>
            </a:r>
            <a:r>
              <a:rPr lang="lt-LT" sz="9600" dirty="0" smtClean="0"/>
              <a:t>ir</a:t>
            </a:r>
          </a:p>
          <a:p>
            <a:pPr marL="0" indent="0">
              <a:spcBef>
                <a:spcPts val="0"/>
              </a:spcBef>
              <a:buNone/>
            </a:pPr>
            <a:r>
              <a:rPr lang="lt-LT" sz="9600" dirty="0" smtClean="0"/>
              <a:t>    jaunajam </a:t>
            </a:r>
            <a:r>
              <a:rPr lang="lt-LT" sz="9600" dirty="0"/>
              <a:t>Karoliui, kad galėtų užsidirbti pragyvenimui ir </a:t>
            </a:r>
            <a:endParaRPr lang="lt-LT" sz="9600" dirty="0" smtClean="0"/>
          </a:p>
          <a:p>
            <a:pPr marL="0" indent="0">
              <a:spcBef>
                <a:spcPts val="0"/>
              </a:spcBef>
              <a:buNone/>
            </a:pPr>
            <a:r>
              <a:rPr lang="lt-LT" sz="9600" dirty="0"/>
              <a:t> </a:t>
            </a:r>
            <a:r>
              <a:rPr lang="lt-LT" sz="9600" dirty="0" smtClean="0"/>
              <a:t>   išvengti </a:t>
            </a:r>
            <a:r>
              <a:rPr lang="lt-LT" sz="9600" dirty="0"/>
              <a:t>deportacijos į Vokietiją, teko dirbti karjere (1940</a:t>
            </a:r>
            <a:r>
              <a:rPr lang="lt-LT" sz="9600" dirty="0" smtClean="0"/>
              <a:t>– </a:t>
            </a:r>
          </a:p>
          <a:p>
            <a:pPr marL="0" indent="0">
              <a:spcBef>
                <a:spcPts val="0"/>
              </a:spcBef>
              <a:buNone/>
            </a:pPr>
            <a:r>
              <a:rPr lang="lt-LT" sz="9600" dirty="0"/>
              <a:t> </a:t>
            </a:r>
            <a:r>
              <a:rPr lang="lt-LT" sz="9600" dirty="0" smtClean="0"/>
              <a:t>   1944</a:t>
            </a:r>
            <a:r>
              <a:rPr lang="lt-LT" sz="9600" dirty="0"/>
              <a:t>), vėliau </a:t>
            </a:r>
            <a:r>
              <a:rPr lang="lt-LT" sz="9600" dirty="0" err="1"/>
              <a:t>Solvay</a:t>
            </a:r>
            <a:r>
              <a:rPr lang="lt-LT" sz="9600" dirty="0"/>
              <a:t> chemijos gamykloje.</a:t>
            </a:r>
          </a:p>
          <a:p>
            <a:endParaRPr lang="lt-LT" dirty="0"/>
          </a:p>
          <a:p>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25</a:t>
            </a:fld>
            <a:endParaRPr lang="lt-L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354226"/>
            <a:ext cx="1800200" cy="173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266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484784"/>
            <a:ext cx="8208912" cy="1296144"/>
          </a:xfrm>
        </p:spPr>
        <p:txBody>
          <a:bodyPr>
            <a:normAutofit fontScale="90000"/>
          </a:bodyPr>
          <a:lstStyle/>
          <a:p>
            <a:pPr marL="342900" lvl="0" indent="-342900">
              <a:spcBef>
                <a:spcPct val="20000"/>
              </a:spcBef>
              <a:buFont typeface="Arial" panose="020B0604020202020204" pitchFamily="34" charset="0"/>
              <a:buChar char="•"/>
            </a:pPr>
            <a:r>
              <a:rPr lang="lt-LT" sz="2400" dirty="0" smtClean="0">
                <a:solidFill>
                  <a:schemeClr val="accent1"/>
                </a:solidFill>
                <a:latin typeface="+mn-lt"/>
              </a:rPr>
              <a:t>1942 </a:t>
            </a:r>
            <a:r>
              <a:rPr lang="lt-LT" sz="2400" dirty="0" err="1" smtClean="0">
                <a:solidFill>
                  <a:schemeClr val="accent1"/>
                </a:solidFill>
                <a:latin typeface="+mn-lt"/>
              </a:rPr>
              <a:t>m</a:t>
            </a:r>
            <a:r>
              <a:rPr lang="lt-LT" sz="2400" dirty="0">
                <a:solidFill>
                  <a:schemeClr val="tx1"/>
                </a:solidFill>
                <a:latin typeface="+mn-lt"/>
              </a:rPr>
              <a:t>., pajutęs pašaukimą į kunigystę, jis ėmė </a:t>
            </a:r>
            <a:r>
              <a:rPr lang="lt-LT" sz="2400" dirty="0" smtClean="0">
                <a:solidFill>
                  <a:schemeClr val="tx1"/>
                </a:solidFill>
                <a:latin typeface="+mn-lt"/>
              </a:rPr>
              <a:t>studijuoti</a:t>
            </a:r>
            <a:r>
              <a:rPr lang="lt-LT" sz="2400" dirty="0">
                <a:solidFill>
                  <a:schemeClr val="tx1"/>
                </a:solidFill>
                <a:latin typeface="+mn-lt"/>
              </a:rPr>
              <a:t/>
            </a:r>
            <a:br>
              <a:rPr lang="lt-LT" sz="2400" dirty="0">
                <a:solidFill>
                  <a:schemeClr val="tx1"/>
                </a:solidFill>
                <a:latin typeface="+mn-lt"/>
              </a:rPr>
            </a:br>
            <a:r>
              <a:rPr lang="lt-LT" sz="2400" dirty="0" smtClean="0">
                <a:solidFill>
                  <a:schemeClr val="tx1"/>
                </a:solidFill>
                <a:latin typeface="+mn-lt"/>
              </a:rPr>
              <a:t>Pogrindinėje </a:t>
            </a:r>
            <a:r>
              <a:rPr lang="lt-LT" sz="2400" dirty="0">
                <a:solidFill>
                  <a:schemeClr val="tx1"/>
                </a:solidFill>
                <a:latin typeface="+mn-lt"/>
              </a:rPr>
              <a:t>Krokuvos seminarijoje, vadovaujamoje Krokuvos arkivyskupo kardinolo </a:t>
            </a:r>
            <a:r>
              <a:rPr lang="lt-LT" sz="2400" dirty="0" err="1">
                <a:solidFill>
                  <a:schemeClr val="tx1"/>
                </a:solidFill>
                <a:latin typeface="+mn-lt"/>
              </a:rPr>
              <a:t>Adamo</a:t>
            </a:r>
            <a:r>
              <a:rPr lang="lt-LT" sz="2400" dirty="0">
                <a:solidFill>
                  <a:schemeClr val="tx1"/>
                </a:solidFill>
                <a:latin typeface="+mn-lt"/>
              </a:rPr>
              <a:t> </a:t>
            </a:r>
            <a:r>
              <a:rPr lang="lt-LT" sz="2400" dirty="0" err="1">
                <a:solidFill>
                  <a:schemeClr val="tx1"/>
                </a:solidFill>
                <a:latin typeface="+mn-lt"/>
              </a:rPr>
              <a:t>Stefano</a:t>
            </a:r>
            <a:r>
              <a:rPr lang="lt-LT" sz="2400" dirty="0">
                <a:solidFill>
                  <a:schemeClr val="tx1"/>
                </a:solidFill>
                <a:latin typeface="+mn-lt"/>
              </a:rPr>
              <a:t> </a:t>
            </a:r>
            <a:r>
              <a:rPr lang="lt-LT" sz="2400" dirty="0" err="1">
                <a:solidFill>
                  <a:schemeClr val="tx1"/>
                </a:solidFill>
                <a:latin typeface="+mn-lt"/>
              </a:rPr>
              <a:t>Sapiehos</a:t>
            </a:r>
            <a:r>
              <a:rPr lang="lt-LT" sz="2400" dirty="0">
                <a:solidFill>
                  <a:schemeClr val="tx1"/>
                </a:solidFill>
                <a:latin typeface="+mn-lt"/>
              </a:rPr>
              <a:t>. Tuo pačiu metu jis buvo vienas iš pogrindinio „Rapsodijos teatro“ pradininkų</a:t>
            </a:r>
            <a:r>
              <a:rPr lang="lt-LT" sz="2400" dirty="0" smtClean="0">
                <a:latin typeface="+mn-lt"/>
              </a:rPr>
              <a:t>.</a:t>
            </a:r>
            <a:r>
              <a:rPr lang="lt-LT" sz="1800" dirty="0">
                <a:latin typeface="+mn-lt"/>
              </a:rPr>
              <a:t/>
            </a:r>
            <a:br>
              <a:rPr lang="lt-LT" sz="1800" dirty="0">
                <a:latin typeface="+mn-lt"/>
              </a:rPr>
            </a:br>
            <a:r>
              <a:rPr lang="lt-LT" sz="1800" dirty="0"/>
              <a:t/>
            </a:r>
            <a:br>
              <a:rPr lang="lt-LT" sz="1800" dirty="0"/>
            </a:br>
            <a:endParaRPr lang="lt-LT" sz="1800" dirty="0"/>
          </a:p>
        </p:txBody>
      </p:sp>
      <p:sp>
        <p:nvSpPr>
          <p:cNvPr id="3" name="Turinio vietos rezervavimo ženklas 2"/>
          <p:cNvSpPr>
            <a:spLocks noGrp="1"/>
          </p:cNvSpPr>
          <p:nvPr>
            <p:ph idx="1"/>
          </p:nvPr>
        </p:nvSpPr>
        <p:spPr>
          <a:xfrm>
            <a:off x="395536" y="2492896"/>
            <a:ext cx="8229600" cy="1584176"/>
          </a:xfrm>
        </p:spPr>
        <p:txBody>
          <a:bodyPr>
            <a:normAutofit/>
          </a:bodyPr>
          <a:lstStyle/>
          <a:p>
            <a:r>
              <a:rPr lang="lt-LT" sz="2200" dirty="0"/>
              <a:t>Pasibaigus Antrajam pasauliniam karui, tęsė savo studijas Krokuvos didžiojoje seminarijoje ir Jogailos universiteto Teologijos fakultete. 1946 </a:t>
            </a:r>
            <a:r>
              <a:rPr lang="lt-LT" sz="2200" dirty="0" err="1"/>
              <a:t>m</a:t>
            </a:r>
            <a:r>
              <a:rPr lang="lt-LT" sz="2200" dirty="0"/>
              <a:t>. lapkričio 1 </a:t>
            </a:r>
            <a:r>
              <a:rPr lang="lt-LT" sz="2200" dirty="0" err="1"/>
              <a:t>d</a:t>
            </a:r>
            <a:r>
              <a:rPr lang="lt-LT" sz="2200" dirty="0"/>
              <a:t>. Krokuvoje jam buvo suteikti kunigo šventimai.</a:t>
            </a:r>
          </a:p>
          <a:p>
            <a:pPr>
              <a:buFont typeface="Wingdings" pitchFamily="2" charset="2"/>
              <a:buChar char="v"/>
            </a:pPr>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26</a:t>
            </a:fld>
            <a:endParaRPr lang="lt-LT"/>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295" y="3933056"/>
            <a:ext cx="4392487" cy="26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1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57200" y="980728"/>
            <a:ext cx="8229600" cy="2376264"/>
          </a:xfrm>
        </p:spPr>
        <p:txBody>
          <a:bodyPr>
            <a:normAutofit/>
          </a:bodyPr>
          <a:lstStyle/>
          <a:p>
            <a:r>
              <a:rPr lang="lt-LT" sz="2400" dirty="0"/>
              <a:t>Netrukus kardinolas </a:t>
            </a:r>
            <a:r>
              <a:rPr lang="lt-LT" sz="2400" dirty="0" smtClean="0"/>
              <a:t>Sapiega </a:t>
            </a:r>
            <a:r>
              <a:rPr lang="lt-LT" sz="2400" dirty="0"/>
              <a:t>išsiuntė jį į Romą, kur jis darbavosi vadovaujamas prancūzų dominikono </a:t>
            </a:r>
            <a:r>
              <a:rPr lang="lt-LT" sz="2400" dirty="0" err="1"/>
              <a:t>Garrigou-Lagrange‘o.</a:t>
            </a:r>
            <a:r>
              <a:rPr lang="lt-LT" sz="2400" dirty="0"/>
              <a:t>  1948 </a:t>
            </a:r>
            <a:r>
              <a:rPr lang="lt-LT" sz="2400" dirty="0" err="1"/>
              <a:t>m</a:t>
            </a:r>
            <a:r>
              <a:rPr lang="lt-LT" sz="2400" dirty="0"/>
              <a:t>. apgynė teologijos daktaro disertaciją apie tikėjimo sampratą šv. Kryžiaus Jono kūriniuose. Šiuo laikotarpiu per atostogas vykdė pastoracinę tarnybą tarp Prancūzijos, Belgijos ir Olandijos lenkų imigrantų.</a:t>
            </a:r>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27</a:t>
            </a:fld>
            <a:endParaRPr lang="lt-LT"/>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84984"/>
            <a:ext cx="54006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533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67544" y="692696"/>
            <a:ext cx="8229600" cy="2592288"/>
          </a:xfrm>
        </p:spPr>
        <p:txBody>
          <a:bodyPr>
            <a:noAutofit/>
          </a:bodyPr>
          <a:lstStyle/>
          <a:p>
            <a:r>
              <a:rPr lang="lt-LT" sz="2400" dirty="0"/>
              <a:t>1948 </a:t>
            </a:r>
            <a:r>
              <a:rPr lang="lt-LT" sz="2400" dirty="0" err="1"/>
              <a:t>m</a:t>
            </a:r>
            <a:r>
              <a:rPr lang="lt-LT" sz="2400" dirty="0"/>
              <a:t>. grįžo į Lenkiją, iki 1950 </a:t>
            </a:r>
            <a:r>
              <a:rPr lang="lt-LT" sz="2400" dirty="0" err="1"/>
              <a:t>m</a:t>
            </a:r>
            <a:r>
              <a:rPr lang="lt-LT" sz="2400" dirty="0"/>
              <a:t>. dirbo vikaru įvairiose Krokuvos parapijose ir universiteto studentų kapelionu, po to tęsė teologijos ir filosofijos studijas. 1953 </a:t>
            </a:r>
            <a:r>
              <a:rPr lang="lt-LT" sz="2400" dirty="0" err="1"/>
              <a:t>m</a:t>
            </a:r>
            <a:r>
              <a:rPr lang="lt-LT" sz="2400" dirty="0"/>
              <a:t>. apgynė </a:t>
            </a:r>
            <a:r>
              <a:rPr lang="lt-LT" sz="2400" dirty="0" smtClean="0"/>
              <a:t>tezę „Liublino </a:t>
            </a:r>
            <a:r>
              <a:rPr lang="lt-LT" sz="2400" dirty="0"/>
              <a:t>katalikiškajame universitete. Vėliau tapo moralinės teologijos ir socialinės etikos profesoriumi Krokuvos didžiojoje seminarijoje ir Liublino Teologijos fakultete</a:t>
            </a:r>
            <a:r>
              <a:rPr lang="lt-LT" sz="2400" dirty="0" smtClean="0"/>
              <a:t>.</a:t>
            </a:r>
            <a:endParaRPr lang="lt-LT" sz="24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28</a:t>
            </a:fld>
            <a:endParaRPr lang="lt-L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40968"/>
            <a:ext cx="4032448" cy="3537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83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67544" y="692696"/>
            <a:ext cx="8363272" cy="3024336"/>
          </a:xfrm>
        </p:spPr>
        <p:txBody>
          <a:bodyPr/>
          <a:lstStyle/>
          <a:p>
            <a:r>
              <a:rPr lang="lt-LT" dirty="0"/>
              <a:t>1958 </a:t>
            </a:r>
            <a:r>
              <a:rPr lang="lt-LT" dirty="0" err="1"/>
              <a:t>m</a:t>
            </a:r>
            <a:r>
              <a:rPr lang="lt-LT" dirty="0"/>
              <a:t>. liepos 4 </a:t>
            </a:r>
            <a:r>
              <a:rPr lang="lt-LT" dirty="0" err="1"/>
              <a:t>d</a:t>
            </a:r>
            <a:r>
              <a:rPr lang="lt-LT" dirty="0"/>
              <a:t>. popiežiaus Pijaus XII buvo paskirtas Krokuvos vyskupu </a:t>
            </a:r>
            <a:r>
              <a:rPr lang="lt-LT" dirty="0" err="1"/>
              <a:t>augziliaru</a:t>
            </a:r>
            <a:r>
              <a:rPr lang="lt-LT" dirty="0"/>
              <a:t> ir arkivyskupo </a:t>
            </a:r>
            <a:r>
              <a:rPr lang="lt-LT" dirty="0" err="1"/>
              <a:t>Baziako</a:t>
            </a:r>
            <a:r>
              <a:rPr lang="lt-LT" dirty="0"/>
              <a:t> 1958 </a:t>
            </a:r>
            <a:r>
              <a:rPr lang="lt-LT" dirty="0" err="1"/>
              <a:t>m</a:t>
            </a:r>
            <a:r>
              <a:rPr lang="lt-LT" dirty="0"/>
              <a:t>. rugsėjo 28 </a:t>
            </a:r>
            <a:r>
              <a:rPr lang="lt-LT" dirty="0" err="1"/>
              <a:t>d</a:t>
            </a:r>
            <a:r>
              <a:rPr lang="lt-LT" dirty="0"/>
              <a:t>. įšventintas vyskupu Krokuvos Vavelio katedroje.</a:t>
            </a:r>
          </a:p>
          <a:p>
            <a:r>
              <a:rPr lang="lt-LT" dirty="0"/>
              <a:t>1964 </a:t>
            </a:r>
            <a:r>
              <a:rPr lang="lt-LT" dirty="0" err="1"/>
              <a:t>m</a:t>
            </a:r>
            <a:r>
              <a:rPr lang="lt-LT" dirty="0"/>
              <a:t>. sausio 13 </a:t>
            </a:r>
            <a:r>
              <a:rPr lang="lt-LT" dirty="0" err="1"/>
              <a:t>d</a:t>
            </a:r>
            <a:r>
              <a:rPr lang="lt-LT" dirty="0"/>
              <a:t>. popiežiaus Pauliaus </a:t>
            </a:r>
            <a:r>
              <a:rPr lang="lt-LT" dirty="0" smtClean="0"/>
              <a:t>VI nominuotas </a:t>
            </a:r>
            <a:r>
              <a:rPr lang="lt-LT" dirty="0"/>
              <a:t>Krokuvos arkivyskupu, 1967 m. birželio 26 </a:t>
            </a:r>
            <a:r>
              <a:rPr lang="lt-LT" dirty="0" err="1"/>
              <a:t>d</a:t>
            </a:r>
            <a:r>
              <a:rPr lang="lt-LT" dirty="0"/>
              <a:t>. – pakeltas kardinolu.</a:t>
            </a:r>
          </a:p>
          <a:p>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29</a:t>
            </a:fld>
            <a:endParaRPr lang="lt-LT"/>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73016"/>
            <a:ext cx="3672407"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24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346480" y="476672"/>
            <a:ext cx="5040560" cy="1143000"/>
          </a:xfrm>
        </p:spPr>
        <p:txBody>
          <a:bodyPr/>
          <a:lstStyle/>
          <a:p>
            <a:r>
              <a:rPr lang="lt-LT" dirty="0" smtClean="0"/>
              <a:t>Kas yra šventasis?</a:t>
            </a:r>
            <a:endParaRPr lang="lt-LT" dirty="0"/>
          </a:p>
        </p:txBody>
      </p:sp>
      <p:sp>
        <p:nvSpPr>
          <p:cNvPr id="3" name="Turinio vietos rezervavimo ženklas 2"/>
          <p:cNvSpPr>
            <a:spLocks noGrp="1"/>
          </p:cNvSpPr>
          <p:nvPr>
            <p:ph idx="1"/>
          </p:nvPr>
        </p:nvSpPr>
        <p:spPr>
          <a:xfrm>
            <a:off x="4139952" y="1916832"/>
            <a:ext cx="4896544" cy="4246788"/>
          </a:xfrm>
        </p:spPr>
        <p:txBody>
          <a:bodyPr>
            <a:normAutofit fontScale="92500"/>
          </a:bodyPr>
          <a:lstStyle/>
          <a:p>
            <a:pPr marL="137160" indent="0">
              <a:buNone/>
            </a:pPr>
            <a:r>
              <a:rPr lang="lt-LT" dirty="0" smtClean="0">
                <a:solidFill>
                  <a:schemeClr val="tx2"/>
                </a:solidFill>
              </a:rPr>
              <a:t>Šventas </a:t>
            </a:r>
            <a:r>
              <a:rPr lang="lt-LT" dirty="0" smtClean="0">
                <a:solidFill>
                  <a:schemeClr val="tx2"/>
                </a:solidFill>
              </a:rPr>
              <a:t>yra tik Dievas</a:t>
            </a:r>
            <a:r>
              <a:rPr lang="lt-LT" dirty="0" smtClean="0"/>
              <a:t>, tik jis gali suteikti šventumo dovaną tiems, kurie liudija jį savo gyvenimu.</a:t>
            </a:r>
          </a:p>
          <a:p>
            <a:pPr marL="137160" indent="0">
              <a:buNone/>
            </a:pPr>
            <a:r>
              <a:rPr lang="lt-LT" dirty="0" smtClean="0">
                <a:solidFill>
                  <a:srgbClr val="0070C0"/>
                </a:solidFill>
              </a:rPr>
              <a:t>Šventasis </a:t>
            </a:r>
            <a:r>
              <a:rPr lang="lt-LT" dirty="0" smtClean="0"/>
              <a:t> yra   žmogus</a:t>
            </a:r>
            <a:r>
              <a:rPr lang="lt-LT" dirty="0"/>
              <a:t>, išgarsėjęs religinių pareigų sąžiningu </a:t>
            </a:r>
            <a:r>
              <a:rPr lang="lt-LT" dirty="0" smtClean="0"/>
              <a:t>vykdymu, ypatingomis </a:t>
            </a:r>
            <a:r>
              <a:rPr lang="lt-LT" dirty="0"/>
              <a:t>dorybėmis ir po mirties </a:t>
            </a:r>
            <a:r>
              <a:rPr lang="lt-LT" dirty="0" smtClean="0"/>
              <a:t>Bažnyčios </a:t>
            </a:r>
            <a:r>
              <a:rPr lang="lt-LT" dirty="0"/>
              <a:t>paskelbtas tikinčiųjų </a:t>
            </a:r>
            <a:r>
              <a:rPr lang="lt-LT" dirty="0" smtClean="0"/>
              <a:t>globėju, dvasinio ir religinio krikščioniško gyvenimo pavyzdžiu.</a:t>
            </a:r>
            <a:endParaRPr lang="lt-LT" dirty="0"/>
          </a:p>
        </p:txBody>
      </p:sp>
      <p:pic>
        <p:nvPicPr>
          <p:cNvPr id="4100" name="Picture 4" descr="http://3.bp.blogspot.com/-xTKWEHa_5gI/Tz0pZq44NkI/AAAAAAAAASw/NoGk20uJA5M/s1600/dove-bird-from-sky-HD_wall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9" y="2420888"/>
            <a:ext cx="3936438" cy="2952328"/>
          </a:xfrm>
          <a:prstGeom prst="rect">
            <a:avLst/>
          </a:prstGeom>
          <a:noFill/>
          <a:extLst>
            <a:ext uri="{909E8E84-426E-40DD-AFC4-6F175D3DCCD1}">
              <a14:hiddenFill xmlns:a14="http://schemas.microsoft.com/office/drawing/2010/main">
                <a:solidFill>
                  <a:srgbClr val="FFFFFF"/>
                </a:solidFill>
              </a14:hiddenFill>
            </a:ext>
          </a:extLst>
        </p:spPr>
      </p:pic>
      <p:sp>
        <p:nvSpPr>
          <p:cNvPr id="6" name="Skaidrės numerio vietos rezervavimo ženklas 5"/>
          <p:cNvSpPr>
            <a:spLocks noGrp="1"/>
          </p:cNvSpPr>
          <p:nvPr>
            <p:ph type="sldNum" sz="quarter" idx="12"/>
          </p:nvPr>
        </p:nvSpPr>
        <p:spPr/>
        <p:txBody>
          <a:bodyPr/>
          <a:lstStyle/>
          <a:p>
            <a:fld id="{67E2F467-0410-466B-8451-822E6C602DE1}" type="slidenum">
              <a:rPr lang="lt-LT" smtClean="0"/>
              <a:t>3</a:t>
            </a:fld>
            <a:endParaRPr lang="lt-LT"/>
          </a:p>
        </p:txBody>
      </p:sp>
    </p:spTree>
    <p:extLst>
      <p:ext uri="{BB962C8B-B14F-4D97-AF65-F5344CB8AC3E}">
        <p14:creationId xmlns:p14="http://schemas.microsoft.com/office/powerpoint/2010/main" val="188771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3568" y="701901"/>
            <a:ext cx="5482952" cy="648072"/>
          </a:xfrm>
        </p:spPr>
        <p:txBody>
          <a:bodyPr>
            <a:normAutofit fontScale="90000"/>
          </a:bodyPr>
          <a:lstStyle/>
          <a:p>
            <a:r>
              <a:rPr lang="lt-LT" dirty="0" smtClean="0"/>
              <a:t>Jono </a:t>
            </a:r>
            <a:r>
              <a:rPr lang="lt-LT" dirty="0"/>
              <a:t>P</a:t>
            </a:r>
            <a:r>
              <a:rPr lang="lt-LT" dirty="0" smtClean="0"/>
              <a:t>auliaus II </a:t>
            </a:r>
            <a:r>
              <a:rPr lang="lt-LT" dirty="0" smtClean="0"/>
              <a:t>darbai</a:t>
            </a:r>
            <a:endParaRPr lang="lt-LT" dirty="0"/>
          </a:p>
        </p:txBody>
      </p:sp>
      <p:sp>
        <p:nvSpPr>
          <p:cNvPr id="3" name="Turinio vietos rezervavimo ženklas 2"/>
          <p:cNvSpPr>
            <a:spLocks noGrp="1"/>
          </p:cNvSpPr>
          <p:nvPr>
            <p:ph idx="1"/>
          </p:nvPr>
        </p:nvSpPr>
        <p:spPr>
          <a:xfrm>
            <a:off x="467544" y="1268760"/>
            <a:ext cx="4320480" cy="4893176"/>
          </a:xfrm>
        </p:spPr>
        <p:txBody>
          <a:bodyPr>
            <a:noAutofit/>
          </a:bodyPr>
          <a:lstStyle/>
          <a:p>
            <a:r>
              <a:rPr lang="lt-LT" sz="2400" dirty="0"/>
              <a:t>Kardinolas Karolis </a:t>
            </a:r>
            <a:r>
              <a:rPr lang="lt-LT" sz="2400" dirty="0" err="1"/>
              <a:t>Wojtyła</a:t>
            </a:r>
            <a:r>
              <a:rPr lang="lt-LT" sz="2400" dirty="0"/>
              <a:t> svariai prisidėjo prie Vatikano II Susirinkimo konstitucijos </a:t>
            </a:r>
            <a:r>
              <a:rPr lang="lt-LT" sz="2400" i="1" dirty="0" err="1"/>
              <a:t>Gaudium</a:t>
            </a:r>
            <a:r>
              <a:rPr lang="lt-LT" sz="2400" i="1" dirty="0"/>
              <a:t> et </a:t>
            </a:r>
            <a:r>
              <a:rPr lang="lt-LT" sz="2400" i="1" dirty="0" err="1"/>
              <a:t>spes</a:t>
            </a:r>
            <a:r>
              <a:rPr lang="lt-LT" sz="2400" i="1" dirty="0"/>
              <a:t> </a:t>
            </a:r>
            <a:r>
              <a:rPr lang="lt-LT" sz="2400" dirty="0"/>
              <a:t>rengimo, dalyvavo visuose Vyskupų </a:t>
            </a:r>
            <a:r>
              <a:rPr lang="lt-LT" sz="2400" dirty="0" smtClean="0"/>
              <a:t>sinodo susirinkimuose.</a:t>
            </a:r>
          </a:p>
          <a:p>
            <a:r>
              <a:rPr lang="lt-LT" sz="2400" dirty="0" smtClean="0"/>
              <a:t>Pradėjęs </a:t>
            </a:r>
            <a:r>
              <a:rPr lang="lt-LT" sz="2400" dirty="0"/>
              <a:t>savo pontifikatą 1978 </a:t>
            </a:r>
            <a:r>
              <a:rPr lang="lt-LT" sz="2400" dirty="0" err="1"/>
              <a:t>m</a:t>
            </a:r>
            <a:r>
              <a:rPr lang="lt-LT" sz="2400" dirty="0"/>
              <a:t>. spalio 16 </a:t>
            </a:r>
            <a:r>
              <a:rPr lang="lt-LT" sz="2400" dirty="0" err="1"/>
              <a:t>d</a:t>
            </a:r>
            <a:r>
              <a:rPr lang="lt-LT" sz="2400" dirty="0"/>
              <a:t>. popiežius Jonas Paulius II atliko 104 pastoracinius vizitus už Italijos ribų ir 146 – Italijoje. Kaip Romos vyskupas aplankė 317 parapijų iš 333.</a:t>
            </a:r>
            <a:br>
              <a:rPr lang="lt-LT" sz="2400" dirty="0"/>
            </a:br>
            <a:endParaRPr lang="lt-LT" sz="24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30</a:t>
            </a:fld>
            <a:endParaRPr lang="lt-L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340768"/>
            <a:ext cx="3888432"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375" y="3933056"/>
            <a:ext cx="3960440" cy="25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78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82994" y="1124744"/>
            <a:ext cx="8367464" cy="2376264"/>
          </a:xfrm>
        </p:spPr>
        <p:txBody>
          <a:bodyPr>
            <a:normAutofit fontScale="90000"/>
          </a:bodyPr>
          <a:lstStyle/>
          <a:p>
            <a:r>
              <a:rPr lang="lt-LT" sz="2700" dirty="0" smtClean="0">
                <a:solidFill>
                  <a:schemeClr val="tx1"/>
                </a:solidFill>
                <a:latin typeface="+mn-lt"/>
              </a:rPr>
              <a:t>Tarp </a:t>
            </a:r>
            <a:r>
              <a:rPr lang="lt-LT" sz="2700" dirty="0">
                <a:solidFill>
                  <a:schemeClr val="tx1"/>
                </a:solidFill>
                <a:latin typeface="+mn-lt"/>
              </a:rPr>
              <a:t>pagrindinių dokumentų yra 14 enciklikų, 15 </a:t>
            </a:r>
            <a:r>
              <a:rPr lang="lt-LT" sz="2700" dirty="0" err="1">
                <a:solidFill>
                  <a:schemeClr val="tx1"/>
                </a:solidFill>
                <a:latin typeface="+mn-lt"/>
              </a:rPr>
              <a:t>apaštališkųjų</a:t>
            </a:r>
            <a:r>
              <a:rPr lang="lt-LT" sz="2700" dirty="0">
                <a:solidFill>
                  <a:schemeClr val="tx1"/>
                </a:solidFill>
                <a:latin typeface="+mn-lt"/>
              </a:rPr>
              <a:t> paraginimų, 11 konstitucijų ir 45 </a:t>
            </a:r>
            <a:r>
              <a:rPr lang="lt-LT" sz="2700" dirty="0" err="1">
                <a:solidFill>
                  <a:schemeClr val="tx1"/>
                </a:solidFill>
                <a:latin typeface="+mn-lt"/>
              </a:rPr>
              <a:t>apaštališkieji</a:t>
            </a:r>
            <a:r>
              <a:rPr lang="lt-LT" sz="2700" dirty="0">
                <a:solidFill>
                  <a:schemeClr val="tx1"/>
                </a:solidFill>
                <a:latin typeface="+mn-lt"/>
              </a:rPr>
              <a:t> laiškai. Popiežius Jonas Paulius II taip pat publikavo 5 knygas: „Peržengti vilties slenkstį</a:t>
            </a:r>
            <a:r>
              <a:rPr lang="lt-LT" sz="2700" dirty="0" smtClean="0">
                <a:solidFill>
                  <a:schemeClr val="tx1"/>
                </a:solidFill>
                <a:latin typeface="+mn-lt"/>
              </a:rPr>
              <a:t>“</a:t>
            </a:r>
            <a:r>
              <a:rPr lang="en-US" sz="2700" dirty="0" smtClean="0">
                <a:solidFill>
                  <a:schemeClr val="tx1"/>
                </a:solidFill>
                <a:latin typeface="+mn-lt"/>
              </a:rPr>
              <a:t>,</a:t>
            </a:r>
            <a:r>
              <a:rPr lang="lt-LT" sz="2700" dirty="0" smtClean="0">
                <a:solidFill>
                  <a:schemeClr val="tx1"/>
                </a:solidFill>
                <a:latin typeface="+mn-lt"/>
              </a:rPr>
              <a:t>„</a:t>
            </a:r>
            <a:r>
              <a:rPr lang="lt-LT" sz="2700" dirty="0">
                <a:solidFill>
                  <a:schemeClr val="tx1"/>
                </a:solidFill>
                <a:latin typeface="+mn-lt"/>
              </a:rPr>
              <a:t>Dovana ir slėpinys: mano </a:t>
            </a:r>
            <a:r>
              <a:rPr lang="lt-LT" sz="2700" dirty="0" err="1">
                <a:solidFill>
                  <a:schemeClr val="tx1"/>
                </a:solidFill>
                <a:latin typeface="+mn-lt"/>
              </a:rPr>
              <a:t>kunigiškųjų</a:t>
            </a:r>
            <a:r>
              <a:rPr lang="lt-LT" sz="2700" dirty="0">
                <a:solidFill>
                  <a:schemeClr val="tx1"/>
                </a:solidFill>
                <a:latin typeface="+mn-lt"/>
              </a:rPr>
              <a:t> šventimų 50 metinių proga</a:t>
            </a:r>
            <a:r>
              <a:rPr lang="lt-LT" sz="2700" dirty="0" smtClean="0">
                <a:solidFill>
                  <a:schemeClr val="tx1"/>
                </a:solidFill>
                <a:latin typeface="+mn-lt"/>
              </a:rPr>
              <a:t>“</a:t>
            </a:r>
            <a:r>
              <a:rPr lang="en-US" sz="2700" dirty="0" smtClean="0">
                <a:solidFill>
                  <a:schemeClr val="tx1"/>
                </a:solidFill>
                <a:latin typeface="+mn-lt"/>
              </a:rPr>
              <a:t>, </a:t>
            </a:r>
            <a:r>
              <a:rPr lang="lt-LT" sz="2700" dirty="0" smtClean="0">
                <a:solidFill>
                  <a:schemeClr val="tx1"/>
                </a:solidFill>
                <a:latin typeface="+mn-lt"/>
              </a:rPr>
              <a:t>„</a:t>
            </a:r>
            <a:r>
              <a:rPr lang="lt-LT" sz="2700" dirty="0">
                <a:solidFill>
                  <a:schemeClr val="tx1"/>
                </a:solidFill>
                <a:latin typeface="+mn-lt"/>
              </a:rPr>
              <a:t>Romos triptikas – meditacijos</a:t>
            </a:r>
            <a:r>
              <a:rPr lang="lt-LT" sz="2700" dirty="0" smtClean="0">
                <a:solidFill>
                  <a:schemeClr val="tx1"/>
                </a:solidFill>
                <a:latin typeface="+mn-lt"/>
              </a:rPr>
              <a:t>“</a:t>
            </a:r>
            <a:r>
              <a:rPr lang="en-US" sz="2700" dirty="0" smtClean="0">
                <a:solidFill>
                  <a:schemeClr val="tx1"/>
                </a:solidFill>
                <a:latin typeface="+mn-lt"/>
              </a:rPr>
              <a:t>, </a:t>
            </a:r>
            <a:r>
              <a:rPr lang="lt-LT" sz="2700" dirty="0" smtClean="0">
                <a:solidFill>
                  <a:schemeClr val="tx1"/>
                </a:solidFill>
                <a:latin typeface="+mn-lt"/>
              </a:rPr>
              <a:t>„</a:t>
            </a:r>
            <a:r>
              <a:rPr lang="lt-LT" sz="2700" dirty="0">
                <a:solidFill>
                  <a:schemeClr val="tx1"/>
                </a:solidFill>
                <a:latin typeface="+mn-lt"/>
              </a:rPr>
              <a:t>Kelkitės, eime</a:t>
            </a:r>
            <a:r>
              <a:rPr lang="lt-LT" sz="2700" dirty="0" smtClean="0">
                <a:solidFill>
                  <a:schemeClr val="tx1"/>
                </a:solidFill>
                <a:latin typeface="+mn-lt"/>
              </a:rPr>
              <a:t>!“</a:t>
            </a:r>
            <a:r>
              <a:rPr lang="en-US" sz="2700" dirty="0" smtClean="0">
                <a:solidFill>
                  <a:schemeClr val="tx1"/>
                </a:solidFill>
                <a:latin typeface="+mn-lt"/>
              </a:rPr>
              <a:t>, </a:t>
            </a:r>
            <a:r>
              <a:rPr lang="lt-LT" sz="2700" dirty="0" smtClean="0">
                <a:solidFill>
                  <a:schemeClr val="tx1"/>
                </a:solidFill>
                <a:latin typeface="+mn-lt"/>
              </a:rPr>
              <a:t>„Atmintis </a:t>
            </a:r>
            <a:r>
              <a:rPr lang="lt-LT" sz="2700" dirty="0">
                <a:solidFill>
                  <a:schemeClr val="tx1"/>
                </a:solidFill>
                <a:latin typeface="+mn-lt"/>
              </a:rPr>
              <a:t>ir tapatybė</a:t>
            </a:r>
            <a:r>
              <a:rPr lang="lt-LT" sz="2700" dirty="0" smtClean="0">
                <a:solidFill>
                  <a:schemeClr val="tx1"/>
                </a:solidFill>
                <a:latin typeface="+mn-lt"/>
              </a:rPr>
              <a:t>“</a:t>
            </a:r>
            <a:r>
              <a:rPr lang="en-US" sz="2700" dirty="0" smtClean="0">
                <a:solidFill>
                  <a:schemeClr val="tx1"/>
                </a:solidFill>
                <a:latin typeface="+mn-lt"/>
              </a:rPr>
              <a:t> </a:t>
            </a:r>
            <a:r>
              <a:rPr lang="lt-LT" sz="2700" dirty="0" smtClean="0">
                <a:solidFill>
                  <a:schemeClr val="tx1"/>
                </a:solidFill>
                <a:latin typeface="+mn-lt"/>
              </a:rPr>
              <a:t>.</a:t>
            </a:r>
            <a:r>
              <a:rPr lang="lt-LT" sz="2700" dirty="0">
                <a:solidFill>
                  <a:schemeClr val="tx1"/>
                </a:solidFill>
                <a:latin typeface="+mn-lt"/>
              </a:rPr>
              <a:t/>
            </a:r>
            <a:br>
              <a:rPr lang="lt-LT" sz="2700" dirty="0">
                <a:solidFill>
                  <a:schemeClr val="tx1"/>
                </a:solidFill>
                <a:latin typeface="+mn-lt"/>
              </a:rPr>
            </a:br>
            <a:r>
              <a:rPr lang="lt-LT" sz="1400" dirty="0"/>
              <a:t/>
            </a:r>
            <a:br>
              <a:rPr lang="lt-LT" sz="1400" dirty="0"/>
            </a:br>
            <a:r>
              <a:rPr lang="lt-LT" sz="1400" dirty="0" smtClean="0"/>
              <a:t>.</a:t>
            </a:r>
            <a:endParaRPr lang="lt-LT" sz="1400" dirty="0"/>
          </a:p>
        </p:txBody>
      </p:sp>
      <p:sp>
        <p:nvSpPr>
          <p:cNvPr id="3" name="Skaidrės numerio vietos rezervavimo ženklas 2"/>
          <p:cNvSpPr>
            <a:spLocks noGrp="1"/>
          </p:cNvSpPr>
          <p:nvPr>
            <p:ph type="sldNum" sz="quarter" idx="12"/>
          </p:nvPr>
        </p:nvSpPr>
        <p:spPr/>
        <p:txBody>
          <a:bodyPr/>
          <a:lstStyle/>
          <a:p>
            <a:fld id="{67E2F467-0410-466B-8451-822E6C602DE1}" type="slidenum">
              <a:rPr lang="lt-LT" smtClean="0"/>
              <a:t>31</a:t>
            </a:fld>
            <a:endParaRPr lang="lt-L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94" y="3559896"/>
            <a:ext cx="1656184" cy="276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354" y="3559895"/>
            <a:ext cx="1801589" cy="27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418" y="3559896"/>
            <a:ext cx="1714500" cy="27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3559896"/>
            <a:ext cx="18002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91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a:xfrm>
            <a:off x="467544" y="4797152"/>
            <a:ext cx="5040560" cy="1503040"/>
          </a:xfrm>
        </p:spPr>
        <p:txBody>
          <a:bodyPr>
            <a:normAutofit fontScale="90000"/>
          </a:bodyPr>
          <a:lstStyle/>
          <a:p>
            <a:r>
              <a:rPr lang="lt-LT" dirty="0"/>
              <a:t> </a:t>
            </a:r>
            <a:r>
              <a:rPr lang="en-US" sz="2700" dirty="0" smtClean="0">
                <a:solidFill>
                  <a:schemeClr val="tx1"/>
                </a:solidFill>
                <a:latin typeface="+mn-lt"/>
              </a:rPr>
              <a:t>1978 m. </a:t>
            </a:r>
            <a:r>
              <a:rPr lang="en-US" sz="2700" dirty="0" err="1" smtClean="0">
                <a:solidFill>
                  <a:schemeClr val="tx1"/>
                </a:solidFill>
                <a:latin typeface="+mn-lt"/>
              </a:rPr>
              <a:t>popie</a:t>
            </a:r>
            <a:r>
              <a:rPr lang="lt-LT" sz="2700" dirty="0" err="1" smtClean="0">
                <a:solidFill>
                  <a:schemeClr val="tx1"/>
                </a:solidFill>
                <a:latin typeface="+mn-lt"/>
              </a:rPr>
              <a:t>žius</a:t>
            </a:r>
            <a:r>
              <a:rPr lang="lt-LT" sz="2700" dirty="0" smtClean="0">
                <a:solidFill>
                  <a:schemeClr val="tx1"/>
                </a:solidFill>
                <a:latin typeface="+mn-lt"/>
              </a:rPr>
              <a:t> Jonas Paulius II Vadovavo penkiolikai Vyskupų </a:t>
            </a:r>
            <a:r>
              <a:rPr lang="lt-LT" sz="2700" dirty="0">
                <a:solidFill>
                  <a:schemeClr val="tx1"/>
                </a:solidFill>
                <a:latin typeface="+mn-lt"/>
              </a:rPr>
              <a:t>sinodų. Jis taip pat sušaukė šešis Kardinolų kolegijos visuotinius </a:t>
            </a:r>
            <a:r>
              <a:rPr lang="lt-LT" sz="2700" dirty="0" smtClean="0">
                <a:solidFill>
                  <a:schemeClr val="tx1"/>
                </a:solidFill>
                <a:latin typeface="+mn-lt"/>
              </a:rPr>
              <a:t>susirinkimus.</a:t>
            </a:r>
            <a:endParaRPr lang="lt-LT" sz="2700" dirty="0">
              <a:solidFill>
                <a:schemeClr val="tx1"/>
              </a:solidFill>
              <a:latin typeface="+mn-lt"/>
            </a:endParaRPr>
          </a:p>
        </p:txBody>
      </p:sp>
      <p:sp>
        <p:nvSpPr>
          <p:cNvPr id="3" name="Turinio vietos rezervavimo ženklas 2"/>
          <p:cNvSpPr>
            <a:spLocks noGrp="1"/>
          </p:cNvSpPr>
          <p:nvPr>
            <p:ph idx="1"/>
          </p:nvPr>
        </p:nvSpPr>
        <p:spPr>
          <a:xfrm>
            <a:off x="5724128" y="1484784"/>
            <a:ext cx="3240360" cy="4104456"/>
          </a:xfrm>
        </p:spPr>
        <p:txBody>
          <a:bodyPr>
            <a:noAutofit/>
          </a:bodyPr>
          <a:lstStyle/>
          <a:p>
            <a:r>
              <a:rPr lang="lt-LT" sz="2400" dirty="0" smtClean="0"/>
              <a:t>Jonas Paulius II savo pontifikato laikotarpiu paskelbė 1338 asmenis palaimintaisiais ir  482 asmenis</a:t>
            </a:r>
            <a:r>
              <a:rPr lang="en-US" sz="2400" dirty="0" smtClean="0"/>
              <a:t> </a:t>
            </a:r>
            <a:r>
              <a:rPr lang="lt-LT" sz="2400" dirty="0" smtClean="0"/>
              <a:t>šventaisiais . Surengė 9 konsistorijas, kurių metu paskyrė 231  kardinolą.</a:t>
            </a:r>
          </a:p>
          <a:p>
            <a:endParaRPr lang="lt-LT" sz="24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pPr/>
              <a:t>32</a:t>
            </a:fld>
            <a:endParaRPr lang="lt-LT"/>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3835"/>
            <a:ext cx="5127275" cy="404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17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39552" y="908720"/>
            <a:ext cx="8229600" cy="3960440"/>
          </a:xfrm>
        </p:spPr>
        <p:txBody>
          <a:bodyPr>
            <a:normAutofit fontScale="92500" lnSpcReduction="20000"/>
          </a:bodyPr>
          <a:lstStyle/>
          <a:p>
            <a:r>
              <a:rPr lang="lt-LT" dirty="0"/>
              <a:t>Nė vienas popiežius nėra susitikęs su tiek daug žmonių kaip Jonas Paulius II: daugiau negu 17 600 000 maldininkų dalyvavo trečiadieniais vykusiose bendrosiose audiencijose, kurių buvo surengta per 1160. Į šį skaičių neįeina visos kitos ypatingosios audiencijos ir religinės apeigos (daugiau negu 8 milijonai maldininkų vien per 2000 Didžiojo jubiliejaus metus), taip pat neįskaičiuoti milijonai tikinčiųjų, </a:t>
            </a:r>
            <a:r>
              <a:rPr lang="lt-LT" dirty="0" smtClean="0"/>
              <a:t>kuriuos</a:t>
            </a:r>
          </a:p>
          <a:p>
            <a:pPr marL="0" indent="0">
              <a:buNone/>
            </a:pPr>
            <a:r>
              <a:rPr lang="lt-LT" dirty="0" smtClean="0"/>
              <a:t>   jis </a:t>
            </a:r>
            <a:r>
              <a:rPr lang="lt-LT" dirty="0"/>
              <a:t>sutiko per </a:t>
            </a:r>
            <a:r>
              <a:rPr lang="lt-LT" dirty="0" smtClean="0"/>
              <a:t>savo </a:t>
            </a:r>
          </a:p>
          <a:p>
            <a:pPr marL="0" indent="0">
              <a:buNone/>
            </a:pPr>
            <a:r>
              <a:rPr lang="lt-LT" dirty="0" smtClean="0"/>
              <a:t>   pastoracinius </a:t>
            </a:r>
            <a:r>
              <a:rPr lang="lt-LT" dirty="0"/>
              <a:t>vizitus </a:t>
            </a:r>
            <a:endParaRPr lang="lt-LT" dirty="0" smtClean="0"/>
          </a:p>
          <a:p>
            <a:pPr marL="0" indent="0">
              <a:buNone/>
            </a:pPr>
            <a:r>
              <a:rPr lang="lt-LT" dirty="0" smtClean="0"/>
              <a:t>   Italijoje ir visame</a:t>
            </a:r>
          </a:p>
          <a:p>
            <a:pPr marL="0" indent="0">
              <a:buNone/>
            </a:pPr>
            <a:r>
              <a:rPr lang="lt-LT" dirty="0" smtClean="0"/>
              <a:t>   pasaulyje</a:t>
            </a:r>
            <a:r>
              <a:rPr lang="lt-LT" dirty="0"/>
              <a:t>. </a:t>
            </a:r>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33</a:t>
            </a:fld>
            <a:endParaRPr lang="lt-L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84984"/>
            <a:ext cx="4608512" cy="322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549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188640"/>
            <a:ext cx="4114800" cy="3528392"/>
          </a:xfrm>
        </p:spPr>
        <p:txBody>
          <a:bodyPr>
            <a:normAutofit fontScale="90000"/>
          </a:bodyPr>
          <a:lstStyle/>
          <a:p>
            <a:r>
              <a:rPr lang="lt-LT" sz="2400" dirty="0">
                <a:solidFill>
                  <a:schemeClr val="tx1"/>
                </a:solidFill>
                <a:latin typeface="+mn-lt"/>
              </a:rPr>
              <a:t>Neužmirština ir gausybė kitų valstybių aukščiausiųjų pareigūnų, su kuriais jis susitiko per 38 oficialiuosius vizitus ir 738 audiencijas bei susitikimus su valstybės galvomis, taip pat 246 audiencijas bei susitikimus su ministrais </a:t>
            </a:r>
            <a:r>
              <a:rPr lang="lt-LT" sz="2400" dirty="0" smtClean="0">
                <a:solidFill>
                  <a:schemeClr val="tx1"/>
                </a:solidFill>
                <a:latin typeface="+mn-lt"/>
              </a:rPr>
              <a:t>pirmininkais.</a:t>
            </a:r>
            <a:br>
              <a:rPr lang="lt-LT" sz="2400" dirty="0" smtClean="0">
                <a:solidFill>
                  <a:schemeClr val="tx1"/>
                </a:solidFill>
                <a:latin typeface="+mn-lt"/>
              </a:rPr>
            </a:br>
            <a:endParaRPr lang="lt-LT" sz="2400" dirty="0">
              <a:solidFill>
                <a:schemeClr val="tx1"/>
              </a:solidFill>
              <a:latin typeface="+mn-lt"/>
            </a:endParaRPr>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34</a:t>
            </a:fld>
            <a:endParaRPr lang="lt-LT"/>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548680"/>
            <a:ext cx="410445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17032"/>
            <a:ext cx="410445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17032"/>
            <a:ext cx="410445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001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43608" y="260648"/>
            <a:ext cx="7128792" cy="4369343"/>
          </a:xfrm>
        </p:spPr>
        <p:txBody>
          <a:bodyPr>
            <a:noAutofit/>
          </a:bodyPr>
          <a:lstStyle/>
          <a:p>
            <a:r>
              <a:rPr lang="lt-LT" sz="2400" dirty="0" smtClean="0"/>
              <a:t/>
            </a:r>
            <a:br>
              <a:rPr lang="lt-LT" sz="2400" dirty="0" smtClean="0"/>
            </a:br>
            <a:r>
              <a:rPr lang="lt-LT" sz="2400" dirty="0"/>
              <a:t/>
            </a:r>
            <a:br>
              <a:rPr lang="lt-LT" sz="2400" dirty="0"/>
            </a:br>
            <a:r>
              <a:rPr lang="lt-LT" sz="2400" dirty="0" smtClean="0"/>
              <a:t/>
            </a:r>
            <a:br>
              <a:rPr lang="lt-LT" sz="2400" dirty="0" smtClean="0"/>
            </a:br>
            <a:r>
              <a:rPr lang="lt-LT" sz="2400" dirty="0"/>
              <a:t/>
            </a:r>
            <a:br>
              <a:rPr lang="lt-LT" sz="2400" dirty="0"/>
            </a:br>
            <a:r>
              <a:rPr lang="lt-LT" sz="3600" dirty="0" smtClean="0">
                <a:latin typeface="+mn-lt"/>
              </a:rPr>
              <a:t>Užtarimai </a:t>
            </a:r>
            <a:r>
              <a:rPr lang="lt-LT" sz="2400" dirty="0" smtClean="0"/>
              <a:t>:</a:t>
            </a:r>
            <a:br>
              <a:rPr lang="lt-LT" sz="2400" dirty="0" smtClean="0"/>
            </a:br>
            <a:r>
              <a:rPr lang="lt-LT" sz="2400" dirty="0" smtClean="0">
                <a:solidFill>
                  <a:schemeClr val="tx1"/>
                </a:solidFill>
                <a:latin typeface="+mn-lt"/>
              </a:rPr>
              <a:t>Popiežiaus Jono </a:t>
            </a:r>
            <a:r>
              <a:rPr lang="lt-LT" sz="2400" dirty="0" smtClean="0">
                <a:solidFill>
                  <a:schemeClr val="tx1"/>
                </a:solidFill>
                <a:latin typeface="+mn-lt"/>
              </a:rPr>
              <a:t>Pauliaus II </a:t>
            </a:r>
            <a:r>
              <a:rPr lang="lt-LT" sz="2400" dirty="0" smtClean="0">
                <a:solidFill>
                  <a:schemeClr val="tx1"/>
                </a:solidFill>
                <a:latin typeface="+mn-lt"/>
              </a:rPr>
              <a:t>užtarimui priskiriamas pirmasis stebuklas buvo prancūzų vienuolės Marie Simon-</a:t>
            </a:r>
            <a:r>
              <a:rPr lang="lt-LT" sz="2400" dirty="0" err="1" smtClean="0">
                <a:solidFill>
                  <a:schemeClr val="tx1"/>
                </a:solidFill>
                <a:latin typeface="+mn-lt"/>
              </a:rPr>
              <a:t>Pierre</a:t>
            </a:r>
            <a:r>
              <a:rPr lang="lt-LT" sz="2400" dirty="0" smtClean="0">
                <a:solidFill>
                  <a:schemeClr val="tx1"/>
                </a:solidFill>
                <a:latin typeface="+mn-lt"/>
              </a:rPr>
              <a:t> išgijimas nuo </a:t>
            </a:r>
            <a:r>
              <a:rPr lang="lt-LT" sz="2400" dirty="0" err="1" smtClean="0">
                <a:solidFill>
                  <a:schemeClr val="tx1"/>
                </a:solidFill>
                <a:latin typeface="+mn-lt"/>
              </a:rPr>
              <a:t>Parkinsono</a:t>
            </a:r>
            <a:r>
              <a:rPr lang="lt-LT" sz="2400" dirty="0" smtClean="0">
                <a:solidFill>
                  <a:schemeClr val="tx1"/>
                </a:solidFill>
                <a:latin typeface="+mn-lt"/>
              </a:rPr>
              <a:t> ligos, praėjus dviem mėnesiams nuo Jono Pauliaus II mirties</a:t>
            </a:r>
            <a:r>
              <a:rPr lang="lt-LT" sz="2400" dirty="0" smtClean="0">
                <a:solidFill>
                  <a:schemeClr val="tx1"/>
                </a:solidFill>
                <a:latin typeface="+mn-lt"/>
              </a:rPr>
              <a:t>;</a:t>
            </a:r>
            <a:br>
              <a:rPr lang="lt-LT" sz="2400" dirty="0" smtClean="0">
                <a:solidFill>
                  <a:schemeClr val="tx1"/>
                </a:solidFill>
                <a:latin typeface="+mn-lt"/>
              </a:rPr>
            </a:br>
            <a:r>
              <a:rPr lang="lt-LT" sz="2400" dirty="0" smtClean="0">
                <a:solidFill>
                  <a:schemeClr val="tx1"/>
                </a:solidFill>
                <a:latin typeface="+mn-lt"/>
              </a:rPr>
              <a:t>visą </a:t>
            </a:r>
            <a:r>
              <a:rPr lang="lt-LT" sz="2400" dirty="0" smtClean="0">
                <a:solidFill>
                  <a:schemeClr val="tx1"/>
                </a:solidFill>
                <a:latin typeface="+mn-lt"/>
              </a:rPr>
              <a:t>tą laiką ji meldėsi už </a:t>
            </a:r>
            <a:r>
              <a:rPr lang="lt-LT" sz="2400" dirty="0">
                <a:solidFill>
                  <a:schemeClr val="tx1"/>
                </a:solidFill>
                <a:latin typeface="+mn-lt"/>
              </a:rPr>
              <a:t>popiežių.</a:t>
            </a:r>
            <a:br>
              <a:rPr lang="lt-LT" sz="2400" dirty="0">
                <a:solidFill>
                  <a:schemeClr val="tx1"/>
                </a:solidFill>
                <a:latin typeface="+mn-lt"/>
              </a:rPr>
            </a:br>
            <a:r>
              <a:rPr lang="lt-LT" sz="2400" dirty="0" smtClean="0"/>
              <a:t/>
            </a:r>
            <a:br>
              <a:rPr lang="lt-LT" sz="2400" dirty="0" smtClean="0"/>
            </a:br>
            <a:r>
              <a:rPr lang="lt-LT" sz="2400" dirty="0"/>
              <a:t/>
            </a:r>
            <a:br>
              <a:rPr lang="lt-LT" sz="2400" dirty="0"/>
            </a:br>
            <a:r>
              <a:rPr lang="lt-LT" sz="2400" dirty="0"/>
              <a:t/>
            </a:r>
            <a:br>
              <a:rPr lang="lt-LT" sz="2400" dirty="0"/>
            </a:br>
            <a:endParaRPr lang="lt-LT" sz="2400" dirty="0"/>
          </a:p>
        </p:txBody>
      </p:sp>
      <p:sp>
        <p:nvSpPr>
          <p:cNvPr id="3" name="Skaidrės numerio vietos rezervavimo ženklas 2"/>
          <p:cNvSpPr>
            <a:spLocks noGrp="1"/>
          </p:cNvSpPr>
          <p:nvPr>
            <p:ph type="sldNum" sz="quarter" idx="12"/>
          </p:nvPr>
        </p:nvSpPr>
        <p:spPr/>
        <p:txBody>
          <a:bodyPr/>
          <a:lstStyle/>
          <a:p>
            <a:fld id="{67E2F467-0410-466B-8451-822E6C602DE1}" type="slidenum">
              <a:rPr lang="lt-LT" smtClean="0"/>
              <a:t>35</a:t>
            </a:fld>
            <a:endParaRPr lang="lt-LT"/>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7" y="3408342"/>
            <a:ext cx="3960440" cy="264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00865"/>
            <a:ext cx="324036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10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kaidrės numerio vietos rezervavimo ženklas 2"/>
          <p:cNvSpPr>
            <a:spLocks noGrp="1"/>
          </p:cNvSpPr>
          <p:nvPr>
            <p:ph type="sldNum" sz="quarter" idx="12"/>
          </p:nvPr>
        </p:nvSpPr>
        <p:spPr/>
        <p:txBody>
          <a:bodyPr/>
          <a:lstStyle/>
          <a:p>
            <a:fld id="{67E2F467-0410-466B-8451-822E6C602DE1}" type="slidenum">
              <a:rPr lang="lt-LT" smtClean="0"/>
              <a:t>36</a:t>
            </a:fld>
            <a:endParaRPr lang="lt-LT"/>
          </a:p>
        </p:txBody>
      </p:sp>
      <p:sp>
        <p:nvSpPr>
          <p:cNvPr id="4" name="Stačiakampis 3"/>
          <p:cNvSpPr/>
          <p:nvPr/>
        </p:nvSpPr>
        <p:spPr>
          <a:xfrm>
            <a:off x="971600" y="4437112"/>
            <a:ext cx="7992888" cy="2308324"/>
          </a:xfrm>
          <a:prstGeom prst="rect">
            <a:avLst/>
          </a:prstGeom>
        </p:spPr>
        <p:txBody>
          <a:bodyPr wrap="square">
            <a:spAutoFit/>
          </a:bodyPr>
          <a:lstStyle/>
          <a:p>
            <a:r>
              <a:rPr lang="lt-LT" sz="2400" dirty="0" smtClean="0"/>
              <a:t>Antrasis </a:t>
            </a:r>
            <a:r>
              <a:rPr lang="lt-LT" sz="2400" dirty="0"/>
              <a:t>stebuklas - kaip pranešama, vienos </a:t>
            </a:r>
            <a:r>
              <a:rPr lang="lt-LT" sz="2400" dirty="0" err="1" smtClean="0"/>
              <a:t>kostarikietės</a:t>
            </a:r>
            <a:r>
              <a:rPr lang="lt-LT" sz="2400" dirty="0" smtClean="0"/>
              <a:t>  </a:t>
            </a:r>
            <a:r>
              <a:rPr lang="lt-LT" sz="2400" dirty="0"/>
              <a:t>stebuklingas išgijimas - įvyko 2011 </a:t>
            </a:r>
            <a:r>
              <a:rPr lang="lt-LT" sz="2400" dirty="0" smtClean="0"/>
              <a:t>m. </a:t>
            </a:r>
            <a:r>
              <a:rPr lang="lt-LT" sz="2400" dirty="0"/>
              <a:t>gegužės 11 </a:t>
            </a:r>
            <a:r>
              <a:rPr lang="lt-LT" sz="2400" dirty="0" smtClean="0"/>
              <a:t>d. </a:t>
            </a:r>
            <a:r>
              <a:rPr lang="lt-LT" sz="2400" dirty="0"/>
              <a:t>kai popiežius Jonas Paulius </a:t>
            </a:r>
            <a:r>
              <a:rPr lang="lt-LT" sz="2400" dirty="0" smtClean="0"/>
              <a:t>II buvo </a:t>
            </a:r>
            <a:r>
              <a:rPr lang="lt-LT" sz="2400" dirty="0"/>
              <a:t>paskelbtas palaimintuoju per iškilmingą ceremoniją Šv</a:t>
            </a:r>
            <a:r>
              <a:rPr lang="lt-LT" sz="2400" dirty="0" smtClean="0"/>
              <a:t>. Petro </a:t>
            </a:r>
            <a:r>
              <a:rPr lang="lt-LT" sz="2400" dirty="0"/>
              <a:t>aikštėje.</a:t>
            </a:r>
            <a:br>
              <a:rPr lang="lt-LT" sz="2400" dirty="0"/>
            </a:br>
            <a:r>
              <a:rPr lang="lt-LT" sz="2400" dirty="0"/>
              <a:t/>
            </a:r>
            <a:br>
              <a:rPr lang="lt-LT" sz="2400" dirty="0"/>
            </a:br>
            <a:endParaRPr lang="lt-LT" sz="2400"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03979"/>
            <a:ext cx="4608512" cy="356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72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980728"/>
            <a:ext cx="8157592" cy="4752528"/>
          </a:xfrm>
        </p:spPr>
        <p:txBody>
          <a:bodyPr>
            <a:noAutofit/>
          </a:bodyPr>
          <a:lstStyle/>
          <a:p>
            <a:r>
              <a:rPr lang="lt-LT" sz="2400" dirty="0" smtClean="0">
                <a:latin typeface="+mn-lt"/>
              </a:rPr>
              <a:t/>
            </a:r>
            <a:br>
              <a:rPr lang="lt-LT" sz="2400" dirty="0" smtClean="0">
                <a:latin typeface="+mn-lt"/>
              </a:rPr>
            </a:br>
            <a:r>
              <a:rPr lang="lt-LT" sz="2400" dirty="0" smtClean="0">
                <a:latin typeface="+mn-lt"/>
              </a:rPr>
              <a:t/>
            </a:r>
            <a:br>
              <a:rPr lang="lt-LT" sz="2400" dirty="0" smtClean="0">
                <a:latin typeface="+mn-lt"/>
              </a:rPr>
            </a:br>
            <a:r>
              <a:rPr lang="lt-LT" sz="2400" dirty="0">
                <a:latin typeface="+mn-lt"/>
              </a:rPr>
              <a:t/>
            </a:r>
            <a:br>
              <a:rPr lang="lt-LT" sz="2400" dirty="0">
                <a:latin typeface="+mn-lt"/>
              </a:rPr>
            </a:br>
            <a:r>
              <a:rPr lang="lt-LT" sz="2400" dirty="0" smtClean="0">
                <a:latin typeface="+mn-lt"/>
              </a:rPr>
              <a:t/>
            </a:r>
            <a:br>
              <a:rPr lang="lt-LT" sz="2400" dirty="0" smtClean="0">
                <a:latin typeface="+mn-lt"/>
              </a:rPr>
            </a:br>
            <a:r>
              <a:rPr lang="lt-LT" sz="2400" dirty="0">
                <a:latin typeface="+mn-lt"/>
              </a:rPr>
              <a:t/>
            </a:r>
            <a:br>
              <a:rPr lang="lt-LT" sz="2400" dirty="0">
                <a:latin typeface="+mn-lt"/>
              </a:rPr>
            </a:br>
            <a:r>
              <a:rPr lang="lt-LT" sz="2400" dirty="0" smtClean="0">
                <a:latin typeface="+mn-lt"/>
              </a:rPr>
              <a:t>Filmas ,, Gilesnis už skurdą gailestingumas- JP </a:t>
            </a:r>
            <a:r>
              <a:rPr lang="lt-LT" sz="2400" dirty="0" smtClean="0">
                <a:latin typeface="+mn-lt"/>
              </a:rPr>
              <a:t>II(2011)</a:t>
            </a:r>
            <a:r>
              <a:rPr lang="lt-LT" sz="2400" dirty="0" smtClean="0">
                <a:latin typeface="+mn-lt"/>
              </a:rPr>
              <a:t/>
            </a:r>
            <a:br>
              <a:rPr lang="lt-LT" sz="2400" dirty="0" smtClean="0">
                <a:latin typeface="+mn-lt"/>
              </a:rPr>
            </a:br>
            <a:r>
              <a:rPr lang="lt-LT" sz="2400" dirty="0">
                <a:solidFill>
                  <a:srgbClr val="C00000"/>
                </a:solidFill>
                <a:latin typeface="+mn-lt"/>
                <a:hlinkClick r:id="rId2"/>
              </a:rPr>
              <a:t>http://</a:t>
            </a:r>
            <a:r>
              <a:rPr lang="lt-LT" sz="2400" dirty="0" smtClean="0">
                <a:solidFill>
                  <a:srgbClr val="C00000"/>
                </a:solidFill>
                <a:latin typeface="+mn-lt"/>
                <a:hlinkClick r:id="rId2"/>
              </a:rPr>
              <a:t>www.youtube.com/watch?v=Afa5W9oWgY4</a:t>
            </a:r>
            <a:r>
              <a:rPr lang="en-US" sz="2400" dirty="0" smtClean="0">
                <a:latin typeface="+mn-lt"/>
              </a:rPr>
              <a:t/>
            </a:r>
            <a:br>
              <a:rPr lang="en-US" sz="2400" dirty="0" smtClean="0">
                <a:latin typeface="+mn-lt"/>
              </a:rPr>
            </a:br>
            <a:r>
              <a:rPr lang="lt-LT" sz="2400" dirty="0" smtClean="0">
                <a:latin typeface="+mn-lt"/>
              </a:rPr>
              <a:t>Š</a:t>
            </a:r>
            <a:r>
              <a:rPr lang="en-US" sz="2400" dirty="0" err="1" smtClean="0">
                <a:latin typeface="+mn-lt"/>
              </a:rPr>
              <a:t>ventasi</a:t>
            </a:r>
            <a:r>
              <a:rPr lang="lt-LT" sz="2400" dirty="0" smtClean="0">
                <a:latin typeface="+mn-lt"/>
              </a:rPr>
              <a:t>s</a:t>
            </a:r>
            <a:r>
              <a:rPr lang="en-US" sz="2400" dirty="0" smtClean="0">
                <a:latin typeface="+mn-lt"/>
              </a:rPr>
              <a:t> Jonas</a:t>
            </a:r>
            <a:r>
              <a:rPr lang="lt-LT" sz="2400" dirty="0" smtClean="0">
                <a:latin typeface="+mn-lt"/>
              </a:rPr>
              <a:t> </a:t>
            </a:r>
            <a:r>
              <a:rPr lang="lt-LT" sz="2400" dirty="0">
                <a:latin typeface="+mn-lt"/>
              </a:rPr>
              <a:t>P</a:t>
            </a:r>
            <a:r>
              <a:rPr lang="lt-LT" sz="2400" dirty="0" smtClean="0">
                <a:latin typeface="+mn-lt"/>
              </a:rPr>
              <a:t>aulius</a:t>
            </a:r>
            <a:r>
              <a:rPr lang="en-US" sz="2400" dirty="0" smtClean="0">
                <a:latin typeface="+mn-lt"/>
              </a:rPr>
              <a:t> </a:t>
            </a:r>
            <a:r>
              <a:rPr lang="lt-LT" sz="2400" dirty="0" smtClean="0">
                <a:latin typeface="+mn-lt"/>
              </a:rPr>
              <a:t>ir Lietuva </a:t>
            </a:r>
            <a:r>
              <a:rPr lang="lt-LT" sz="2400" dirty="0" smtClean="0">
                <a:latin typeface="+mn-lt"/>
              </a:rPr>
              <a:t>(čia visas </a:t>
            </a:r>
            <a:r>
              <a:rPr lang="lt-LT" sz="2400" dirty="0" smtClean="0">
                <a:latin typeface="+mn-lt"/>
              </a:rPr>
              <a:t>filmų </a:t>
            </a:r>
            <a:r>
              <a:rPr lang="lt-LT" sz="2400" dirty="0" smtClean="0">
                <a:latin typeface="+mn-lt"/>
              </a:rPr>
              <a:t>ciklas). Ypatingai </a:t>
            </a:r>
            <a:r>
              <a:rPr lang="lt-LT" sz="2400" dirty="0" smtClean="0">
                <a:latin typeface="+mn-lt"/>
              </a:rPr>
              <a:t>svarbu pažiūrėti -  Jonas Paulius II</a:t>
            </a:r>
            <a:br>
              <a:rPr lang="lt-LT" sz="2400" dirty="0" smtClean="0">
                <a:latin typeface="+mn-lt"/>
              </a:rPr>
            </a:br>
            <a:r>
              <a:rPr lang="en-US" sz="2400" dirty="0" smtClean="0">
                <a:solidFill>
                  <a:srgbClr val="C00000"/>
                </a:solidFill>
                <a:latin typeface="+mn-lt"/>
                <a:hlinkClick r:id="rId3"/>
              </a:rPr>
              <a:t>https</a:t>
            </a:r>
            <a:r>
              <a:rPr lang="en-US" sz="2400" dirty="0">
                <a:solidFill>
                  <a:srgbClr val="C00000"/>
                </a:solidFill>
                <a:latin typeface="+mn-lt"/>
                <a:hlinkClick r:id="rId3"/>
              </a:rPr>
              <a:t>://mail.google.com/mail/?</a:t>
            </a:r>
            <a:r>
              <a:rPr lang="en-US" sz="2400" dirty="0" smtClean="0">
                <a:solidFill>
                  <a:srgbClr val="C00000"/>
                </a:solidFill>
                <a:latin typeface="+mn-lt"/>
                <a:hlinkClick r:id="rId3"/>
              </a:rPr>
              <a:t>shva=1#inbox/144189f0d7874f2f?projector=1</a:t>
            </a:r>
            <a:r>
              <a:rPr lang="lt-LT" sz="2400" dirty="0" smtClean="0">
                <a:solidFill>
                  <a:srgbClr val="C00000"/>
                </a:solidFill>
                <a:latin typeface="+mn-lt"/>
              </a:rPr>
              <a:t/>
            </a:r>
            <a:br>
              <a:rPr lang="lt-LT" sz="2400" dirty="0" smtClean="0">
                <a:solidFill>
                  <a:srgbClr val="C00000"/>
                </a:solidFill>
                <a:latin typeface="+mn-lt"/>
              </a:rPr>
            </a:br>
            <a:r>
              <a:rPr lang="lt-LT" sz="2400" dirty="0">
                <a:solidFill>
                  <a:srgbClr val="C00000"/>
                </a:solidFill>
                <a:latin typeface="+mn-lt"/>
              </a:rPr>
              <a:t/>
            </a:r>
            <a:br>
              <a:rPr lang="lt-LT" sz="2400" dirty="0">
                <a:solidFill>
                  <a:srgbClr val="C00000"/>
                </a:solidFill>
                <a:latin typeface="+mn-lt"/>
              </a:rPr>
            </a:br>
            <a:r>
              <a:rPr lang="lt-LT" sz="2400" dirty="0" smtClean="0">
                <a:solidFill>
                  <a:schemeClr val="tx1"/>
                </a:solidFill>
                <a:latin typeface="+mn-lt"/>
              </a:rPr>
              <a:t>Galima mokiniams nurodyti video medžiagos nuorodas, kad jie namuose pažiūrėtų filmus apie Joną Paulių II ir kitą pamoką  savo žinias panaudotų kuriant plakatą.</a:t>
            </a:r>
            <a:br>
              <a:rPr lang="lt-LT" sz="2400" dirty="0" smtClean="0">
                <a:solidFill>
                  <a:schemeClr val="tx1"/>
                </a:solidFill>
                <a:latin typeface="+mn-lt"/>
              </a:rPr>
            </a:br>
            <a:r>
              <a:rPr lang="lt-LT" sz="2400" dirty="0" smtClean="0">
                <a:solidFill>
                  <a:srgbClr val="C00000"/>
                </a:solidFill>
                <a:latin typeface="+mn-lt"/>
              </a:rPr>
              <a:t/>
            </a:r>
            <a:br>
              <a:rPr lang="lt-LT" sz="2400" dirty="0" smtClean="0">
                <a:solidFill>
                  <a:srgbClr val="C00000"/>
                </a:solidFill>
                <a:latin typeface="+mn-lt"/>
              </a:rPr>
            </a:br>
            <a:r>
              <a:rPr lang="lt-LT" sz="2400" dirty="0" smtClean="0">
                <a:solidFill>
                  <a:srgbClr val="C00000"/>
                </a:solidFill>
                <a:latin typeface="+mn-lt"/>
              </a:rPr>
              <a:t/>
            </a:r>
            <a:br>
              <a:rPr lang="lt-LT" sz="2400" dirty="0" smtClean="0">
                <a:solidFill>
                  <a:srgbClr val="C00000"/>
                </a:solidFill>
                <a:latin typeface="+mn-lt"/>
              </a:rPr>
            </a:br>
            <a:endParaRPr lang="lt-LT" sz="2400" dirty="0">
              <a:latin typeface="+mn-lt"/>
            </a:endParaRPr>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37</a:t>
            </a:fld>
            <a:endParaRPr lang="lt-LT"/>
          </a:p>
        </p:txBody>
      </p:sp>
    </p:spTree>
    <p:extLst>
      <p:ext uri="{BB962C8B-B14F-4D97-AF65-F5344CB8AC3E}">
        <p14:creationId xmlns:p14="http://schemas.microsoft.com/office/powerpoint/2010/main" val="4286304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704088"/>
            <a:ext cx="3898776" cy="708688"/>
          </a:xfrm>
        </p:spPr>
        <p:txBody>
          <a:bodyPr>
            <a:normAutofit fontScale="90000"/>
          </a:bodyPr>
          <a:lstStyle/>
          <a:p>
            <a:r>
              <a:rPr lang="lt-LT" dirty="0" smtClean="0"/>
              <a:t> Mokinių </a:t>
            </a:r>
            <a:r>
              <a:rPr lang="lt-LT" dirty="0" smtClean="0"/>
              <a:t>veikla</a:t>
            </a:r>
            <a:endParaRPr lang="lt-LT" dirty="0"/>
          </a:p>
        </p:txBody>
      </p:sp>
      <p:sp>
        <p:nvSpPr>
          <p:cNvPr id="3" name="Turinio vietos rezervavimo ženklas 2"/>
          <p:cNvSpPr>
            <a:spLocks noGrp="1"/>
          </p:cNvSpPr>
          <p:nvPr>
            <p:ph idx="1"/>
          </p:nvPr>
        </p:nvSpPr>
        <p:spPr>
          <a:xfrm>
            <a:off x="467544" y="1628800"/>
            <a:ext cx="8424936" cy="4752528"/>
          </a:xfrm>
        </p:spPr>
        <p:txBody>
          <a:bodyPr>
            <a:normAutofit fontScale="92500"/>
          </a:bodyPr>
          <a:lstStyle/>
          <a:p>
            <a:r>
              <a:rPr lang="lt-LT" dirty="0" smtClean="0"/>
              <a:t>Stebėdami pateiktą </a:t>
            </a:r>
            <a:r>
              <a:rPr lang="lt-LT" dirty="0"/>
              <a:t>video </a:t>
            </a:r>
            <a:r>
              <a:rPr lang="lt-LT" dirty="0" smtClean="0"/>
              <a:t>medžiagą, </a:t>
            </a:r>
            <a:r>
              <a:rPr lang="lt-LT" dirty="0" smtClean="0"/>
              <a:t>mokiniai </a:t>
            </a:r>
            <a:r>
              <a:rPr lang="lt-LT" dirty="0" smtClean="0"/>
              <a:t>analizuoja ir fiksuoja </a:t>
            </a:r>
            <a:r>
              <a:rPr lang="lt-LT" dirty="0" smtClean="0"/>
              <a:t>tai, </a:t>
            </a:r>
            <a:r>
              <a:rPr lang="lt-LT" dirty="0"/>
              <a:t>kas buvo įdomu, kėlė nuostabą, kas pasirodė keista ar </a:t>
            </a:r>
            <a:r>
              <a:rPr lang="lt-LT" dirty="0" smtClean="0"/>
              <a:t>sujaudino, </a:t>
            </a:r>
            <a:r>
              <a:rPr lang="lt-LT" dirty="0" smtClean="0"/>
              <a:t>tai į ką mokytoja prašė atkreipti dėmesį. </a:t>
            </a:r>
            <a:r>
              <a:rPr lang="lt-LT" dirty="0"/>
              <a:t>Iš šios informacijos ir padalomos medžiagos  </a:t>
            </a:r>
            <a:r>
              <a:rPr lang="lt-LT" dirty="0" smtClean="0"/>
              <a:t>grupėse </a:t>
            </a:r>
            <a:r>
              <a:rPr lang="lt-LT" dirty="0"/>
              <a:t>sukurs plakatus apie šiuos šventuosius nusakydami pagrindines jų </a:t>
            </a:r>
            <a:r>
              <a:rPr lang="lt-LT" dirty="0" smtClean="0"/>
              <a:t>dorybes </a:t>
            </a:r>
            <a:r>
              <a:rPr lang="lt-LT" dirty="0" smtClean="0"/>
              <a:t>ir </a:t>
            </a:r>
            <a:r>
              <a:rPr lang="lt-LT" dirty="0" smtClean="0"/>
              <a:t>nuopelnus Bažnyčiai </a:t>
            </a:r>
            <a:r>
              <a:rPr lang="lt-LT" dirty="0" smtClean="0"/>
              <a:t>ir žmonijai. </a:t>
            </a:r>
            <a:endParaRPr lang="lt-LT" dirty="0" smtClean="0"/>
          </a:p>
          <a:p>
            <a:pPr marL="0" indent="0">
              <a:buNone/>
            </a:pPr>
            <a:r>
              <a:rPr lang="lt-LT" dirty="0" smtClean="0"/>
              <a:t>Šiam </a:t>
            </a:r>
            <a:r>
              <a:rPr lang="lt-LT" dirty="0" smtClean="0"/>
              <a:t>darbui mokytoja turi </a:t>
            </a:r>
            <a:r>
              <a:rPr lang="lt-LT" dirty="0"/>
              <a:t>būti </a:t>
            </a:r>
            <a:r>
              <a:rPr lang="lt-LT" dirty="0" smtClean="0"/>
              <a:t>paruošusi </a:t>
            </a:r>
            <a:r>
              <a:rPr lang="lt-LT" dirty="0"/>
              <a:t>nuotraukų, </a:t>
            </a:r>
            <a:r>
              <a:rPr lang="lt-LT" dirty="0" smtClean="0"/>
              <a:t>paveikslų su šių šventųjų atvaizdais, </a:t>
            </a:r>
            <a:r>
              <a:rPr lang="lt-LT" dirty="0"/>
              <a:t>žirklių, klijų, spalvotų pieštukų, </a:t>
            </a:r>
            <a:r>
              <a:rPr lang="lt-LT" dirty="0" smtClean="0"/>
              <a:t>didelių </a:t>
            </a:r>
            <a:r>
              <a:rPr lang="lt-LT" dirty="0"/>
              <a:t>lapų</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A1 </a:t>
            </a:r>
            <a:r>
              <a:rPr lang="lt-LT" dirty="0" smtClean="0"/>
              <a:t>– </a:t>
            </a:r>
            <a:r>
              <a:rPr lang="lt-LT" dirty="0"/>
              <a:t>visko ko reikia darbui. </a:t>
            </a:r>
            <a:endParaRPr lang="lt-LT" dirty="0" smtClean="0"/>
          </a:p>
          <a:p>
            <a:r>
              <a:rPr lang="lt-LT" dirty="0" smtClean="0"/>
              <a:t>Mokytoja suskirsto mokinius </a:t>
            </a:r>
            <a:r>
              <a:rPr lang="lt-LT" dirty="0" smtClean="0"/>
              <a:t>grupėmis.</a:t>
            </a:r>
            <a:endParaRPr lang="lt-LT" dirty="0" smtClean="0"/>
          </a:p>
          <a:p>
            <a:r>
              <a:rPr lang="lt-LT" dirty="0" smtClean="0"/>
              <a:t>Darbus </a:t>
            </a:r>
            <a:r>
              <a:rPr lang="lt-LT" dirty="0"/>
              <a:t>mokiniai pristato prieš </a:t>
            </a:r>
            <a:r>
              <a:rPr lang="lt-LT" dirty="0" smtClean="0"/>
              <a:t>klasę, įvardina </a:t>
            </a:r>
            <a:r>
              <a:rPr lang="lt-LT" dirty="0"/>
              <a:t>kokios šventojo savybės, gyvenimo įvykis pasirodė svarbūs ir </a:t>
            </a:r>
            <a:r>
              <a:rPr lang="lt-LT" dirty="0" smtClean="0"/>
              <a:t>kodėl. </a:t>
            </a:r>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38</a:t>
            </a:fld>
            <a:endParaRPr lang="lt-LT"/>
          </a:p>
        </p:txBody>
      </p:sp>
    </p:spTree>
    <p:extLst>
      <p:ext uri="{BB962C8B-B14F-4D97-AF65-F5344CB8AC3E}">
        <p14:creationId xmlns:p14="http://schemas.microsoft.com/office/powerpoint/2010/main" val="4017102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59832" y="620688"/>
            <a:ext cx="4248472" cy="864096"/>
          </a:xfrm>
        </p:spPr>
        <p:txBody>
          <a:bodyPr>
            <a:normAutofit/>
          </a:bodyPr>
          <a:lstStyle/>
          <a:p>
            <a:r>
              <a:rPr lang="lt-LT" dirty="0" smtClean="0"/>
              <a:t>Vertinimas</a:t>
            </a:r>
            <a:r>
              <a:rPr lang="lt-LT" sz="2000" dirty="0" smtClean="0"/>
              <a:t>( 15 -25 </a:t>
            </a:r>
            <a:r>
              <a:rPr lang="lt-LT" sz="2000" dirty="0" smtClean="0"/>
              <a:t>min)  </a:t>
            </a:r>
            <a:endParaRPr lang="lt-LT" dirty="0"/>
          </a:p>
        </p:txBody>
      </p:sp>
      <p:sp>
        <p:nvSpPr>
          <p:cNvPr id="3" name="Turinio vietos rezervavimo ženklas 2"/>
          <p:cNvSpPr>
            <a:spLocks noGrp="1"/>
          </p:cNvSpPr>
          <p:nvPr>
            <p:ph idx="1"/>
          </p:nvPr>
        </p:nvSpPr>
        <p:spPr>
          <a:xfrm>
            <a:off x="467544" y="1700808"/>
            <a:ext cx="8229600" cy="4839815"/>
          </a:xfrm>
        </p:spPr>
        <p:txBody>
          <a:bodyPr>
            <a:normAutofit fontScale="92500"/>
          </a:bodyPr>
          <a:lstStyle/>
          <a:p>
            <a:r>
              <a:rPr lang="lt-LT" sz="2400" dirty="0" smtClean="0"/>
              <a:t>Pristatomus darbus  kiekvienos grupės nariai ir </a:t>
            </a:r>
            <a:r>
              <a:rPr lang="lt-LT" sz="2400" dirty="0"/>
              <a:t>mokytoja  vertina dešimties </a:t>
            </a:r>
            <a:r>
              <a:rPr lang="lt-LT" sz="2400" dirty="0" smtClean="0"/>
              <a:t>balų sistema.( Prieš atliekant darbą </a:t>
            </a:r>
            <a:r>
              <a:rPr lang="lt-LT" sz="2400" dirty="0" smtClean="0"/>
              <a:t>turi </a:t>
            </a:r>
            <a:r>
              <a:rPr lang="lt-LT" sz="2400" dirty="0" smtClean="0"/>
              <a:t>būti nusakoma į ką mokiniai atkreiptų dėmesį, pagal kokius kriterijus darbas bus </a:t>
            </a:r>
            <a:r>
              <a:rPr lang="lt-LT" sz="2400" dirty="0" smtClean="0"/>
              <a:t>vertinamas, </a:t>
            </a:r>
            <a:r>
              <a:rPr lang="lt-LT" sz="2400" dirty="0" smtClean="0"/>
              <a:t>reikia pasakyti, kad daugiausia balų surinkusios grupelės mokiniams bus įrašyta </a:t>
            </a:r>
            <a:r>
              <a:rPr lang="lt-LT" sz="2400" dirty="0" smtClean="0"/>
              <a:t>„</a:t>
            </a:r>
            <a:r>
              <a:rPr lang="lt-LT" sz="2400" dirty="0" smtClean="0"/>
              <a:t>įskaita</a:t>
            </a:r>
            <a:r>
              <a:rPr lang="lt-LT" sz="2400" dirty="0" smtClean="0"/>
              <a:t>“ ar parašytas pagyrimas į dienyną). Taip pat vertinamas pats pristatymas, galima susitarti dėl laiko, kad kalbėtų kas būtina.</a:t>
            </a:r>
          </a:p>
          <a:p>
            <a:r>
              <a:rPr lang="lt-LT" sz="2400" dirty="0" smtClean="0"/>
              <a:t>Mokiniai ir mokytoja  gali užduoti po vieną klausimą kiekvienam grupelės nariui </a:t>
            </a:r>
            <a:r>
              <a:rPr lang="lt-LT" sz="2400" dirty="0" smtClean="0"/>
              <a:t>iš pamokos temos </a:t>
            </a:r>
            <a:r>
              <a:rPr lang="lt-LT" sz="2400" dirty="0" smtClean="0"/>
              <a:t>ir vertinti  atsakymus pagal tikslumą, išsamumą. Balai prisideda prie bendros grupės balų sumos.</a:t>
            </a:r>
          </a:p>
          <a:p>
            <a:r>
              <a:rPr lang="lt-LT" sz="2400" dirty="0" smtClean="0"/>
              <a:t>Mokytoja stebėdama mokinių dardą, nuolat žodžiu vertina mokinius, juos paskatindama, pagirdama.</a:t>
            </a:r>
            <a:endParaRPr lang="lt-LT" sz="24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39</a:t>
            </a:fld>
            <a:endParaRPr lang="lt-LT"/>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4221"/>
            <a:ext cx="2016224" cy="118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49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a:xfrm>
            <a:off x="381720" y="764704"/>
            <a:ext cx="8229600" cy="1152128"/>
          </a:xfrm>
        </p:spPr>
        <p:txBody>
          <a:bodyPr>
            <a:noAutofit/>
          </a:bodyPr>
          <a:lstStyle/>
          <a:p>
            <a:r>
              <a:rPr lang="lt-LT" sz="4000" dirty="0" smtClean="0"/>
              <a:t>Palaimintasis</a:t>
            </a:r>
            <a:r>
              <a:rPr lang="lt-LT" sz="3600" dirty="0" smtClean="0"/>
              <a:t> – katalikų tikėjime įvardijamas kaip žemesnio laipsnio šventasis</a:t>
            </a:r>
            <a:endParaRPr lang="lt-LT" sz="3600" dirty="0"/>
          </a:p>
        </p:txBody>
      </p:sp>
      <p:sp>
        <p:nvSpPr>
          <p:cNvPr id="5" name="Turinio vietos rezervavimo ženklas 4"/>
          <p:cNvSpPr>
            <a:spLocks noGrp="1"/>
          </p:cNvSpPr>
          <p:nvPr>
            <p:ph idx="1"/>
          </p:nvPr>
        </p:nvSpPr>
        <p:spPr>
          <a:xfrm>
            <a:off x="3347864" y="2390552"/>
            <a:ext cx="5616624" cy="3960440"/>
          </a:xfrm>
        </p:spPr>
        <p:txBody>
          <a:bodyPr>
            <a:normAutofit fontScale="77500" lnSpcReduction="20000"/>
          </a:bodyPr>
          <a:lstStyle/>
          <a:p>
            <a:pPr marL="0" indent="0" algn="just">
              <a:buNone/>
            </a:pPr>
            <a:r>
              <a:rPr lang="lt-LT" sz="3100" dirty="0" smtClean="0"/>
              <a:t>Asmenį </a:t>
            </a:r>
            <a:r>
              <a:rPr lang="lt-LT" sz="3100" dirty="0">
                <a:solidFill>
                  <a:schemeClr val="accent1"/>
                </a:solidFill>
              </a:rPr>
              <a:t>palaimintuoju</a:t>
            </a:r>
            <a:r>
              <a:rPr lang="lt-LT" sz="3100" dirty="0"/>
              <a:t> iškilmingu aktu skelbia popiežius. Akte patvirtinama, kad palaimintasis pasižymėjo išskirtinėmis dorybėmis ir yra krikščioniško gyvenimo pavyzdys. Įprastai palaimintąjį garbinti leidžiama vietos bendruomenėje ir tik išskirtiniais atvejais – visoje valstybėje. Palaimintojo vardas, leidus Apaštalų sostui, gali būti suteikiamas bažnyčiai. Palaimintieji asmenys negali būti </a:t>
            </a:r>
            <a:r>
              <a:rPr lang="lt-LT" sz="3100" dirty="0" smtClean="0"/>
              <a:t>vietovės, vyskupijos </a:t>
            </a:r>
            <a:r>
              <a:rPr lang="lt-LT" sz="3100" dirty="0"/>
              <a:t>globėjais. Vėliau palaimintieji gali būti paskelbti šventaisiais.</a:t>
            </a:r>
          </a:p>
          <a:p>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4</a:t>
            </a:fld>
            <a:endParaRPr lang="lt-LT"/>
          </a:p>
        </p:txBody>
      </p:sp>
      <p:pic>
        <p:nvPicPr>
          <p:cNvPr id="12292" name="Picture 4" descr="http://vilkaviskis.lcn.lt/foto/pal_matul/pal_matul0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20" y="2420888"/>
            <a:ext cx="2822128" cy="38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19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Įsivertinimas </a:t>
            </a:r>
            <a:r>
              <a:rPr lang="lt-LT" sz="2400" dirty="0" smtClean="0"/>
              <a:t>(apie 5min.):</a:t>
            </a:r>
            <a:endParaRPr lang="lt-LT" sz="2400" dirty="0"/>
          </a:p>
        </p:txBody>
      </p:sp>
      <p:sp>
        <p:nvSpPr>
          <p:cNvPr id="3" name="Turinio vietos rezervavimo ženklas 2"/>
          <p:cNvSpPr>
            <a:spLocks noGrp="1"/>
          </p:cNvSpPr>
          <p:nvPr>
            <p:ph idx="1"/>
          </p:nvPr>
        </p:nvSpPr>
        <p:spPr>
          <a:xfrm>
            <a:off x="457200" y="1935480"/>
            <a:ext cx="8435280" cy="4389120"/>
          </a:xfrm>
        </p:spPr>
        <p:txBody>
          <a:bodyPr/>
          <a:lstStyle/>
          <a:p>
            <a:pPr marL="0" indent="0">
              <a:buNone/>
            </a:pPr>
            <a:r>
              <a:rPr lang="lt-LT" dirty="0" smtClean="0"/>
              <a:t>Sąsiuvinyje kiekvienas  mokinys </a:t>
            </a:r>
            <a:r>
              <a:rPr lang="lt-LT" dirty="0" smtClean="0"/>
              <a:t>įsivertina užbaigdamas </a:t>
            </a:r>
            <a:r>
              <a:rPr lang="lt-LT" dirty="0" smtClean="0"/>
              <a:t>pradėtą mintį.</a:t>
            </a:r>
          </a:p>
          <a:p>
            <a:r>
              <a:rPr lang="lt-LT" dirty="0" smtClean="0"/>
              <a:t>Kuriant </a:t>
            </a:r>
            <a:r>
              <a:rPr lang="lt-LT" dirty="0"/>
              <a:t>plakatą </a:t>
            </a:r>
            <a:r>
              <a:rPr lang="lt-LT" dirty="0" smtClean="0"/>
              <a:t>bendradarbiauti </a:t>
            </a:r>
            <a:r>
              <a:rPr lang="lt-LT" smtClean="0"/>
              <a:t>man  sekėsi (nesisekė), </a:t>
            </a:r>
            <a:r>
              <a:rPr lang="lt-LT" dirty="0" smtClean="0"/>
              <a:t>nes</a:t>
            </a:r>
            <a:r>
              <a:rPr lang="lt-LT" dirty="0" smtClean="0"/>
              <a:t>... </a:t>
            </a:r>
          </a:p>
          <a:p>
            <a:r>
              <a:rPr lang="lt-LT" dirty="0" smtClean="0"/>
              <a:t>Mano indėlis į bendrą darbą buvo...  </a:t>
            </a:r>
          </a:p>
          <a:p>
            <a:r>
              <a:rPr lang="lt-LT" dirty="0" smtClean="0"/>
              <a:t> Sužinojau ...  </a:t>
            </a:r>
          </a:p>
          <a:p>
            <a:r>
              <a:rPr lang="lt-LT" dirty="0" smtClean="0"/>
              <a:t>Gyvenime galėsiu pritaikyti ... </a:t>
            </a:r>
          </a:p>
          <a:p>
            <a:pPr marL="0" indent="0">
              <a:buNone/>
            </a:pPr>
            <a:endParaRPr lang="lt-LT" dirty="0"/>
          </a:p>
          <a:p>
            <a:endParaRPr lang="lt-LT"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40</a:t>
            </a:fld>
            <a:endParaRPr lang="lt-LT"/>
          </a:p>
        </p:txBody>
      </p:sp>
    </p:spTree>
    <p:extLst>
      <p:ext uri="{BB962C8B-B14F-4D97-AF65-F5344CB8AC3E}">
        <p14:creationId xmlns:p14="http://schemas.microsoft.com/office/powerpoint/2010/main" val="1437286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r>
              <a:rPr lang="lt-LT" dirty="0" smtClean="0"/>
              <a:t>Beatifikacija – tai...</a:t>
            </a:r>
            <a:endParaRPr lang="lt-LT" dirty="0"/>
          </a:p>
        </p:txBody>
      </p:sp>
      <p:sp>
        <p:nvSpPr>
          <p:cNvPr id="4" name="Turinio vietos rezervavimo ženklas 3"/>
          <p:cNvSpPr>
            <a:spLocks noGrp="1"/>
          </p:cNvSpPr>
          <p:nvPr>
            <p:ph sz="half" idx="1"/>
          </p:nvPr>
        </p:nvSpPr>
        <p:spPr>
          <a:xfrm>
            <a:off x="457200" y="1920085"/>
            <a:ext cx="8147248" cy="1796947"/>
          </a:xfrm>
        </p:spPr>
        <p:txBody>
          <a:bodyPr>
            <a:normAutofit/>
          </a:bodyPr>
          <a:lstStyle/>
          <a:p>
            <a:r>
              <a:rPr lang="lt-LT" sz="2400" dirty="0" smtClean="0"/>
              <a:t>Katalikų </a:t>
            </a:r>
            <a:r>
              <a:rPr lang="lt-LT" sz="2400" dirty="0"/>
              <a:t>B</a:t>
            </a:r>
            <a:r>
              <a:rPr lang="lt-LT" sz="2400" dirty="0" smtClean="0"/>
              <a:t>ažnyčios</a:t>
            </a:r>
            <a:r>
              <a:rPr lang="lt-LT" sz="2400" dirty="0"/>
              <a:t> mirusiojo pripažinimas buvus palaimintuoju. </a:t>
            </a:r>
            <a:endParaRPr lang="lt-LT" sz="2400" dirty="0" smtClean="0"/>
          </a:p>
          <a:p>
            <a:r>
              <a:rPr lang="lt-LT" sz="2400" dirty="0" smtClean="0"/>
              <a:t>Beatifikacijos </a:t>
            </a:r>
            <a:r>
              <a:rPr lang="lt-LT" sz="2400" dirty="0"/>
              <a:t>aktas laikomas žingsniu link palaimintojo </a:t>
            </a:r>
            <a:r>
              <a:rPr lang="lt-LT" sz="2400" dirty="0" smtClean="0"/>
              <a:t>kanonizacijos.</a:t>
            </a:r>
          </a:p>
          <a:p>
            <a:endParaRPr lang="lt-LT" dirty="0"/>
          </a:p>
        </p:txBody>
      </p:sp>
      <p:sp>
        <p:nvSpPr>
          <p:cNvPr id="5" name="Turinio vietos rezervavimo ženklas 4"/>
          <p:cNvSpPr>
            <a:spLocks noGrp="1"/>
          </p:cNvSpPr>
          <p:nvPr>
            <p:ph sz="half" idx="2"/>
          </p:nvPr>
        </p:nvSpPr>
        <p:spPr>
          <a:xfrm>
            <a:off x="395536" y="3624561"/>
            <a:ext cx="4038600" cy="1604640"/>
          </a:xfrm>
        </p:spPr>
        <p:txBody>
          <a:bodyPr>
            <a:normAutofit/>
          </a:bodyPr>
          <a:lstStyle/>
          <a:p>
            <a:r>
              <a:rPr lang="lt-LT" sz="2400" dirty="0"/>
              <a:t>Beatifikacijos proceso metu tiriamas kandidato gyvenimas, veikla ir šventumas. </a:t>
            </a:r>
          </a:p>
        </p:txBody>
      </p:sp>
      <p:sp>
        <p:nvSpPr>
          <p:cNvPr id="2" name="Skaidrės numerio vietos rezervavimo ženklas 1"/>
          <p:cNvSpPr>
            <a:spLocks noGrp="1"/>
          </p:cNvSpPr>
          <p:nvPr>
            <p:ph type="sldNum" sz="quarter" idx="12"/>
          </p:nvPr>
        </p:nvSpPr>
        <p:spPr/>
        <p:txBody>
          <a:bodyPr/>
          <a:lstStyle/>
          <a:p>
            <a:fld id="{67E2F467-0410-466B-8451-822E6C602DE1}" type="slidenum">
              <a:rPr lang="lt-LT" smtClean="0"/>
              <a:t>5</a:t>
            </a:fld>
            <a:endParaRPr lang="lt-LT"/>
          </a:p>
        </p:txBody>
      </p:sp>
      <p:pic>
        <p:nvPicPr>
          <p:cNvPr id="13314" name="Picture 2" descr="http://www.katalikai.lt/files/Image/renginiai/2011_DG-metai/jp2-beatifikacija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24560"/>
            <a:ext cx="410445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7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692696"/>
            <a:ext cx="4834880" cy="1010376"/>
          </a:xfrm>
        </p:spPr>
        <p:txBody>
          <a:bodyPr>
            <a:normAutofit/>
          </a:bodyPr>
          <a:lstStyle/>
          <a:p>
            <a:r>
              <a:rPr lang="lt-LT" sz="4800" dirty="0" smtClean="0">
                <a:latin typeface="+mn-lt"/>
              </a:rPr>
              <a:t>Kanonizacija yra:</a:t>
            </a:r>
            <a:endParaRPr lang="lt-LT" sz="4800" dirty="0">
              <a:latin typeface="+mn-lt"/>
            </a:endParaRPr>
          </a:p>
        </p:txBody>
      </p:sp>
      <p:sp>
        <p:nvSpPr>
          <p:cNvPr id="3" name="Turinio vietos rezervavimo ženklas 2"/>
          <p:cNvSpPr>
            <a:spLocks noGrp="1"/>
          </p:cNvSpPr>
          <p:nvPr>
            <p:ph idx="1"/>
          </p:nvPr>
        </p:nvSpPr>
        <p:spPr>
          <a:xfrm>
            <a:off x="457200" y="1935480"/>
            <a:ext cx="4330824" cy="4389120"/>
          </a:xfrm>
        </p:spPr>
        <p:txBody>
          <a:bodyPr>
            <a:normAutofit/>
          </a:bodyPr>
          <a:lstStyle/>
          <a:p>
            <a:pPr>
              <a:spcAft>
                <a:spcPts val="0"/>
              </a:spcAft>
            </a:pPr>
            <a:r>
              <a:rPr lang="lt-LT" sz="2400" dirty="0" smtClean="0">
                <a:ea typeface="Calibri"/>
                <a:cs typeface="Times New Roman"/>
              </a:rPr>
              <a:t>Kanonizacija – Katalikų </a:t>
            </a:r>
            <a:r>
              <a:rPr lang="lt-LT" sz="2400" dirty="0">
                <a:ea typeface="Calibri"/>
                <a:cs typeface="Times New Roman"/>
              </a:rPr>
              <a:t>ir Stačiatikių </a:t>
            </a:r>
            <a:r>
              <a:rPr lang="lt-LT" sz="2400" dirty="0" smtClean="0">
                <a:ea typeface="Calibri"/>
                <a:cs typeface="Times New Roman"/>
              </a:rPr>
              <a:t>Bažnyčiose </a:t>
            </a:r>
            <a:r>
              <a:rPr lang="lt-LT" sz="2400" dirty="0">
                <a:ea typeface="Calibri"/>
                <a:cs typeface="Times New Roman"/>
              </a:rPr>
              <a:t>mirusiojo pripažinimas šventuoju. </a:t>
            </a:r>
            <a:endParaRPr lang="lt-LT" sz="2400" dirty="0" smtClean="0">
              <a:ea typeface="Calibri"/>
              <a:cs typeface="Times New Roman"/>
            </a:endParaRPr>
          </a:p>
          <a:p>
            <a:r>
              <a:rPr lang="lt-LT" sz="2400" dirty="0">
                <a:ea typeface="Calibri"/>
                <a:cs typeface="Times New Roman"/>
              </a:rPr>
              <a:t>[lot. </a:t>
            </a:r>
            <a:r>
              <a:rPr lang="lt-LT" sz="2400" dirty="0" err="1">
                <a:ea typeface="Calibri"/>
                <a:cs typeface="Times New Roman"/>
              </a:rPr>
              <a:t>canonisatio</a:t>
            </a:r>
            <a:r>
              <a:rPr lang="lt-LT" sz="2400" dirty="0">
                <a:ea typeface="Calibri"/>
                <a:cs typeface="Times New Roman"/>
              </a:rPr>
              <a:t> &lt; </a:t>
            </a:r>
            <a:r>
              <a:rPr lang="lt-LT" sz="2400" dirty="0" err="1">
                <a:ea typeface="Calibri"/>
                <a:cs typeface="Times New Roman"/>
              </a:rPr>
              <a:t>gr</a:t>
            </a:r>
            <a:r>
              <a:rPr lang="lt-LT" sz="2400" dirty="0">
                <a:ea typeface="Calibri"/>
                <a:cs typeface="Times New Roman"/>
              </a:rPr>
              <a:t>. </a:t>
            </a:r>
            <a:r>
              <a:rPr lang="lt-LT" sz="2400" dirty="0" err="1">
                <a:ea typeface="Calibri"/>
                <a:cs typeface="Times New Roman"/>
              </a:rPr>
              <a:t>kanōn</a:t>
            </a:r>
            <a:r>
              <a:rPr lang="lt-LT" sz="2400" dirty="0">
                <a:ea typeface="Calibri"/>
                <a:cs typeface="Times New Roman"/>
              </a:rPr>
              <a:t> — taisyklė, įsakymas]: ko nors įteisinimas, pavertimas privaloma taisykle</a:t>
            </a:r>
            <a:r>
              <a:rPr lang="lt-LT" sz="2800" dirty="0">
                <a:ea typeface="Calibri"/>
                <a:cs typeface="Times New Roman"/>
              </a:rPr>
              <a:t>.</a:t>
            </a:r>
          </a:p>
          <a:p>
            <a:pPr marL="0" indent="0">
              <a:spcAft>
                <a:spcPts val="0"/>
              </a:spcAft>
              <a:buNone/>
            </a:pPr>
            <a:endParaRPr lang="lt-LT" sz="28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6</a:t>
            </a:fld>
            <a:endParaRPr lang="lt-LT"/>
          </a:p>
        </p:txBody>
      </p:sp>
      <p:pic>
        <p:nvPicPr>
          <p:cNvPr id="14338" name="Picture 2" descr="http://www.bernardinai.lt/file/07bbee02c4a8087b36b8101b6188cdfdbfcfe4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591" y="1916832"/>
            <a:ext cx="3168352" cy="445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81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764704"/>
            <a:ext cx="8640960" cy="3456384"/>
          </a:xfrm>
        </p:spPr>
        <p:txBody>
          <a:bodyPr>
            <a:noAutofit/>
          </a:bodyPr>
          <a:lstStyle/>
          <a:p>
            <a:pPr algn="just"/>
            <a:r>
              <a:rPr lang="lt-LT" sz="2800" b="1" dirty="0" smtClean="0">
                <a:solidFill>
                  <a:schemeClr val="tx1"/>
                </a:solidFill>
                <a:latin typeface="+mn-lt"/>
              </a:rPr>
              <a:t>KANONIZACIJOS </a:t>
            </a:r>
            <a:r>
              <a:rPr lang="lt-LT" sz="2400" dirty="0" smtClean="0">
                <a:solidFill>
                  <a:schemeClr val="tx1"/>
                </a:solidFill>
                <a:latin typeface="+mn-lt"/>
              </a:rPr>
              <a:t>metu Bažnyčia </a:t>
            </a:r>
            <a:r>
              <a:rPr lang="lt-LT" sz="2400" dirty="0">
                <a:solidFill>
                  <a:schemeClr val="tx1"/>
                </a:solidFill>
                <a:latin typeface="+mn-lt"/>
              </a:rPr>
              <a:t>atlieka </a:t>
            </a:r>
            <a:r>
              <a:rPr lang="lt-LT" sz="2400" dirty="0" smtClean="0">
                <a:solidFill>
                  <a:schemeClr val="tx1"/>
                </a:solidFill>
                <a:latin typeface="+mn-lt"/>
              </a:rPr>
              <a:t>teisinį procesą, kuriuo </a:t>
            </a:r>
            <a:r>
              <a:rPr lang="lt-LT" sz="2400" dirty="0">
                <a:solidFill>
                  <a:schemeClr val="tx1"/>
                </a:solidFill>
                <a:latin typeface="+mn-lt"/>
              </a:rPr>
              <a:t>tiria, ar tikrai </a:t>
            </a:r>
            <a:r>
              <a:rPr lang="lt-LT" sz="2400" dirty="0" smtClean="0">
                <a:solidFill>
                  <a:schemeClr val="tx1"/>
                </a:solidFill>
                <a:latin typeface="+mn-lt"/>
              </a:rPr>
              <a:t>asmuo </a:t>
            </a:r>
            <a:r>
              <a:rPr lang="lt-LT" sz="2400" dirty="0">
                <a:solidFill>
                  <a:schemeClr val="tx1"/>
                </a:solidFill>
                <a:latin typeface="+mn-lt"/>
              </a:rPr>
              <a:t>gyvendamas žemėje pasiekė šventumą (laisvę nuo nuodėmės, dorybių herojiškumą). </a:t>
            </a:r>
            <a:r>
              <a:rPr lang="lt-LT" sz="2400" dirty="0" smtClean="0">
                <a:solidFill>
                  <a:schemeClr val="tx1"/>
                </a:solidFill>
                <a:latin typeface="+mn-lt"/>
              </a:rPr>
              <a:t/>
            </a:r>
            <a:br>
              <a:rPr lang="lt-LT" sz="2400" dirty="0" smtClean="0">
                <a:solidFill>
                  <a:schemeClr val="tx1"/>
                </a:solidFill>
                <a:latin typeface="+mn-lt"/>
              </a:rPr>
            </a:br>
            <a:r>
              <a:rPr lang="lt-LT" sz="2400" dirty="0" smtClean="0">
                <a:solidFill>
                  <a:schemeClr val="tx1"/>
                </a:solidFill>
                <a:latin typeface="+mn-lt"/>
              </a:rPr>
              <a:t>Būtina </a:t>
            </a:r>
            <a:r>
              <a:rPr lang="lt-LT" sz="2400" dirty="0">
                <a:solidFill>
                  <a:schemeClr val="tx1"/>
                </a:solidFill>
                <a:latin typeface="+mn-lt"/>
              </a:rPr>
              <a:t>sąlyga yra </a:t>
            </a:r>
            <a:r>
              <a:rPr lang="lt-LT" sz="2400" b="1" dirty="0">
                <a:solidFill>
                  <a:schemeClr val="tx1"/>
                </a:solidFill>
                <a:latin typeface="+mn-lt"/>
              </a:rPr>
              <a:t>stebuklas</a:t>
            </a:r>
            <a:r>
              <a:rPr lang="lt-LT" sz="2400" dirty="0">
                <a:solidFill>
                  <a:schemeClr val="tx1"/>
                </a:solidFill>
                <a:latin typeface="+mn-lt"/>
              </a:rPr>
              <a:t>, įvykęs dėl šio asmens užtarimo. </a:t>
            </a:r>
            <a:r>
              <a:rPr lang="lt-LT" sz="2400" dirty="0" smtClean="0">
                <a:solidFill>
                  <a:schemeClr val="tx1"/>
                </a:solidFill>
                <a:latin typeface="+mn-lt"/>
              </a:rPr>
              <a:t/>
            </a:r>
            <a:br>
              <a:rPr lang="lt-LT" sz="2400" dirty="0" smtClean="0">
                <a:solidFill>
                  <a:schemeClr val="tx1"/>
                </a:solidFill>
                <a:latin typeface="+mn-lt"/>
              </a:rPr>
            </a:br>
            <a:r>
              <a:rPr lang="lt-LT" sz="2400" dirty="0" smtClean="0">
                <a:solidFill>
                  <a:schemeClr val="tx1"/>
                </a:solidFill>
                <a:latin typeface="+mn-lt"/>
              </a:rPr>
              <a:t>Kaip </a:t>
            </a:r>
            <a:r>
              <a:rPr lang="lt-LT" sz="2400" dirty="0">
                <a:solidFill>
                  <a:schemeClr val="tx1"/>
                </a:solidFill>
                <a:latin typeface="+mn-lt"/>
              </a:rPr>
              <a:t>ir kiekviename procese, taip ir šiame, apklausiami liudininkai, renkami liudijimai, kruopščiai analizuojami visi šio asmens dokumentai, pasisakymai, laiškai ir </a:t>
            </a:r>
            <a:r>
              <a:rPr lang="lt-LT" sz="2400" dirty="0" err="1" smtClean="0">
                <a:solidFill>
                  <a:schemeClr val="tx1"/>
                </a:solidFill>
                <a:latin typeface="+mn-lt"/>
              </a:rPr>
              <a:t>kt</a:t>
            </a:r>
            <a:r>
              <a:rPr lang="lt-LT" sz="2400" dirty="0" smtClean="0">
                <a:solidFill>
                  <a:schemeClr val="tx1"/>
                </a:solidFill>
                <a:latin typeface="+mn-lt"/>
              </a:rPr>
              <a:t>.</a:t>
            </a:r>
            <a:br>
              <a:rPr lang="lt-LT" sz="2400" dirty="0" smtClean="0">
                <a:solidFill>
                  <a:schemeClr val="tx1"/>
                </a:solidFill>
                <a:latin typeface="+mn-lt"/>
              </a:rPr>
            </a:br>
            <a:r>
              <a:rPr lang="lt-LT" sz="2400" dirty="0" smtClean="0">
                <a:solidFill>
                  <a:schemeClr val="tx1"/>
                </a:solidFill>
                <a:latin typeface="+mn-lt"/>
              </a:rPr>
              <a:t>Išvados </a:t>
            </a:r>
            <a:r>
              <a:rPr lang="lt-LT" sz="2400" dirty="0">
                <a:solidFill>
                  <a:schemeClr val="tx1"/>
                </a:solidFill>
                <a:latin typeface="+mn-lt"/>
              </a:rPr>
              <a:t>turi būti kiek įmanoma objektyvesnės, t. y. paremtos faktais, bet ne simpatijos jausmu ar </a:t>
            </a:r>
            <a:r>
              <a:rPr lang="lt-LT" sz="2400" dirty="0" smtClean="0">
                <a:solidFill>
                  <a:schemeClr val="tx1"/>
                </a:solidFill>
                <a:latin typeface="+mn-lt"/>
              </a:rPr>
              <a:t>susižavėjimu. </a:t>
            </a:r>
            <a:endParaRPr lang="lt-LT" sz="2400" dirty="0">
              <a:solidFill>
                <a:schemeClr val="tx1"/>
              </a:solidFill>
              <a:latin typeface="+mn-lt"/>
            </a:endParaRPr>
          </a:p>
        </p:txBody>
      </p:sp>
      <p:sp>
        <p:nvSpPr>
          <p:cNvPr id="3" name="Skaidrės numerio vietos rezervavimo ženklas 2"/>
          <p:cNvSpPr>
            <a:spLocks noGrp="1"/>
          </p:cNvSpPr>
          <p:nvPr>
            <p:ph type="sldNum" sz="quarter" idx="12"/>
          </p:nvPr>
        </p:nvSpPr>
        <p:spPr/>
        <p:txBody>
          <a:bodyPr/>
          <a:lstStyle/>
          <a:p>
            <a:fld id="{67E2F467-0410-466B-8451-822E6C602DE1}" type="slidenum">
              <a:rPr lang="lt-LT" smtClean="0"/>
              <a:t>7</a:t>
            </a:fld>
            <a:endParaRPr lang="lt-LT"/>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17" y="4221088"/>
            <a:ext cx="367240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1088"/>
            <a:ext cx="374441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78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3568" y="2708920"/>
            <a:ext cx="8305800" cy="2990072"/>
          </a:xfrm>
        </p:spPr>
        <p:txBody>
          <a:bodyPr>
            <a:normAutofit/>
          </a:bodyPr>
          <a:lstStyle/>
          <a:p>
            <a:r>
              <a:rPr lang="lt-LT" sz="2800" b="1" dirty="0" smtClean="0">
                <a:solidFill>
                  <a:schemeClr val="tx1"/>
                </a:solidFill>
                <a:latin typeface="+mn-lt"/>
              </a:rPr>
              <a:t>Kanonizacija</a:t>
            </a:r>
            <a:r>
              <a:rPr lang="lt-LT" sz="2800" dirty="0" smtClean="0">
                <a:latin typeface="+mn-lt"/>
              </a:rPr>
              <a:t> </a:t>
            </a:r>
            <a:r>
              <a:rPr lang="lt-LT" sz="2800" dirty="0">
                <a:solidFill>
                  <a:schemeClr val="tx1"/>
                </a:solidFill>
                <a:latin typeface="+mn-lt"/>
              </a:rPr>
              <a:t>yra formalus popiežiaus dekretas, skelbiantis, jog kandidatas buvo šventas ir dabar yra danguje, pas Dievą. Dekretas leidžia viešai minėti šventąjį liturgijų metu visoje Bažnyčioje. Be to, tai reiškia, kad Bažnyčios gali būti pašvęstos šventojo garbei ir be specialaus </a:t>
            </a:r>
            <a:r>
              <a:rPr lang="lt-LT" sz="2800" dirty="0" smtClean="0">
                <a:solidFill>
                  <a:schemeClr val="tx1"/>
                </a:solidFill>
                <a:latin typeface="+mn-lt"/>
              </a:rPr>
              <a:t>Vatikano leidimo.</a:t>
            </a:r>
            <a:endParaRPr lang="lt-LT" sz="2800" dirty="0">
              <a:solidFill>
                <a:schemeClr val="tx1"/>
              </a:solidFill>
              <a:latin typeface="+mn-lt"/>
            </a:endParaRPr>
          </a:p>
        </p:txBody>
      </p:sp>
      <p:sp>
        <p:nvSpPr>
          <p:cNvPr id="3" name="Stačiakampis 2"/>
          <p:cNvSpPr/>
          <p:nvPr/>
        </p:nvSpPr>
        <p:spPr>
          <a:xfrm>
            <a:off x="611560" y="836712"/>
            <a:ext cx="7776864" cy="1815882"/>
          </a:xfrm>
          <a:prstGeom prst="rect">
            <a:avLst/>
          </a:prstGeom>
        </p:spPr>
        <p:txBody>
          <a:bodyPr wrap="square">
            <a:spAutoFit/>
          </a:bodyPr>
          <a:lstStyle/>
          <a:p>
            <a:r>
              <a:rPr lang="lt-LT" sz="2800" dirty="0" smtClean="0"/>
              <a:t>Tobulumas </a:t>
            </a:r>
            <a:r>
              <a:rPr lang="lt-LT" sz="2800" dirty="0"/>
              <a:t>reiškia gėrio pilnatvę. Jeigu būtų atrasti kokie nors trūkumai, o tai reikštų, kad nėra pilnatvės, nėra tobulumo, tai procesas turėtų užsibaigti verdiktu „</a:t>
            </a:r>
            <a:r>
              <a:rPr lang="lt-LT" sz="2800" dirty="0" smtClean="0"/>
              <a:t>ne“.</a:t>
            </a:r>
            <a:endParaRPr lang="lt-LT" sz="28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8</a:t>
            </a:fld>
            <a:endParaRPr lang="lt-LT"/>
          </a:p>
        </p:txBody>
      </p:sp>
    </p:spTree>
    <p:extLst>
      <p:ext uri="{BB962C8B-B14F-4D97-AF65-F5344CB8AC3E}">
        <p14:creationId xmlns:p14="http://schemas.microsoft.com/office/powerpoint/2010/main" val="4136626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332656"/>
            <a:ext cx="8229600" cy="1143000"/>
          </a:xfrm>
        </p:spPr>
        <p:txBody>
          <a:bodyPr/>
          <a:lstStyle/>
          <a:p>
            <a:r>
              <a:rPr lang="lt-LT" i="1" dirty="0" smtClean="0"/>
              <a:t> </a:t>
            </a:r>
            <a:r>
              <a:rPr lang="lt-LT" dirty="0" smtClean="0"/>
              <a:t>Relikvija:</a:t>
            </a:r>
            <a:endParaRPr lang="lt-LT" dirty="0"/>
          </a:p>
        </p:txBody>
      </p:sp>
      <p:sp>
        <p:nvSpPr>
          <p:cNvPr id="3" name="Turinio vietos rezervavimo ženklas 2"/>
          <p:cNvSpPr>
            <a:spLocks noGrp="1"/>
          </p:cNvSpPr>
          <p:nvPr>
            <p:ph idx="1"/>
          </p:nvPr>
        </p:nvSpPr>
        <p:spPr>
          <a:xfrm>
            <a:off x="467544" y="1556792"/>
            <a:ext cx="8229600" cy="3149704"/>
          </a:xfrm>
        </p:spPr>
        <p:txBody>
          <a:bodyPr>
            <a:normAutofit/>
          </a:bodyPr>
          <a:lstStyle/>
          <a:p>
            <a:r>
              <a:rPr lang="lt-LT" sz="2400" dirty="0"/>
              <a:t>Relikvija (lot. </a:t>
            </a:r>
            <a:r>
              <a:rPr lang="lt-LT" sz="2400" dirty="0" err="1"/>
              <a:t>reliquie</a:t>
            </a:r>
            <a:r>
              <a:rPr lang="lt-LT" sz="2400" dirty="0"/>
              <a:t> – pasiliekantis) – religinis objektas, itin gerbiamas, garbinamas dėl savo ypatingos reikšmės.</a:t>
            </a:r>
          </a:p>
          <a:p>
            <a:r>
              <a:rPr lang="lt-LT" sz="2400" dirty="0"/>
              <a:t>Tai gali būti šventojo kūno dalis, asmens daiktas (drabužis, darbo įrankis, knyga).</a:t>
            </a:r>
          </a:p>
          <a:p>
            <a:endParaRPr lang="lt-LT" sz="3200" dirty="0"/>
          </a:p>
        </p:txBody>
      </p:sp>
      <p:sp>
        <p:nvSpPr>
          <p:cNvPr id="4" name="Skaidrės numerio vietos rezervavimo ženklas 3"/>
          <p:cNvSpPr>
            <a:spLocks noGrp="1"/>
          </p:cNvSpPr>
          <p:nvPr>
            <p:ph type="sldNum" sz="quarter" idx="12"/>
          </p:nvPr>
        </p:nvSpPr>
        <p:spPr/>
        <p:txBody>
          <a:bodyPr/>
          <a:lstStyle/>
          <a:p>
            <a:fld id="{67E2F467-0410-466B-8451-822E6C602DE1}" type="slidenum">
              <a:rPr lang="lt-LT" smtClean="0"/>
              <a:t>9</a:t>
            </a:fld>
            <a:endParaRPr lang="lt-LT"/>
          </a:p>
        </p:txBody>
      </p:sp>
      <p:pic>
        <p:nvPicPr>
          <p:cNvPr id="15362" name="Picture 2" descr="http://www.bernardinai.lt/file/be89f0514af6e4de3b4ea1627c852fa999de330a_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84984"/>
            <a:ext cx="5256020" cy="31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296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rovė">
  <a:themeElements>
    <a:clrScheme name="Srovė">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rovė">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rovė">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1100</TotalTime>
  <Words>1979</Words>
  <Application>Microsoft Office PowerPoint</Application>
  <PresentationFormat>Demonstracija ekrane (4:3)</PresentationFormat>
  <Paragraphs>163</Paragraphs>
  <Slides>40</Slides>
  <Notes>2</Notes>
  <HiddenSlides>0</HiddenSlides>
  <MMClips>0</MMClips>
  <ScaleCrop>false</ScaleCrop>
  <HeadingPairs>
    <vt:vector size="4" baseType="variant">
      <vt:variant>
        <vt:lpstr>Tema</vt:lpstr>
      </vt:variant>
      <vt:variant>
        <vt:i4>1</vt:i4>
      </vt:variant>
      <vt:variant>
        <vt:lpstr>Skaidrių pavadinimai</vt:lpstr>
      </vt:variant>
      <vt:variant>
        <vt:i4>40</vt:i4>
      </vt:variant>
    </vt:vector>
  </HeadingPairs>
  <TitlesOfParts>
    <vt:vector size="41" baseType="lpstr">
      <vt:lpstr>Srovė</vt:lpstr>
      <vt:lpstr>          MŪSŲ LAIKŲ ŠVENTIEJI</vt:lpstr>
      <vt:lpstr>PAMOKOS UŽDAVINIAI:</vt:lpstr>
      <vt:lpstr>Kas yra šventasis?</vt:lpstr>
      <vt:lpstr>Palaimintasis – katalikų tikėjime įvardijamas kaip žemesnio laipsnio šventasis</vt:lpstr>
      <vt:lpstr>Beatifikacija – tai...</vt:lpstr>
      <vt:lpstr>Kanonizacija yra:</vt:lpstr>
      <vt:lpstr>KANONIZACIJOS metu Bažnyčia atlieka teisinį procesą, kuriuo tiria, ar tikrai asmuo gyvendamas žemėje pasiekė šventumą (laisvę nuo nuodėmės, dorybių herojiškumą).  Būtina sąlyga yra stebuklas, įvykęs dėl šio asmens užtarimo.  Kaip ir kiekviename procese, taip ir šiame, apklausiami liudininkai, renkami liudijimai, kruopščiai analizuojami visi šio asmens dokumentai, pasisakymai, laiškai ir kt. Išvados turi būti kiek įmanoma objektyvesnės, t. y. paremtos faktais, bet ne simpatijos jausmu ar susižavėjimu. </vt:lpstr>
      <vt:lpstr>Kanonizacija yra formalus popiežiaus dekretas, skelbiantis, jog kandidatas buvo šventas ir dabar yra danguje, pas Dievą. Dekretas leidžia viešai minėti šventąjį liturgijų metu visoje Bažnyčioje. Be to, tai reiškia, kad Bažnyčios gali būti pašvęstos šventojo garbei ir be specialaus Vatikano leidimo.</vt:lpstr>
      <vt:lpstr> Relikvija:</vt:lpstr>
      <vt:lpstr>Šventųjų bendravimas – tai...</vt:lpstr>
      <vt:lpstr>PowerPoint pristatymas</vt:lpstr>
      <vt:lpstr>PowerPoint pristatymas</vt:lpstr>
      <vt:lpstr>2014 m. balandžio 27 d. Katalikų Bažnyčia paskelbs du šventuosius, kurie gyveno ir dirbo XIX – XXI a. Tai mūsų dienų šventieji.  Vienas jų - geruoju popiežiumi pramintas popiežius Jonas XXIII.  </vt:lpstr>
      <vt:lpstr>Piligrimas baltais drabužiais, popiežius, pakeitęs pasaulio veidą -  Jonas Paulius II.</vt:lpstr>
      <vt:lpstr>Popiežius Jonas XXIII</vt:lpstr>
      <vt:lpstr>PowerPoint pristatymas</vt:lpstr>
      <vt:lpstr>PowerPoint pristatymas</vt:lpstr>
      <vt:lpstr>PowerPoint pristatymas</vt:lpstr>
      <vt:lpstr>Popiežiaus Jono XXIII darbai: </vt:lpstr>
      <vt:lpstr> Jono XXIII dvasinis testamentas </vt:lpstr>
      <vt:lpstr>PowerPoint pristatymas</vt:lpstr>
      <vt:lpstr>Popiežius Jonas Paulius II</vt:lpstr>
      <vt:lpstr>PowerPoint pristatymas</vt:lpstr>
      <vt:lpstr>PowerPoint pristatymas</vt:lpstr>
      <vt:lpstr> Trumpa biografija</vt:lpstr>
      <vt:lpstr>1942 m., pajutęs pašaukimą į kunigystę, jis ėmė studijuoti Pogrindinėje Krokuvos seminarijoje, vadovaujamoje Krokuvos arkivyskupo kardinolo Adamo Stefano Sapiehos. Tuo pačiu metu jis buvo vienas iš pogrindinio „Rapsodijos teatro“ pradininkų.  </vt:lpstr>
      <vt:lpstr>PowerPoint pristatymas</vt:lpstr>
      <vt:lpstr>PowerPoint pristatymas</vt:lpstr>
      <vt:lpstr>PowerPoint pristatymas</vt:lpstr>
      <vt:lpstr>Jono Pauliaus II darbai</vt:lpstr>
      <vt:lpstr>Tarp pagrindinių dokumentų yra 14 enciklikų, 15 apaštališkųjų paraginimų, 11 konstitucijų ir 45 apaštališkieji laiškai. Popiežius Jonas Paulius II taip pat publikavo 5 knygas: „Peržengti vilties slenkstį“,„Dovana ir slėpinys: mano kunigiškųjų šventimų 50 metinių proga“, „Romos triptikas – meditacijos“, „Kelkitės, eime!“, „Atmintis ir tapatybė“ .  .</vt:lpstr>
      <vt:lpstr> 1978 m. popiežius Jonas Paulius II Vadovavo penkiolikai Vyskupų sinodų. Jis taip pat sušaukė šešis Kardinolų kolegijos visuotinius susirinkimus.</vt:lpstr>
      <vt:lpstr>PowerPoint pristatymas</vt:lpstr>
      <vt:lpstr>Neužmirština ir gausybė kitų valstybių aukščiausiųjų pareigūnų, su kuriais jis susitiko per 38 oficialiuosius vizitus ir 738 audiencijas bei susitikimus su valstybės galvomis, taip pat 246 audiencijas bei susitikimus su ministrais pirmininkais. </vt:lpstr>
      <vt:lpstr>    Užtarimai : Popiežiaus Jono Pauliaus II užtarimui priskiriamas pirmasis stebuklas buvo prancūzų vienuolės Marie Simon-Pierre išgijimas nuo Parkinsono ligos, praėjus dviem mėnesiams nuo Jono Pauliaus II mirties; visą tą laiką ji meldėsi už popiežių.    </vt:lpstr>
      <vt:lpstr>PowerPoint pristatymas</vt:lpstr>
      <vt:lpstr>     Filmas ,, Gilesnis už skurdą gailestingumas- JP II(2011) http://www.youtube.com/watch?v=Afa5W9oWgY4 Šventasis Jonas Paulius ir Lietuva (čia visas filmų ciklas). Ypatingai svarbu pažiūrėti -  Jonas Paulius II https://mail.google.com/mail/?shva=1#inbox/144189f0d7874f2f?projector=1  Galima mokiniams nurodyti video medžiagos nuorodas, kad jie namuose pažiūrėtų filmus apie Joną Paulių II ir kitą pamoką  savo žinias panaudotų kuriant plakatą.   </vt:lpstr>
      <vt:lpstr> Mokinių veikla</vt:lpstr>
      <vt:lpstr>Vertinimas( 15 -25 min)  </vt:lpstr>
      <vt:lpstr>Įsivertinimas (apie 5min.):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MŪSŲ LAIKŲ ŠVENTIEJI</dc:title>
  <dc:creator>Vartotojas</dc:creator>
  <cp:lastModifiedBy>Userr</cp:lastModifiedBy>
  <cp:revision>91</cp:revision>
  <dcterms:created xsi:type="dcterms:W3CDTF">2014-02-09T05:43:28Z</dcterms:created>
  <dcterms:modified xsi:type="dcterms:W3CDTF">2014-02-26T14:16:20Z</dcterms:modified>
</cp:coreProperties>
</file>