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0"/>
  </p:notesMasterIdLst>
  <p:sldIdLst>
    <p:sldId id="256" r:id="rId2"/>
    <p:sldId id="268" r:id="rId3"/>
    <p:sldId id="269" r:id="rId4"/>
    <p:sldId id="270" r:id="rId5"/>
    <p:sldId id="260" r:id="rId6"/>
    <p:sldId id="263" r:id="rId7"/>
    <p:sldId id="261" r:id="rId8"/>
    <p:sldId id="264" r:id="rId9"/>
    <p:sldId id="267" r:id="rId10"/>
    <p:sldId id="258" r:id="rId11"/>
    <p:sldId id="273" r:id="rId12"/>
    <p:sldId id="259" r:id="rId13"/>
    <p:sldId id="266" r:id="rId14"/>
    <p:sldId id="262" r:id="rId15"/>
    <p:sldId id="265" r:id="rId16"/>
    <p:sldId id="271" r:id="rId17"/>
    <p:sldId id="274"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6814F3-511F-45CA-B03A-1B68689B4281}" type="datetimeFigureOut">
              <a:rPr lang="lt-LT" smtClean="0"/>
              <a:t>2019-09-29</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C710C3-25D3-4C8B-8EC8-E30462B68FA6}" type="slidenum">
              <a:rPr lang="lt-LT" smtClean="0"/>
              <a:t>‹#›</a:t>
            </a:fld>
            <a:endParaRPr lang="lt-LT"/>
          </a:p>
        </p:txBody>
      </p:sp>
    </p:spTree>
    <p:extLst>
      <p:ext uri="{BB962C8B-B14F-4D97-AF65-F5344CB8AC3E}">
        <p14:creationId xmlns:p14="http://schemas.microsoft.com/office/powerpoint/2010/main" val="1374280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lt-LT"/>
              <a:t>Spustelėję redaguokite stilių</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71A50865-8B1F-45CA-B479-29183DE0EFF2}" type="datetime1">
              <a:rPr lang="en-US" smtClean="0"/>
              <a:t>9/29/2019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nė nuotrauka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lt-LT"/>
              <a:t>Spustelėję redaguokite stilių</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F88E3AF4-5ECD-4814-AA64-BFC424763AA2}" type="datetime1">
              <a:rPr lang="en-US" smtClean="0"/>
              <a:t>9/29/2019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lt-LT"/>
              <a:t>Spustelėję redaguokite stilių</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4914A200-2AA1-4C86-B80B-F608159B99C4}" type="datetime1">
              <a:rPr lang="en-US" smtClean="0"/>
              <a:t>9/29/2019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lt-LT"/>
              <a:t>Spustelėję redaguokite stilių</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1AC31EE1-249A-4422-A750-8AE21895BCDB}" type="datetime1">
              <a:rPr lang="en-US" smtClean="0"/>
              <a:t>9/29/2019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lt-LT"/>
              <a:t>Spustelėję redaguokite stilių</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9DA567C7-04F3-4E65-8711-0554AC981661}" type="datetime1">
              <a:rPr lang="en-US" smtClean="0"/>
              <a:t>9/29/2019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lt-LT"/>
              <a:t>Spustelėję redaguokite stilių</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lt-LT"/>
              <a:t>Spustelėkite, kad galėtumėte redaguoti šablono teksto stilius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736A2972-E5CA-4D91-BE69-222156BDCFFB}" type="datetime1">
              <a:rPr lang="en-US" smtClean="0"/>
              <a:t>9/29/2019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lt-LT"/>
              <a:t>Spustelėję redaguokite stilių</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lt-LT"/>
              <a:t>Spustelėkite, kad galėtumėte redaguoti šablono teksto stilius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4F117A36-0DF6-4285-BC75-A89303E118D3}" type="datetime1">
              <a:rPr lang="en-US" smtClean="0"/>
              <a:t>9/29/2019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lt-LT"/>
              <a:t>Spustelėję redaguokite stilių</a:t>
            </a:r>
            <a:endParaRPr lang="en-US" dirty="0"/>
          </a:p>
        </p:txBody>
      </p:sp>
      <p:sp>
        <p:nvSpPr>
          <p:cNvPr id="3" name="Vertical Text Placeholder 2"/>
          <p:cNvSpPr>
            <a:spLocks noGrp="1"/>
          </p:cNvSpPr>
          <p:nvPr>
            <p:ph type="body" orient="vert" idx="1"/>
          </p:nvPr>
        </p:nvSpPr>
        <p:spPr/>
        <p:txBody>
          <a:bodyPr vert="eaVert" ancho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E9618893-2A64-47F6-93D2-F962E3888785}" type="datetime1">
              <a:rPr lang="en-US" smtClean="0"/>
              <a:t>9/29/2019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lt-LT"/>
              <a:t>Spustelėję redaguokite stilių</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EACFC49A-A0D2-43DA-B142-885386E43F07}" type="datetime1">
              <a:rPr lang="en-US" smtClean="0"/>
              <a:t>9/29/2019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idx="1"/>
          </p:nvPr>
        </p:nvSpPr>
        <p:spPr/>
        <p:txBody>
          <a:bodyPr anchor="ct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34F2B1EB-A67B-4449-8B21-79137DA00C4C}" type="datetime1">
              <a:rPr lang="en-US" smtClean="0"/>
              <a:t>9/29/2019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lt-LT"/>
              <a:t>Spustelėję redaguokite stilių</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283E1BFC-EDF0-41DB-A51F-CEEE3F942BC4}" type="datetime1">
              <a:rPr lang="en-US" smtClean="0"/>
              <a:t>9/29/2019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lt-LT"/>
              <a:t>Spustelėję redaguokite stilių</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686A7677-BDB5-4279-B46B-C43FC7157CB9}" type="datetime1">
              <a:rPr lang="en-US" smtClean="0"/>
              <a:t>9/29/2019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a:t>Spustelėję redaguokite stilių</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F98E38B2-A79C-42E3-9793-D0E0620C714C}" type="datetime1">
              <a:rPr lang="en-US" smtClean="0"/>
              <a:t>9/29/2019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Date Placeholder 2"/>
          <p:cNvSpPr>
            <a:spLocks noGrp="1"/>
          </p:cNvSpPr>
          <p:nvPr>
            <p:ph type="dt" sz="half" idx="10"/>
          </p:nvPr>
        </p:nvSpPr>
        <p:spPr/>
        <p:txBody>
          <a:bodyPr/>
          <a:lstStyle/>
          <a:p>
            <a:fld id="{10C7283F-47A3-4942-BDBF-714B17401E01}" type="datetime1">
              <a:rPr lang="en-US" smtClean="0"/>
              <a:t>9/29/2019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AE00B-4355-43C7-BA8D-72ED97A062E2}" type="datetime1">
              <a:rPr lang="en-US" smtClean="0"/>
              <a:t>9/29/2019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lt-LT"/>
              <a:t>Spustelėję redaguokite stilių</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85D1CA4C-CCE5-4C4A-9E0F-E500507BBABF}" type="datetime1">
              <a:rPr lang="en-US" smtClean="0"/>
              <a:t>9/29/2019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lt-LT"/>
              <a:t>Spustelėję redaguokite stilių</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E22971BE-1FDF-4833-BEE8-3CF66425360A}" type="datetime1">
              <a:rPr lang="en-US" smtClean="0"/>
              <a:t>9/29/2019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lt-LT"/>
              <a:t>Spustelėję redaguokite stilių</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276EE52-D378-47CC-95E1-91CEA93A0657}" type="datetime1">
              <a:rPr lang="en-US" smtClean="0"/>
              <a:t>9/29/2019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9B54D48-56D2-4E33-AC78-CA7E1A8665D5}"/>
              </a:ext>
            </a:extLst>
          </p:cNvPr>
          <p:cNvSpPr>
            <a:spLocks noGrp="1"/>
          </p:cNvSpPr>
          <p:nvPr>
            <p:ph type="ctrTitle"/>
          </p:nvPr>
        </p:nvSpPr>
        <p:spPr>
          <a:xfrm>
            <a:off x="2928401" y="1380068"/>
            <a:ext cx="8574622" cy="2616199"/>
          </a:xfrm>
        </p:spPr>
        <p:txBody>
          <a:bodyPr>
            <a:normAutofit fontScale="90000"/>
          </a:bodyPr>
          <a:lstStyle/>
          <a:p>
            <a:pPr algn="ctr"/>
            <a:r>
              <a:rPr lang="lt-LT" sz="4000" b="1" dirty="0"/>
              <a:t> PAAUGLYSTĖ IR PEDAGOGO POZICIJA</a:t>
            </a:r>
            <a:r>
              <a:rPr lang="lt-LT" sz="4400" dirty="0"/>
              <a:t/>
            </a:r>
            <a:br>
              <a:rPr lang="lt-LT" sz="4400" dirty="0"/>
            </a:br>
            <a:r>
              <a:rPr lang="lt-LT" sz="4000" dirty="0"/>
              <a:t/>
            </a:r>
            <a:br>
              <a:rPr lang="lt-LT" sz="4000" dirty="0"/>
            </a:br>
            <a:r>
              <a:rPr lang="lt-LT" sz="2200" dirty="0"/>
              <a:t>MOKYTOJA  METODININKĖ GEDUTĖ JAKUBAUSKIENĖ</a:t>
            </a:r>
            <a:br>
              <a:rPr lang="lt-LT" sz="2200" dirty="0"/>
            </a:br>
            <a:r>
              <a:rPr lang="lt-LT" sz="2200" dirty="0"/>
              <a:t>Kazlų Rūdos „Elmos“ mokykla-darželis</a:t>
            </a:r>
            <a:br>
              <a:rPr lang="lt-LT" sz="2200" dirty="0"/>
            </a:br>
            <a:endParaRPr lang="lt-LT" sz="2200" dirty="0"/>
          </a:p>
        </p:txBody>
      </p:sp>
      <p:sp>
        <p:nvSpPr>
          <p:cNvPr id="3" name="Antrinis pavadinimas 2">
            <a:extLst>
              <a:ext uri="{FF2B5EF4-FFF2-40B4-BE49-F238E27FC236}">
                <a16:creationId xmlns:a16="http://schemas.microsoft.com/office/drawing/2014/main" id="{F5E22403-29EA-4B8C-8500-D2E772192CCF}"/>
              </a:ext>
            </a:extLst>
          </p:cNvPr>
          <p:cNvSpPr>
            <a:spLocks noGrp="1"/>
          </p:cNvSpPr>
          <p:nvPr>
            <p:ph type="subTitle" idx="1"/>
          </p:nvPr>
        </p:nvSpPr>
        <p:spPr>
          <a:xfrm>
            <a:off x="4638260" y="4518990"/>
            <a:ext cx="6864763" cy="2027583"/>
          </a:xfrm>
        </p:spPr>
        <p:txBody>
          <a:bodyPr>
            <a:normAutofit fontScale="92500" lnSpcReduction="10000"/>
          </a:bodyPr>
          <a:lstStyle/>
          <a:p>
            <a:pPr algn="l"/>
            <a:endParaRPr lang="lt-LT" sz="1600" dirty="0"/>
          </a:p>
          <a:p>
            <a:pPr algn="l"/>
            <a:endParaRPr lang="lt-LT" sz="1600" dirty="0"/>
          </a:p>
          <a:p>
            <a:pPr algn="ctr"/>
            <a:r>
              <a:rPr lang="lt-LT" sz="1900" dirty="0"/>
              <a:t>MOKSLINĖ- PRAKTINĖ KONFERENCIJA „MOKINIO PAŽINIMO BŪDAI“</a:t>
            </a:r>
          </a:p>
          <a:p>
            <a:pPr algn="ctr"/>
            <a:r>
              <a:rPr lang="lt-LT" sz="1800" dirty="0"/>
              <a:t>MARIJAMPOLĖ </a:t>
            </a:r>
          </a:p>
          <a:p>
            <a:pPr algn="ctr"/>
            <a:r>
              <a:rPr lang="lt-LT" sz="1800" dirty="0"/>
              <a:t>2019</a:t>
            </a:r>
          </a:p>
        </p:txBody>
      </p:sp>
    </p:spTree>
    <p:extLst>
      <p:ext uri="{BB962C8B-B14F-4D97-AF65-F5344CB8AC3E}">
        <p14:creationId xmlns:p14="http://schemas.microsoft.com/office/powerpoint/2010/main" val="2977470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C36361B-45D8-4B3A-A6EE-AE58E61A81C6}"/>
              </a:ext>
            </a:extLst>
          </p:cNvPr>
          <p:cNvSpPr>
            <a:spLocks noGrp="1"/>
          </p:cNvSpPr>
          <p:nvPr>
            <p:ph type="title"/>
          </p:nvPr>
        </p:nvSpPr>
        <p:spPr>
          <a:xfrm>
            <a:off x="1603584" y="165652"/>
            <a:ext cx="10018711" cy="361122"/>
          </a:xfrm>
        </p:spPr>
        <p:txBody>
          <a:bodyPr>
            <a:normAutofit fontScale="90000"/>
          </a:bodyPr>
          <a:lstStyle/>
          <a:p>
            <a:r>
              <a:rPr lang="lt-LT" sz="2400" u="sng" dirty="0"/>
              <a:t>PARANKI   ATMINTINĖ</a:t>
            </a:r>
          </a:p>
        </p:txBody>
      </p:sp>
      <p:sp>
        <p:nvSpPr>
          <p:cNvPr id="3" name="Teksto vietos rezervavimo ženklas 2">
            <a:extLst>
              <a:ext uri="{FF2B5EF4-FFF2-40B4-BE49-F238E27FC236}">
                <a16:creationId xmlns:a16="http://schemas.microsoft.com/office/drawing/2014/main" id="{06798F18-4D0F-4ECC-8AC9-4E9CF39C5F08}"/>
              </a:ext>
            </a:extLst>
          </p:cNvPr>
          <p:cNvSpPr>
            <a:spLocks noGrp="1"/>
          </p:cNvSpPr>
          <p:nvPr>
            <p:ph type="body" idx="1"/>
          </p:nvPr>
        </p:nvSpPr>
        <p:spPr>
          <a:xfrm>
            <a:off x="1484312" y="1046923"/>
            <a:ext cx="10018713" cy="5645425"/>
          </a:xfrm>
        </p:spPr>
        <p:txBody>
          <a:bodyPr>
            <a:normAutofit fontScale="92500"/>
          </a:bodyPr>
          <a:lstStyle/>
          <a:p>
            <a:pPr marL="457200" lvl="0" indent="-457200" algn="l">
              <a:buFont typeface="+mj-lt"/>
              <a:buAutoNum type="arabicPeriod"/>
            </a:pPr>
            <a:r>
              <a:rPr lang="lt-LT" sz="2400" dirty="0"/>
              <a:t>į vaiką žiūrėti teigiamai, priimti tokį, koks yra;</a:t>
            </a:r>
          </a:p>
          <a:p>
            <a:pPr marL="457200" lvl="0" indent="-457200" algn="l">
              <a:buFont typeface="+mj-lt"/>
              <a:buAutoNum type="arabicPeriod"/>
            </a:pPr>
            <a:r>
              <a:rPr lang="lt-LT" sz="2400" dirty="0"/>
              <a:t>vaikui suklydus, jam atleisti, nerodyti neigiamų emocijų, nepamokslauti;</a:t>
            </a:r>
          </a:p>
          <a:p>
            <a:pPr marL="457200" lvl="0" indent="-457200" algn="l">
              <a:buFont typeface="+mj-lt"/>
              <a:buAutoNum type="arabicPeriod"/>
            </a:pPr>
            <a:r>
              <a:rPr lang="lt-LT" sz="2400" dirty="0"/>
              <a:t>vengti sarkazmų, puolimų, pavyzdžiui: </a:t>
            </a:r>
            <a:r>
              <a:rPr lang="lt-LT" sz="2400" dirty="0" smtClean="0"/>
              <a:t>„Kiek </a:t>
            </a:r>
            <a:r>
              <a:rPr lang="lt-LT" sz="2400" dirty="0"/>
              <a:t>tau kartų galima kartoti? Koks tu...”;</a:t>
            </a:r>
          </a:p>
          <a:p>
            <a:pPr marL="457200" lvl="0" indent="-457200" algn="l">
              <a:buFont typeface="+mj-lt"/>
              <a:buAutoNum type="arabicPeriod"/>
            </a:pPr>
            <a:r>
              <a:rPr lang="lt-LT" sz="2400" dirty="0"/>
              <a:t>dažniau pagirti, padrąsinti, paskatinti;</a:t>
            </a:r>
          </a:p>
          <a:p>
            <a:pPr marL="457200" lvl="0" indent="-457200" algn="l">
              <a:buFont typeface="+mj-lt"/>
              <a:buAutoNum type="arabicPeriod"/>
            </a:pPr>
            <a:r>
              <a:rPr lang="lt-LT" sz="2400" dirty="0"/>
              <a:t>svarbiausia – paisyti vaiko jausmų, skatinti išsikalbėti;</a:t>
            </a:r>
          </a:p>
          <a:p>
            <a:pPr marL="457200" lvl="0" indent="-457200" algn="l">
              <a:buFont typeface="+mj-lt"/>
              <a:buAutoNum type="arabicPeriod"/>
            </a:pPr>
            <a:r>
              <a:rPr lang="lt-LT" sz="2400" dirty="0"/>
              <a:t>mokyti atsipalaiduoti;</a:t>
            </a:r>
          </a:p>
          <a:p>
            <a:pPr marL="457200" lvl="0" indent="-457200" algn="l">
              <a:buFont typeface="+mj-lt"/>
              <a:buAutoNum type="arabicPeriod"/>
            </a:pPr>
            <a:r>
              <a:rPr lang="lt-LT" sz="2400" dirty="0"/>
              <a:t>mokyti neigiamas mintis keisti teigiamomis, pavyzdžiui: </a:t>
            </a:r>
            <a:r>
              <a:rPr lang="lt-LT" sz="2400" dirty="0" smtClean="0"/>
              <a:t>„Suprantu</a:t>
            </a:r>
            <a:r>
              <a:rPr lang="lt-LT" sz="2400" dirty="0"/>
              <a:t>, kad tu pyksti. Pykti yra normalu, dėl to nesi blogas. Tai laikina! </a:t>
            </a:r>
            <a:r>
              <a:rPr lang="lt-LT" sz="2400" dirty="0" smtClean="0"/>
              <a:t>Atsipalaiduok! </a:t>
            </a:r>
            <a:r>
              <a:rPr lang="lt-LT" sz="2400" dirty="0"/>
              <a:t>Aš tave myliu tokį, koks esi!”;</a:t>
            </a:r>
          </a:p>
          <a:p>
            <a:pPr marL="457200" lvl="0" indent="-457200" algn="l">
              <a:buFont typeface="+mj-lt"/>
              <a:buAutoNum type="arabicPeriod"/>
            </a:pPr>
            <a:r>
              <a:rPr lang="lt-LT" sz="2400" dirty="0"/>
              <a:t>paremti emociškai (išklausyti, palaikyti, suprasti);</a:t>
            </a:r>
          </a:p>
          <a:p>
            <a:pPr marL="457200" lvl="0" indent="-457200" algn="l">
              <a:buFont typeface="+mj-lt"/>
              <a:buAutoNum type="arabicPeriod"/>
            </a:pPr>
            <a:r>
              <a:rPr lang="lt-LT" sz="2400" dirty="0"/>
              <a:t>laikytis nuostatos </a:t>
            </a:r>
            <a:r>
              <a:rPr lang="lt-LT" sz="2400" dirty="0" smtClean="0"/>
              <a:t>„Tu </a:t>
            </a:r>
            <a:r>
              <a:rPr lang="lt-LT" sz="2400" dirty="0"/>
              <a:t>gali tai padaryti”;</a:t>
            </a:r>
          </a:p>
          <a:p>
            <a:pPr marL="457200" lvl="0" indent="-457200" algn="l">
              <a:buFont typeface="+mj-lt"/>
              <a:buAutoNum type="arabicPeriod"/>
            </a:pPr>
            <a:r>
              <a:rPr lang="lt-LT" sz="2400" dirty="0" smtClean="0"/>
              <a:t> Kantrybės</a:t>
            </a:r>
            <a:r>
              <a:rPr lang="lt-LT" sz="2400" dirty="0"/>
              <a:t>!</a:t>
            </a:r>
          </a:p>
          <a:p>
            <a:pPr marL="457200" indent="-457200" algn="l">
              <a:buFont typeface="+mj-lt"/>
              <a:buAutoNum type="arabicPeriod"/>
            </a:pPr>
            <a:endParaRPr lang="lt-LT" dirty="0"/>
          </a:p>
          <a:p>
            <a:pPr marL="457200" indent="-457200" algn="l">
              <a:buFont typeface="+mj-lt"/>
              <a:buAutoNum type="arabicPeriod"/>
            </a:pPr>
            <a:endParaRPr lang="lt-LT" dirty="0"/>
          </a:p>
        </p:txBody>
      </p:sp>
      <p:sp>
        <p:nvSpPr>
          <p:cNvPr id="7" name="Skaidrės numerio vietos rezervavimo ženklas 6">
            <a:extLst>
              <a:ext uri="{FF2B5EF4-FFF2-40B4-BE49-F238E27FC236}">
                <a16:creationId xmlns:a16="http://schemas.microsoft.com/office/drawing/2014/main" id="{AD587E9D-DAE5-4A1A-BC21-7831F5D5BFA3}"/>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383995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0BA721A-73BF-4B4A-A249-FB16770B853D}"/>
              </a:ext>
            </a:extLst>
          </p:cNvPr>
          <p:cNvSpPr>
            <a:spLocks noGrp="1"/>
          </p:cNvSpPr>
          <p:nvPr>
            <p:ph type="title"/>
          </p:nvPr>
        </p:nvSpPr>
        <p:spPr>
          <a:xfrm>
            <a:off x="1484311" y="685801"/>
            <a:ext cx="10018713" cy="1328530"/>
          </a:xfrm>
        </p:spPr>
        <p:txBody>
          <a:bodyPr/>
          <a:lstStyle/>
          <a:p>
            <a:r>
              <a:rPr lang="lt-LT" dirty="0"/>
              <a:t>BAUSMĖ</a:t>
            </a:r>
          </a:p>
        </p:txBody>
      </p:sp>
      <p:sp>
        <p:nvSpPr>
          <p:cNvPr id="3" name="Turinio vietos rezervavimo ženklas 2">
            <a:extLst>
              <a:ext uri="{FF2B5EF4-FFF2-40B4-BE49-F238E27FC236}">
                <a16:creationId xmlns:a16="http://schemas.microsoft.com/office/drawing/2014/main" id="{31C2B36A-A8B1-4BD2-A839-A7D9020D367D}"/>
              </a:ext>
            </a:extLst>
          </p:cNvPr>
          <p:cNvSpPr>
            <a:spLocks noGrp="1"/>
          </p:cNvSpPr>
          <p:nvPr>
            <p:ph idx="1"/>
          </p:nvPr>
        </p:nvSpPr>
        <p:spPr>
          <a:xfrm>
            <a:off x="1484310" y="2173357"/>
            <a:ext cx="10018713" cy="3127513"/>
          </a:xfrm>
        </p:spPr>
        <p:txBody>
          <a:bodyPr>
            <a:noAutofit/>
          </a:bodyPr>
          <a:lstStyle/>
          <a:p>
            <a:pPr algn="just"/>
            <a:r>
              <a:rPr lang="lt-LT" sz="2800" dirty="0"/>
              <a:t>Teisinga ir laiku skirta bausmė paauglystėje yra daug veiksmingesnė už nuobodžias didaktines kalbas ir gali apsaugoti bręstantį žmogų nuo moralinės degradacijos ateityje.</a:t>
            </a:r>
          </a:p>
          <a:p>
            <a:pPr algn="just"/>
            <a:r>
              <a:rPr lang="lt-LT" sz="2800" dirty="0"/>
              <a:t>	Parinkti bausmę derėtų remiantis psichologijos ir pedagogikos mokslais bei įsiklausant į savo pedagoginę intuiciją. </a:t>
            </a:r>
          </a:p>
        </p:txBody>
      </p:sp>
      <p:sp>
        <p:nvSpPr>
          <p:cNvPr id="4" name="Skaidrės numerio vietos rezervavimo ženklas 3">
            <a:extLst>
              <a:ext uri="{FF2B5EF4-FFF2-40B4-BE49-F238E27FC236}">
                <a16:creationId xmlns:a16="http://schemas.microsoft.com/office/drawing/2014/main" id="{1CB74389-3578-4287-A477-96ED6F74F5CC}"/>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899811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F7F7FBB-D1B4-4731-8349-2E32332B4C8D}"/>
              </a:ext>
            </a:extLst>
          </p:cNvPr>
          <p:cNvSpPr>
            <a:spLocks noGrp="1"/>
          </p:cNvSpPr>
          <p:nvPr>
            <p:ph type="title"/>
          </p:nvPr>
        </p:nvSpPr>
        <p:spPr>
          <a:xfrm>
            <a:off x="1484310" y="672547"/>
            <a:ext cx="10018713" cy="1964635"/>
          </a:xfrm>
        </p:spPr>
        <p:txBody>
          <a:bodyPr>
            <a:normAutofit/>
          </a:bodyPr>
          <a:lstStyle/>
          <a:p>
            <a:r>
              <a:rPr lang="lt-LT" sz="3200" dirty="0"/>
              <a:t>KAD BŪTŲ KUO MAŽIAU PROBLEMŲ DĖL PAAUGLIŲ NEDRAUSMINGUMO SVARBU:</a:t>
            </a:r>
          </a:p>
        </p:txBody>
      </p:sp>
      <p:sp>
        <p:nvSpPr>
          <p:cNvPr id="3" name="Turinio vietos rezervavimo ženklas 2">
            <a:extLst>
              <a:ext uri="{FF2B5EF4-FFF2-40B4-BE49-F238E27FC236}">
                <a16:creationId xmlns:a16="http://schemas.microsoft.com/office/drawing/2014/main" id="{B53855EF-CFB4-4A74-9F47-3A43755EAD12}"/>
              </a:ext>
            </a:extLst>
          </p:cNvPr>
          <p:cNvSpPr>
            <a:spLocks noGrp="1"/>
          </p:cNvSpPr>
          <p:nvPr>
            <p:ph idx="1"/>
          </p:nvPr>
        </p:nvSpPr>
        <p:spPr>
          <a:xfrm>
            <a:off x="1484310" y="2544416"/>
            <a:ext cx="10018713" cy="2637183"/>
          </a:xfrm>
        </p:spPr>
        <p:txBody>
          <a:bodyPr>
            <a:normAutofit fontScale="47500" lnSpcReduction="20000"/>
          </a:bodyPr>
          <a:lstStyle/>
          <a:p>
            <a:pPr marL="0" indent="0">
              <a:buNone/>
            </a:pPr>
            <a:endParaRPr lang="lt-LT" dirty="0"/>
          </a:p>
          <a:p>
            <a:pPr algn="just"/>
            <a:r>
              <a:rPr lang="lt-LT" sz="7200" b="1" dirty="0"/>
              <a:t>Suprasti </a:t>
            </a:r>
            <a:r>
              <a:rPr lang="lt-LT" sz="7200" dirty="0"/>
              <a:t>savo mokinius – viena iš teigiamo bendrabūvio sąlygų. Būti mokiniu savotiškai sunku: slegia mokymosi įtampa, ne visuomet sklandūs santykiai su bendraamžiais ir pan. Turėtume stengtis į visa tai atsižvelgti.</a:t>
            </a:r>
          </a:p>
          <a:p>
            <a:endParaRPr lang="lt-LT" dirty="0"/>
          </a:p>
        </p:txBody>
      </p:sp>
      <p:sp>
        <p:nvSpPr>
          <p:cNvPr id="7" name="Skaidrės numerio vietos rezervavimo ženklas 6">
            <a:extLst>
              <a:ext uri="{FF2B5EF4-FFF2-40B4-BE49-F238E27FC236}">
                <a16:creationId xmlns:a16="http://schemas.microsoft.com/office/drawing/2014/main" id="{CBEF300A-0C1B-4505-80DB-915413C88E41}"/>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906959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42DF06C-6AC1-475A-A2A5-98A1F50B8650}"/>
              </a:ext>
            </a:extLst>
          </p:cNvPr>
          <p:cNvSpPr>
            <a:spLocks noGrp="1"/>
          </p:cNvSpPr>
          <p:nvPr>
            <p:ph type="title"/>
          </p:nvPr>
        </p:nvSpPr>
        <p:spPr/>
        <p:txBody>
          <a:bodyPr>
            <a:normAutofit/>
          </a:bodyPr>
          <a:lstStyle/>
          <a:p>
            <a:r>
              <a:rPr lang="lt-LT" sz="3200" dirty="0"/>
              <a:t>KAD BŪTŲ KUO MAŽIAU PROBLEMŲ DĖL PAAUGLIŲ NEDRAUSMINGUMO SVARBU:</a:t>
            </a:r>
          </a:p>
        </p:txBody>
      </p:sp>
      <p:sp>
        <p:nvSpPr>
          <p:cNvPr id="3" name="Turinio vietos rezervavimo ženklas 2">
            <a:extLst>
              <a:ext uri="{FF2B5EF4-FFF2-40B4-BE49-F238E27FC236}">
                <a16:creationId xmlns:a16="http://schemas.microsoft.com/office/drawing/2014/main" id="{D8717717-5D84-41AB-AA12-F362552DBA3F}"/>
              </a:ext>
            </a:extLst>
          </p:cNvPr>
          <p:cNvSpPr>
            <a:spLocks noGrp="1"/>
          </p:cNvSpPr>
          <p:nvPr>
            <p:ph idx="1"/>
          </p:nvPr>
        </p:nvSpPr>
        <p:spPr/>
        <p:txBody>
          <a:bodyPr/>
          <a:lstStyle/>
          <a:p>
            <a:pPr algn="just"/>
            <a:r>
              <a:rPr lang="lt-LT" sz="2800" b="1" dirty="0"/>
              <a:t>Pripažinti </a:t>
            </a:r>
            <a:r>
              <a:rPr lang="lt-LT" sz="2800" dirty="0"/>
              <a:t>savo mokinius. Keista, kad kartais mokytojai gaili savo mokiniams gerų žodžių. Pasiekimų knygelėse, kuriose pirmenybė turėtų būti teikiama pagyrimams, rašomos vien pastabos. Derėtų šypsena, raštu, žodžiu, gestais išreikšti pritarimą viskam, ką gero, šaunaus – kad ir mažo – mokinys padaro ar pasiekia.</a:t>
            </a:r>
          </a:p>
          <a:p>
            <a:endParaRPr lang="lt-LT" dirty="0"/>
          </a:p>
        </p:txBody>
      </p:sp>
      <p:sp>
        <p:nvSpPr>
          <p:cNvPr id="4" name="Skaidrės numerio vietos rezervavimo ženklas 3">
            <a:extLst>
              <a:ext uri="{FF2B5EF4-FFF2-40B4-BE49-F238E27FC236}">
                <a16:creationId xmlns:a16="http://schemas.microsoft.com/office/drawing/2014/main" id="{9857171C-13FF-4EE4-B805-6F424A3E3D73}"/>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503888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A2F9836-0F47-4D64-90CD-AC9060336A7A}"/>
              </a:ext>
            </a:extLst>
          </p:cNvPr>
          <p:cNvSpPr>
            <a:spLocks noGrp="1"/>
          </p:cNvSpPr>
          <p:nvPr>
            <p:ph type="title"/>
          </p:nvPr>
        </p:nvSpPr>
        <p:spPr>
          <a:xfrm>
            <a:off x="1484311" y="685800"/>
            <a:ext cx="10018714" cy="1699591"/>
          </a:xfrm>
        </p:spPr>
        <p:txBody>
          <a:bodyPr>
            <a:normAutofit/>
          </a:bodyPr>
          <a:lstStyle/>
          <a:p>
            <a:r>
              <a:rPr lang="lt-LT" sz="3200" dirty="0"/>
              <a:t>KAD BŪTŲ KUO MAŽIAU PROBLEMŲ DĖL PAAUGLIŲ NEDRAUSMINGUMO SVARBU:</a:t>
            </a:r>
          </a:p>
        </p:txBody>
      </p:sp>
      <p:sp>
        <p:nvSpPr>
          <p:cNvPr id="3" name="Turinio vietos rezervavimo ženklas 2">
            <a:extLst>
              <a:ext uri="{FF2B5EF4-FFF2-40B4-BE49-F238E27FC236}">
                <a16:creationId xmlns:a16="http://schemas.microsoft.com/office/drawing/2014/main" id="{FC983224-0C51-4893-8674-49D6BE44450E}"/>
              </a:ext>
            </a:extLst>
          </p:cNvPr>
          <p:cNvSpPr>
            <a:spLocks noGrp="1"/>
          </p:cNvSpPr>
          <p:nvPr>
            <p:ph idx="1"/>
          </p:nvPr>
        </p:nvSpPr>
        <p:spPr>
          <a:xfrm>
            <a:off x="1484311" y="3095897"/>
            <a:ext cx="10415952" cy="2771234"/>
          </a:xfrm>
        </p:spPr>
        <p:txBody>
          <a:bodyPr>
            <a:noAutofit/>
          </a:bodyPr>
          <a:lstStyle/>
          <a:p>
            <a:pPr algn="just"/>
            <a:r>
              <a:rPr lang="lt-LT" sz="2800" b="1" dirty="0" smtClean="0"/>
              <a:t>Išklausyti. </a:t>
            </a:r>
            <a:r>
              <a:rPr lang="lt-LT" sz="2800" dirty="0" smtClean="0"/>
              <a:t>Tai didžiausia </a:t>
            </a:r>
            <a:r>
              <a:rPr lang="lt-LT" sz="2800" dirty="0"/>
              <a:t>dovana </a:t>
            </a:r>
            <a:r>
              <a:rPr lang="lt-LT" sz="2800" dirty="0" smtClean="0"/>
              <a:t>mokiniams</a:t>
            </a:r>
            <a:r>
              <a:rPr lang="lt-LT" sz="2800" dirty="0" smtClean="0"/>
              <a:t>.</a:t>
            </a:r>
          </a:p>
          <a:p>
            <a:pPr marL="0" indent="0" algn="just">
              <a:buNone/>
            </a:pPr>
            <a:r>
              <a:rPr lang="lt-LT" sz="2800" dirty="0" smtClean="0"/>
              <a:t> </a:t>
            </a:r>
            <a:r>
              <a:rPr lang="lt-LT" sz="2800" dirty="0"/>
              <a:t>Daug kas geru žodžiu mini dorinio ugdymo mokytojus.</a:t>
            </a:r>
          </a:p>
          <a:p>
            <a:pPr algn="just"/>
            <a:r>
              <a:rPr lang="lt-LT" sz="2800" b="1" dirty="0"/>
              <a:t>Leisti mokiniams „turėti savo balsą“</a:t>
            </a:r>
            <a:r>
              <a:rPr lang="lt-LT" sz="2800" dirty="0"/>
              <a:t>. Moksleiviai pabrėžia</a:t>
            </a:r>
            <a:r>
              <a:rPr lang="lt-LT" sz="2800" dirty="0" smtClean="0"/>
              <a:t>, kad </a:t>
            </a:r>
            <a:r>
              <a:rPr lang="lt-LT" sz="2800" dirty="0"/>
              <a:t>mokytojai dažniausiai nenori, kad jie dalyvautų sprendžiant vienas ar kitas problemas, kad jų nuomonė niekam neįdomi.</a:t>
            </a:r>
          </a:p>
          <a:p>
            <a:pPr algn="just"/>
            <a:r>
              <a:rPr lang="lt-LT" sz="2800" b="1" dirty="0"/>
              <a:t>Gerbti mokinius, </a:t>
            </a:r>
            <a:r>
              <a:rPr lang="lt-LT" sz="2800" dirty="0"/>
              <a:t>jų sprendimus, nuomonę, kada tik įmanoma, suteikti jiems daugiau atsakomybės, - to turėtume siekti.</a:t>
            </a:r>
          </a:p>
          <a:p>
            <a:pPr algn="just"/>
            <a:endParaRPr lang="lt-LT" sz="2800" dirty="0"/>
          </a:p>
        </p:txBody>
      </p:sp>
      <p:sp>
        <p:nvSpPr>
          <p:cNvPr id="7" name="Skaidrės numerio vietos rezervavimo ženklas 6">
            <a:extLst>
              <a:ext uri="{FF2B5EF4-FFF2-40B4-BE49-F238E27FC236}">
                <a16:creationId xmlns:a16="http://schemas.microsoft.com/office/drawing/2014/main" id="{915A3BCF-1B04-4642-B071-3DACFFD18469}"/>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208484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6BE222B-55C5-44B4-8BFA-98EB95F0A5F5}"/>
              </a:ext>
            </a:extLst>
          </p:cNvPr>
          <p:cNvSpPr>
            <a:spLocks noGrp="1"/>
          </p:cNvSpPr>
          <p:nvPr>
            <p:ph type="title"/>
          </p:nvPr>
        </p:nvSpPr>
        <p:spPr/>
        <p:txBody>
          <a:bodyPr>
            <a:normAutofit/>
          </a:bodyPr>
          <a:lstStyle/>
          <a:p>
            <a:r>
              <a:rPr lang="lt-LT" sz="3200" dirty="0"/>
              <a:t>KAD BŪTŲ KUO MAŽIAU PROBLEMŲ DĖL PAAUGLIŲ NEDRAUSMINGUMO SVARBU:</a:t>
            </a:r>
          </a:p>
        </p:txBody>
      </p:sp>
      <p:sp>
        <p:nvSpPr>
          <p:cNvPr id="3" name="Turinio vietos rezervavimo ženklas 2">
            <a:extLst>
              <a:ext uri="{FF2B5EF4-FFF2-40B4-BE49-F238E27FC236}">
                <a16:creationId xmlns:a16="http://schemas.microsoft.com/office/drawing/2014/main" id="{4D77B151-DA15-46DE-9BFE-81FD298A8C45}"/>
              </a:ext>
            </a:extLst>
          </p:cNvPr>
          <p:cNvSpPr>
            <a:spLocks noGrp="1"/>
          </p:cNvSpPr>
          <p:nvPr>
            <p:ph idx="1"/>
          </p:nvPr>
        </p:nvSpPr>
        <p:spPr/>
        <p:txBody>
          <a:bodyPr/>
          <a:lstStyle/>
          <a:p>
            <a:pPr algn="just"/>
            <a:r>
              <a:rPr lang="lt-LT" b="1" dirty="0"/>
              <a:t>Užtikrinti saugumą.</a:t>
            </a:r>
            <a:r>
              <a:rPr lang="lt-LT" dirty="0"/>
              <a:t> Ne visi mokiniai per pamoką jaučiasi saugūs.</a:t>
            </a:r>
          </a:p>
          <a:p>
            <a:pPr algn="just"/>
            <a:r>
              <a:rPr lang="lt-LT" b="1" dirty="0"/>
              <a:t>Būti su mokiniais atviriems</a:t>
            </a:r>
            <a:r>
              <a:rPr lang="lt-LT" dirty="0"/>
              <a:t>. Nevenkime kalbėti apie savo džiaugsmus, sėkmes ir sunkumus – suteikime mokiniams galimybę įvairiopai susipažinti su suaugusiųjų gyvenimu.</a:t>
            </a:r>
          </a:p>
          <a:p>
            <a:pPr algn="just"/>
            <a:r>
              <a:rPr lang="lt-LT" b="1" dirty="0"/>
              <a:t>Vertinti objektyviai</a:t>
            </a:r>
            <a:r>
              <a:rPr lang="lt-LT" dirty="0"/>
              <a:t>. Kai kurie moksleiviai teigia, jog kartais jų žinios yra vertinamos „pagal pavardę“, o nusirašęs asmuo gauna geresnį pažymį už tą, kuris mokėsi ir rašė darbą pats. </a:t>
            </a:r>
          </a:p>
          <a:p>
            <a:endParaRPr lang="lt-LT" dirty="0"/>
          </a:p>
        </p:txBody>
      </p:sp>
      <p:sp>
        <p:nvSpPr>
          <p:cNvPr id="4" name="Skaidrės numerio vietos rezervavimo ženklas 3">
            <a:extLst>
              <a:ext uri="{FF2B5EF4-FFF2-40B4-BE49-F238E27FC236}">
                <a16:creationId xmlns:a16="http://schemas.microsoft.com/office/drawing/2014/main" id="{36A9E8F2-DE7E-41C6-8B65-C403604EF274}"/>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159280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AF89F85-3140-4096-9746-190F355A01F2}"/>
              </a:ext>
            </a:extLst>
          </p:cNvPr>
          <p:cNvSpPr>
            <a:spLocks noGrp="1"/>
          </p:cNvSpPr>
          <p:nvPr>
            <p:ph type="title"/>
          </p:nvPr>
        </p:nvSpPr>
        <p:spPr/>
        <p:txBody>
          <a:bodyPr/>
          <a:lstStyle/>
          <a:p>
            <a:r>
              <a:rPr lang="lt-LT" dirty="0"/>
              <a:t>JEIGU VAIKŲ NESISTENGSIME SUPRASTI:</a:t>
            </a:r>
          </a:p>
        </p:txBody>
      </p:sp>
      <p:sp>
        <p:nvSpPr>
          <p:cNvPr id="3" name="Turinio vietos rezervavimo ženklas 2">
            <a:extLst>
              <a:ext uri="{FF2B5EF4-FFF2-40B4-BE49-F238E27FC236}">
                <a16:creationId xmlns:a16="http://schemas.microsoft.com/office/drawing/2014/main" id="{36693143-BA5C-4E9A-8221-DF8B0B1DBF56}"/>
              </a:ext>
            </a:extLst>
          </p:cNvPr>
          <p:cNvSpPr>
            <a:spLocks noGrp="1"/>
          </p:cNvSpPr>
          <p:nvPr>
            <p:ph idx="1"/>
          </p:nvPr>
        </p:nvSpPr>
        <p:spPr/>
        <p:txBody>
          <a:bodyPr>
            <a:normAutofit/>
          </a:bodyPr>
          <a:lstStyle/>
          <a:p>
            <a:pPr algn="just"/>
            <a:r>
              <a:rPr lang="lt-LT" sz="2800" i="1" dirty="0"/>
              <a:t>Jeigu </a:t>
            </a:r>
            <a:r>
              <a:rPr lang="lt-LT" sz="2800" i="1" dirty="0"/>
              <a:t>nesistengsime vaikų suprasti</a:t>
            </a:r>
            <a:r>
              <a:rPr lang="lt-LT" sz="2800" i="1" dirty="0"/>
              <a:t>, neišklausysime, jie links į </a:t>
            </a:r>
            <a:r>
              <a:rPr lang="lt-LT" sz="2800" b="1" i="1" dirty="0"/>
              <a:t>pasyvios agresijos </a:t>
            </a:r>
            <a:r>
              <a:rPr lang="lt-LT" sz="2800" i="1" dirty="0"/>
              <a:t>elgesį </a:t>
            </a:r>
            <a:r>
              <a:rPr lang="lt-LT" sz="2800" i="1" dirty="0" smtClean="0"/>
              <a:t>(spyriosis</a:t>
            </a:r>
            <a:r>
              <a:rPr lang="lt-LT" sz="2800" i="1" dirty="0"/>
              <a:t>, vogs, meluos, tinginiaus ir pan.). Pasyvios agresijos tikslas – suerzinti kitą žmogų. Kuo daugiau karščiuosimės, tuo labiau vaikas jausis laimėjęs,- taigi patartina likti ramiems, nepratrūkti pykti ir atleisti</a:t>
            </a:r>
            <a:r>
              <a:rPr lang="lt-LT" sz="2800" i="1" dirty="0" smtClean="0"/>
              <a:t>.</a:t>
            </a:r>
            <a:endParaRPr lang="lt-LT" sz="2800" dirty="0"/>
          </a:p>
        </p:txBody>
      </p:sp>
      <p:sp>
        <p:nvSpPr>
          <p:cNvPr id="4" name="Skaidrės numerio vietos rezervavimo ženklas 3">
            <a:extLst>
              <a:ext uri="{FF2B5EF4-FFF2-40B4-BE49-F238E27FC236}">
                <a16:creationId xmlns:a16="http://schemas.microsoft.com/office/drawing/2014/main" id="{A49E3BE4-3326-4901-93F8-E7099CAB0096}"/>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3301985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962E9C7-E74D-480D-B697-051337D90024}"/>
              </a:ext>
            </a:extLst>
          </p:cNvPr>
          <p:cNvSpPr>
            <a:spLocks noGrp="1"/>
          </p:cNvSpPr>
          <p:nvPr>
            <p:ph type="title"/>
          </p:nvPr>
        </p:nvSpPr>
        <p:spPr>
          <a:xfrm>
            <a:off x="1484311" y="685800"/>
            <a:ext cx="10018713" cy="1076739"/>
          </a:xfrm>
        </p:spPr>
        <p:txBody>
          <a:bodyPr/>
          <a:lstStyle/>
          <a:p>
            <a:r>
              <a:rPr lang="lt-LT"/>
              <a:t>KLYSTI GALIMA</a:t>
            </a:r>
            <a:endParaRPr lang="lt-LT" dirty="0"/>
          </a:p>
        </p:txBody>
      </p:sp>
      <p:sp>
        <p:nvSpPr>
          <p:cNvPr id="3" name="Turinio vietos rezervavimo ženklas 2">
            <a:extLst>
              <a:ext uri="{FF2B5EF4-FFF2-40B4-BE49-F238E27FC236}">
                <a16:creationId xmlns:a16="http://schemas.microsoft.com/office/drawing/2014/main" id="{697520BF-4419-4160-AD00-0EDA5DED6C92}"/>
              </a:ext>
            </a:extLst>
          </p:cNvPr>
          <p:cNvSpPr>
            <a:spLocks noGrp="1"/>
          </p:cNvSpPr>
          <p:nvPr>
            <p:ph idx="1"/>
          </p:nvPr>
        </p:nvSpPr>
        <p:spPr>
          <a:xfrm>
            <a:off x="1484310" y="2090261"/>
            <a:ext cx="10018713" cy="3776870"/>
          </a:xfrm>
        </p:spPr>
        <p:txBody>
          <a:bodyPr>
            <a:normAutofit/>
          </a:bodyPr>
          <a:lstStyle/>
          <a:p>
            <a:r>
              <a:rPr lang="lt-LT" sz="3200" dirty="0"/>
              <a:t>Vaikus palaikydami, o ne smerkdami, paskatinsime juos keistis. Leiskime jiems suvokti ( supratimu, tolerancija, empatija ), kad klysti galima, kad tai yra augimo dalis. Suvokti save vaikas pradeda bendraudamas su aplinkiniais, iš to, ką kiti apie jį sako. </a:t>
            </a:r>
          </a:p>
          <a:p>
            <a:endParaRPr lang="lt-LT" sz="3200" dirty="0"/>
          </a:p>
        </p:txBody>
      </p:sp>
      <p:sp>
        <p:nvSpPr>
          <p:cNvPr id="4" name="Skaidrės numerio vietos rezervavimo ženklas 3">
            <a:extLst>
              <a:ext uri="{FF2B5EF4-FFF2-40B4-BE49-F238E27FC236}">
                <a16:creationId xmlns:a16="http://schemas.microsoft.com/office/drawing/2014/main" id="{2A02617B-8DAE-41EB-A379-C0E2747AD2EA}"/>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4219106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D177EF9-3599-41B7-A14A-E951D64CCAC2}"/>
              </a:ext>
            </a:extLst>
          </p:cNvPr>
          <p:cNvSpPr>
            <a:spLocks noGrp="1"/>
          </p:cNvSpPr>
          <p:nvPr>
            <p:ph type="title"/>
          </p:nvPr>
        </p:nvSpPr>
        <p:spPr/>
        <p:txBody>
          <a:bodyPr/>
          <a:lstStyle/>
          <a:p>
            <a:r>
              <a:rPr lang="lt-LT" dirty="0"/>
              <a:t>IŠVADOS:</a:t>
            </a:r>
          </a:p>
        </p:txBody>
      </p:sp>
      <p:sp>
        <p:nvSpPr>
          <p:cNvPr id="3" name="Turinio vietos rezervavimo ženklas 2">
            <a:extLst>
              <a:ext uri="{FF2B5EF4-FFF2-40B4-BE49-F238E27FC236}">
                <a16:creationId xmlns:a16="http://schemas.microsoft.com/office/drawing/2014/main" id="{70498580-3B41-4C37-B2A4-FA4027CCB8F3}"/>
              </a:ext>
            </a:extLst>
          </p:cNvPr>
          <p:cNvSpPr>
            <a:spLocks noGrp="1"/>
          </p:cNvSpPr>
          <p:nvPr>
            <p:ph idx="1"/>
          </p:nvPr>
        </p:nvSpPr>
        <p:spPr/>
        <p:txBody>
          <a:bodyPr/>
          <a:lstStyle/>
          <a:p>
            <a:pPr lvl="0"/>
            <a:r>
              <a:rPr lang="lt-LT" dirty="0"/>
              <a:t>Paauglystėje laiku skirta bausmė gali bręstantį žmogų apsaugoti nuo moralinės degradacijos ateityje.</a:t>
            </a:r>
          </a:p>
          <a:p>
            <a:pPr lvl="0"/>
            <a:r>
              <a:rPr lang="lt-LT" dirty="0"/>
              <a:t>Ateityje mokytoju dirbti pajėgs tik su savimi dirbantis, sugebantis išlaikyti vidinę pusiausvyrą žmogus.</a:t>
            </a:r>
          </a:p>
          <a:p>
            <a:pPr lvl="0"/>
            <a:r>
              <a:rPr lang="lt-LT" dirty="0"/>
              <a:t>Ugdymo sėkmė priklauso nuo mokytojų ir mokinių tarpusavio santykių.</a:t>
            </a:r>
          </a:p>
          <a:p>
            <a:endParaRPr lang="lt-LT" dirty="0"/>
          </a:p>
        </p:txBody>
      </p:sp>
      <p:sp>
        <p:nvSpPr>
          <p:cNvPr id="4" name="Skaidrės numerio vietos rezervavimo ženklas 3">
            <a:extLst>
              <a:ext uri="{FF2B5EF4-FFF2-40B4-BE49-F238E27FC236}">
                <a16:creationId xmlns:a16="http://schemas.microsoft.com/office/drawing/2014/main" id="{031446C8-553E-4C37-92EA-EEBAD02716B7}"/>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752409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B91F4B5-0FEE-48EE-9BB0-01CB4A706123}"/>
              </a:ext>
            </a:extLst>
          </p:cNvPr>
          <p:cNvSpPr>
            <a:spLocks noGrp="1"/>
          </p:cNvSpPr>
          <p:nvPr>
            <p:ph type="title"/>
          </p:nvPr>
        </p:nvSpPr>
        <p:spPr>
          <a:xfrm>
            <a:off x="1484311" y="685801"/>
            <a:ext cx="10018713" cy="520148"/>
          </a:xfrm>
        </p:spPr>
        <p:txBody>
          <a:bodyPr>
            <a:normAutofit fontScale="90000"/>
          </a:bodyPr>
          <a:lstStyle/>
          <a:p>
            <a:r>
              <a:rPr lang="lt-LT" dirty="0"/>
              <a:t>PROBLEMA</a:t>
            </a:r>
          </a:p>
        </p:txBody>
      </p:sp>
      <p:sp>
        <p:nvSpPr>
          <p:cNvPr id="3" name="Turinio vietos rezervavimo ženklas 2">
            <a:extLst>
              <a:ext uri="{FF2B5EF4-FFF2-40B4-BE49-F238E27FC236}">
                <a16:creationId xmlns:a16="http://schemas.microsoft.com/office/drawing/2014/main" id="{1C7FBD2C-A839-4FE0-A267-F0DF855040BE}"/>
              </a:ext>
            </a:extLst>
          </p:cNvPr>
          <p:cNvSpPr>
            <a:spLocks noGrp="1"/>
          </p:cNvSpPr>
          <p:nvPr>
            <p:ph idx="1"/>
          </p:nvPr>
        </p:nvSpPr>
        <p:spPr>
          <a:xfrm>
            <a:off x="1484310" y="1444486"/>
            <a:ext cx="10018713" cy="4787769"/>
          </a:xfrm>
        </p:spPr>
        <p:txBody>
          <a:bodyPr>
            <a:normAutofit/>
          </a:bodyPr>
          <a:lstStyle/>
          <a:p>
            <a:pPr algn="just"/>
            <a:r>
              <a:rPr lang="lt-LT" sz="2800" dirty="0"/>
              <a:t>Mokykloje akivaizdžiai daugėja agresijos. Tai, kas anksčiau atrodė </a:t>
            </a:r>
            <a:r>
              <a:rPr lang="lt-LT" sz="2800" dirty="0" smtClean="0"/>
              <a:t>neįmanoma: nusikeikti </a:t>
            </a:r>
            <a:r>
              <a:rPr lang="lt-LT" sz="2800" dirty="0"/>
              <a:t>klasėje, šokti mokytojui į akis, pasiųsti jį kuo toliau</a:t>
            </a:r>
            <a:r>
              <a:rPr lang="lt-LT" sz="2800" dirty="0" smtClean="0"/>
              <a:t>... - </a:t>
            </a:r>
            <a:r>
              <a:rPr lang="lt-LT" sz="2800" dirty="0"/>
              <a:t>dabar jau beveik kasdienybė. Didėjant </a:t>
            </a:r>
            <a:r>
              <a:rPr lang="lt-LT" sz="2800" dirty="0" smtClean="0"/>
              <a:t>mokinių nervingumui</a:t>
            </a:r>
            <a:r>
              <a:rPr lang="lt-LT" sz="2800" dirty="0"/>
              <a:t>, agresyvumui, suprantama, vis dažniau pasitaiko ir pasitaikys </a:t>
            </a:r>
            <a:r>
              <a:rPr lang="lt-LT" sz="2800" dirty="0" smtClean="0"/>
              <a:t>pedagogų </a:t>
            </a:r>
            <a:r>
              <a:rPr lang="lt-LT" sz="2800" dirty="0"/>
              <a:t>nesusitvardymo atvejų. Mokytojas už tai </a:t>
            </a:r>
            <a:r>
              <a:rPr lang="lt-LT" sz="2800" dirty="0" smtClean="0"/>
              <a:t>visada brangiai sumokės</a:t>
            </a:r>
            <a:r>
              <a:rPr lang="lt-LT" sz="2800" dirty="0"/>
              <a:t>. Einančiam mokytojo pareigas </a:t>
            </a:r>
            <a:r>
              <a:rPr lang="lt-LT" sz="2800" dirty="0" smtClean="0"/>
              <a:t>neleistina nesusivaldyti</a:t>
            </a:r>
            <a:r>
              <a:rPr lang="lt-LT" sz="2800" dirty="0"/>
              <a:t>. Mokytojas jokiomis aplinkybėmis neturi teisės kelti rankos prieš mokinį. </a:t>
            </a:r>
            <a:endParaRPr lang="lt-LT" sz="2800" dirty="0" smtClean="0"/>
          </a:p>
          <a:p>
            <a:pPr marL="0" indent="0" algn="just">
              <a:buNone/>
            </a:pPr>
            <a:r>
              <a:rPr lang="lt-LT" sz="2800" dirty="0" smtClean="0"/>
              <a:t>Š</a:t>
            </a:r>
            <a:r>
              <a:rPr lang="lt-LT" sz="2800" dirty="0" smtClean="0"/>
              <a:t>iame </a:t>
            </a:r>
            <a:r>
              <a:rPr lang="lt-LT" sz="2800" dirty="0"/>
              <a:t>pranešime noriu pasidalinti daug metų dirbant pedagoginį darbą sukaupta patirtimi .</a:t>
            </a:r>
            <a:endParaRPr lang="lt-LT" sz="2800" dirty="0"/>
          </a:p>
          <a:p>
            <a:endParaRPr lang="lt-LT" dirty="0"/>
          </a:p>
        </p:txBody>
      </p:sp>
      <p:sp>
        <p:nvSpPr>
          <p:cNvPr id="4" name="Skaidrės numerio vietos rezervavimo ženklas 3">
            <a:extLst>
              <a:ext uri="{FF2B5EF4-FFF2-40B4-BE49-F238E27FC236}">
                <a16:creationId xmlns:a16="http://schemas.microsoft.com/office/drawing/2014/main" id="{EA34AA8F-761C-4DA2-9D3B-EF46A77E4DA5}"/>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02168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49A02A2-75FA-4820-9795-423C206D4CF7}"/>
              </a:ext>
            </a:extLst>
          </p:cNvPr>
          <p:cNvSpPr>
            <a:spLocks noGrp="1"/>
          </p:cNvSpPr>
          <p:nvPr>
            <p:ph type="title"/>
          </p:nvPr>
        </p:nvSpPr>
        <p:spPr>
          <a:xfrm>
            <a:off x="1484310" y="967408"/>
            <a:ext cx="10018713" cy="1166192"/>
          </a:xfrm>
        </p:spPr>
        <p:txBody>
          <a:bodyPr>
            <a:normAutofit/>
          </a:bodyPr>
          <a:lstStyle/>
          <a:p>
            <a:r>
              <a:rPr lang="lt-LT" dirty="0"/>
              <a:t>TIKSLAS</a:t>
            </a:r>
          </a:p>
        </p:txBody>
      </p:sp>
      <p:sp>
        <p:nvSpPr>
          <p:cNvPr id="3" name="Turinio vietos rezervavimo ženklas 2">
            <a:extLst>
              <a:ext uri="{FF2B5EF4-FFF2-40B4-BE49-F238E27FC236}">
                <a16:creationId xmlns:a16="http://schemas.microsoft.com/office/drawing/2014/main" id="{A1E3D2FD-6145-4193-8FE7-14EE2B70AFD8}"/>
              </a:ext>
            </a:extLst>
          </p:cNvPr>
          <p:cNvSpPr>
            <a:spLocks noGrp="1"/>
          </p:cNvSpPr>
          <p:nvPr>
            <p:ph idx="1"/>
          </p:nvPr>
        </p:nvSpPr>
        <p:spPr>
          <a:xfrm>
            <a:off x="1484310" y="1550505"/>
            <a:ext cx="10018713" cy="4240696"/>
          </a:xfrm>
        </p:spPr>
        <p:txBody>
          <a:bodyPr>
            <a:normAutofit/>
          </a:bodyPr>
          <a:lstStyle/>
          <a:p>
            <a:r>
              <a:rPr lang="lt-LT" sz="3600" dirty="0"/>
              <a:t>Apžvelgiant paauglystės ypatumus, šio amžiaus tarpsnio problemas, pristatyti galimus jų sprendimo būdus.</a:t>
            </a:r>
          </a:p>
        </p:txBody>
      </p:sp>
      <p:sp>
        <p:nvSpPr>
          <p:cNvPr id="4" name="Skaidrės numerio vietos rezervavimo ženklas 3">
            <a:extLst>
              <a:ext uri="{FF2B5EF4-FFF2-40B4-BE49-F238E27FC236}">
                <a16:creationId xmlns:a16="http://schemas.microsoft.com/office/drawing/2014/main" id="{E0F9AE9A-AD4A-4B96-99D2-559F26DD1491}"/>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5783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85B2236-2236-4172-ACCA-E7C6CB2F68E3}"/>
              </a:ext>
            </a:extLst>
          </p:cNvPr>
          <p:cNvSpPr>
            <a:spLocks noGrp="1"/>
          </p:cNvSpPr>
          <p:nvPr>
            <p:ph type="title"/>
          </p:nvPr>
        </p:nvSpPr>
        <p:spPr>
          <a:xfrm>
            <a:off x="1484311" y="685800"/>
            <a:ext cx="10018713" cy="1182757"/>
          </a:xfrm>
        </p:spPr>
        <p:txBody>
          <a:bodyPr/>
          <a:lstStyle/>
          <a:p>
            <a:r>
              <a:rPr lang="lt-LT" dirty="0"/>
              <a:t>UŽDAVINYS</a:t>
            </a:r>
          </a:p>
        </p:txBody>
      </p:sp>
      <p:sp>
        <p:nvSpPr>
          <p:cNvPr id="3" name="Turinio vietos rezervavimo ženklas 2">
            <a:extLst>
              <a:ext uri="{FF2B5EF4-FFF2-40B4-BE49-F238E27FC236}">
                <a16:creationId xmlns:a16="http://schemas.microsoft.com/office/drawing/2014/main" id="{8BCF8A04-BC75-44E7-BD24-2651350767CD}"/>
              </a:ext>
            </a:extLst>
          </p:cNvPr>
          <p:cNvSpPr>
            <a:spLocks noGrp="1"/>
          </p:cNvSpPr>
          <p:nvPr>
            <p:ph idx="1"/>
          </p:nvPr>
        </p:nvSpPr>
        <p:spPr>
          <a:xfrm>
            <a:off x="1484310" y="2666999"/>
            <a:ext cx="10018713" cy="1931505"/>
          </a:xfrm>
        </p:spPr>
        <p:txBody>
          <a:bodyPr>
            <a:normAutofit/>
          </a:bodyPr>
          <a:lstStyle/>
          <a:p>
            <a:r>
              <a:rPr lang="lt-LT" sz="3600" dirty="0"/>
              <a:t>Apibrėžti pedagogo poziciją susidūrus su paauglių nedrausmingumu.</a:t>
            </a:r>
          </a:p>
        </p:txBody>
      </p:sp>
      <p:sp>
        <p:nvSpPr>
          <p:cNvPr id="4" name="Skaidrės numerio vietos rezervavimo ženklas 3">
            <a:extLst>
              <a:ext uri="{FF2B5EF4-FFF2-40B4-BE49-F238E27FC236}">
                <a16:creationId xmlns:a16="http://schemas.microsoft.com/office/drawing/2014/main" id="{DBC963BB-4C8F-4D92-AF5C-845EB49FD0AA}"/>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723783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36C64C7-10DE-4BA1-AA59-6B27F0FDE303}"/>
              </a:ext>
            </a:extLst>
          </p:cNvPr>
          <p:cNvSpPr>
            <a:spLocks noGrp="1"/>
          </p:cNvSpPr>
          <p:nvPr>
            <p:ph type="title"/>
          </p:nvPr>
        </p:nvSpPr>
        <p:spPr>
          <a:xfrm>
            <a:off x="1643270" y="371062"/>
            <a:ext cx="9859753" cy="821634"/>
          </a:xfrm>
        </p:spPr>
        <p:txBody>
          <a:bodyPr>
            <a:normAutofit/>
          </a:bodyPr>
          <a:lstStyle/>
          <a:p>
            <a:r>
              <a:rPr lang="lt-LT" sz="2800" b="1" dirty="0"/>
              <a:t>SEPTYNIOS TIESOS</a:t>
            </a:r>
          </a:p>
        </p:txBody>
      </p:sp>
      <p:sp>
        <p:nvSpPr>
          <p:cNvPr id="3" name="Turinio vietos rezervavimo ženklas 2">
            <a:extLst>
              <a:ext uri="{FF2B5EF4-FFF2-40B4-BE49-F238E27FC236}">
                <a16:creationId xmlns:a16="http://schemas.microsoft.com/office/drawing/2014/main" id="{27852AE9-E98B-4855-93E3-82B549F2337D}"/>
              </a:ext>
            </a:extLst>
          </p:cNvPr>
          <p:cNvSpPr>
            <a:spLocks noGrp="1"/>
          </p:cNvSpPr>
          <p:nvPr>
            <p:ph idx="1"/>
          </p:nvPr>
        </p:nvSpPr>
        <p:spPr>
          <a:xfrm>
            <a:off x="1457740" y="1192696"/>
            <a:ext cx="10045284" cy="5473147"/>
          </a:xfrm>
        </p:spPr>
        <p:txBody>
          <a:bodyPr>
            <a:normAutofit fontScale="47500" lnSpcReduction="20000"/>
          </a:bodyPr>
          <a:lstStyle/>
          <a:p>
            <a:pPr lvl="0" algn="just"/>
            <a:r>
              <a:rPr lang="lt-LT" sz="7000" u="sng" dirty="0"/>
              <a:t>PIRMOJI TIESA</a:t>
            </a:r>
            <a:r>
              <a:rPr lang="lt-LT" sz="7000" dirty="0"/>
              <a:t>. Vienas pirmųjų paauglystės požymių – bandymas atsikirsti suaugusiajam, drąsiai sakyti tai, ką galvoja.</a:t>
            </a:r>
          </a:p>
          <a:p>
            <a:pPr lvl="0" algn="just"/>
            <a:r>
              <a:rPr lang="lt-LT" sz="7000" u="sng" dirty="0"/>
              <a:t>ANTROJI TIESA</a:t>
            </a:r>
            <a:r>
              <a:rPr lang="lt-LT" sz="7000" dirty="0"/>
              <a:t>. Hormonų audros lemia nervų sistemos veiklą, staigią nuotaikų kaitą ir padidėjusį jautrumą kritikai. Ramus suaugusiųjų elgesys paaugliui padeda pasijusti geriau.</a:t>
            </a:r>
          </a:p>
          <a:p>
            <a:pPr lvl="0" algn="just"/>
            <a:r>
              <a:rPr lang="lt-LT" sz="7000" u="sng" dirty="0"/>
              <a:t>TREČIOJI TIESA</a:t>
            </a:r>
            <a:r>
              <a:rPr lang="lt-LT" sz="7000" dirty="0"/>
              <a:t>. Suaugusiems stinga žinių apie bendravimą su paaugliu. Paauglio saugumui ypač svarbu pritarimas, pripažinimas, pagarba.</a:t>
            </a:r>
          </a:p>
          <a:p>
            <a:pPr marL="0" lvl="0" indent="0">
              <a:buNone/>
            </a:pPr>
            <a:endParaRPr lang="lt-LT" sz="7000" dirty="0"/>
          </a:p>
          <a:p>
            <a:endParaRPr lang="lt-LT" dirty="0"/>
          </a:p>
        </p:txBody>
      </p:sp>
      <p:sp>
        <p:nvSpPr>
          <p:cNvPr id="7" name="Skaidrės numerio vietos rezervavimo ženklas 6">
            <a:extLst>
              <a:ext uri="{FF2B5EF4-FFF2-40B4-BE49-F238E27FC236}">
                <a16:creationId xmlns:a16="http://schemas.microsoft.com/office/drawing/2014/main" id="{51C1A810-BBD4-4DDA-BEE6-AD4810C4AE84}"/>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454573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72C5413-119D-44B8-9F1D-BBE450546F41}"/>
              </a:ext>
            </a:extLst>
          </p:cNvPr>
          <p:cNvSpPr>
            <a:spLocks noGrp="1"/>
          </p:cNvSpPr>
          <p:nvPr>
            <p:ph type="title"/>
          </p:nvPr>
        </p:nvSpPr>
        <p:spPr>
          <a:xfrm>
            <a:off x="1484310" y="625744"/>
            <a:ext cx="10018713" cy="1752599"/>
          </a:xfrm>
        </p:spPr>
        <p:txBody>
          <a:bodyPr/>
          <a:lstStyle/>
          <a:p>
            <a:r>
              <a:rPr lang="lt-LT" b="1" dirty="0"/>
              <a:t>SEPTYNIOS TIESOS</a:t>
            </a:r>
          </a:p>
        </p:txBody>
      </p:sp>
      <p:sp>
        <p:nvSpPr>
          <p:cNvPr id="3" name="Turinio vietos rezervavimo ženklas 2">
            <a:extLst>
              <a:ext uri="{FF2B5EF4-FFF2-40B4-BE49-F238E27FC236}">
                <a16:creationId xmlns:a16="http://schemas.microsoft.com/office/drawing/2014/main" id="{4C6F5A44-6772-4341-8EC3-A2F6602EE8FE}"/>
              </a:ext>
            </a:extLst>
          </p:cNvPr>
          <p:cNvSpPr>
            <a:spLocks noGrp="1"/>
          </p:cNvSpPr>
          <p:nvPr>
            <p:ph idx="1"/>
          </p:nvPr>
        </p:nvSpPr>
        <p:spPr>
          <a:xfrm>
            <a:off x="1484310" y="2054087"/>
            <a:ext cx="10018713" cy="3935896"/>
          </a:xfrm>
        </p:spPr>
        <p:txBody>
          <a:bodyPr/>
          <a:lstStyle/>
          <a:p>
            <a:pPr algn="just"/>
            <a:r>
              <a:rPr lang="lt-LT" sz="3200" u="sng" dirty="0"/>
              <a:t>KETVIRTOJI TIESA</a:t>
            </a:r>
            <a:r>
              <a:rPr lang="lt-LT" sz="3200" dirty="0"/>
              <a:t>. Bendraamžių nuomonė paaugliui svarbesnė už visas pasaulio vertybes. Dėmesingi tėvai ir mokytojai turi žinoti, kas šiuo metu populiaru tarp paauglių. </a:t>
            </a:r>
            <a:r>
              <a:rPr lang="lt-LT" sz="3200" dirty="0" smtClean="0"/>
              <a:t>Tai suprasdami, </a:t>
            </a:r>
            <a:r>
              <a:rPr lang="lt-LT" sz="3200" dirty="0"/>
              <a:t>galime bandyti tartis, kalbėtis, bet ne drausti ar reikalauti. Jeigu paaugliui kategoriškai draudžiama </a:t>
            </a:r>
            <a:r>
              <a:rPr lang="lt-LT" sz="3200" dirty="0" smtClean="0"/>
              <a:t>rengtis ir elgtis </a:t>
            </a:r>
            <a:r>
              <a:rPr lang="lt-LT" sz="3200" dirty="0"/>
              <a:t>kaip jo bendraamžiai, konfliktai tik gilėja.</a:t>
            </a:r>
          </a:p>
          <a:p>
            <a:pPr algn="just"/>
            <a:endParaRPr lang="lt-LT" dirty="0"/>
          </a:p>
        </p:txBody>
      </p:sp>
      <p:sp>
        <p:nvSpPr>
          <p:cNvPr id="4" name="Skaidrės numerio vietos rezervavimo ženklas 3">
            <a:extLst>
              <a:ext uri="{FF2B5EF4-FFF2-40B4-BE49-F238E27FC236}">
                <a16:creationId xmlns:a16="http://schemas.microsoft.com/office/drawing/2014/main" id="{843ACE00-7336-4F0B-849F-5386C4183EF2}"/>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843611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02D4854-A0FD-45E0-B532-D2D3B6A1F745}"/>
              </a:ext>
            </a:extLst>
          </p:cNvPr>
          <p:cNvSpPr>
            <a:spLocks noGrp="1"/>
          </p:cNvSpPr>
          <p:nvPr>
            <p:ph type="title"/>
          </p:nvPr>
        </p:nvSpPr>
        <p:spPr>
          <a:xfrm>
            <a:off x="1961322" y="887896"/>
            <a:ext cx="9541702" cy="1113182"/>
          </a:xfrm>
        </p:spPr>
        <p:txBody>
          <a:bodyPr>
            <a:normAutofit/>
          </a:bodyPr>
          <a:lstStyle/>
          <a:p>
            <a:r>
              <a:rPr lang="lt-LT" b="1" dirty="0"/>
              <a:t>SEPTYNIOS TIESOS</a:t>
            </a:r>
          </a:p>
        </p:txBody>
      </p:sp>
      <p:sp>
        <p:nvSpPr>
          <p:cNvPr id="3" name="Turinio vietos rezervavimo ženklas 2">
            <a:extLst>
              <a:ext uri="{FF2B5EF4-FFF2-40B4-BE49-F238E27FC236}">
                <a16:creationId xmlns:a16="http://schemas.microsoft.com/office/drawing/2014/main" id="{5189B4C8-6CFD-47EB-906D-FA7FE5699611}"/>
              </a:ext>
            </a:extLst>
          </p:cNvPr>
          <p:cNvSpPr>
            <a:spLocks noGrp="1"/>
          </p:cNvSpPr>
          <p:nvPr>
            <p:ph idx="1"/>
          </p:nvPr>
        </p:nvSpPr>
        <p:spPr>
          <a:xfrm>
            <a:off x="1961322" y="1630017"/>
            <a:ext cx="10018713" cy="5208105"/>
          </a:xfrm>
        </p:spPr>
        <p:txBody>
          <a:bodyPr>
            <a:normAutofit/>
          </a:bodyPr>
          <a:lstStyle/>
          <a:p>
            <a:pPr lvl="0" algn="just"/>
            <a:r>
              <a:rPr lang="lt-LT" sz="3200" u="sng" dirty="0"/>
              <a:t>PENKTOJI TIESA</a:t>
            </a:r>
            <a:r>
              <a:rPr lang="lt-LT" sz="3200" dirty="0"/>
              <a:t>. Mokydamiesi ramiai bendrauti, tartis, klausti paauglio nuomonės, privalome išskirti keletą dalykų, kuriems be jokių išimčių sakome – ne! O tai yra : alkoholis, narkotikai, vakarėliai iki paryčių, tyčiojimasis iš silpnesniųjų. Šį sąrašą tėvai gali papildyti dar vienu kitu punktu savo nuožiūra, tačiau per daug draudimų – taip pat blogai.</a:t>
            </a:r>
          </a:p>
          <a:p>
            <a:endParaRPr lang="lt-LT" dirty="0"/>
          </a:p>
        </p:txBody>
      </p:sp>
      <p:sp>
        <p:nvSpPr>
          <p:cNvPr id="7" name="Skaidrės numerio vietos rezervavimo ženklas 6">
            <a:extLst>
              <a:ext uri="{FF2B5EF4-FFF2-40B4-BE49-F238E27FC236}">
                <a16:creationId xmlns:a16="http://schemas.microsoft.com/office/drawing/2014/main" id="{EDDD22B2-198F-4ABA-ABB4-ADB1B6C03D36}"/>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143828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A8F4364-AF4F-47DE-89E3-D942AEA2F35F}"/>
              </a:ext>
            </a:extLst>
          </p:cNvPr>
          <p:cNvSpPr>
            <a:spLocks noGrp="1"/>
          </p:cNvSpPr>
          <p:nvPr>
            <p:ph type="title"/>
          </p:nvPr>
        </p:nvSpPr>
        <p:spPr/>
        <p:txBody>
          <a:bodyPr/>
          <a:lstStyle/>
          <a:p>
            <a:r>
              <a:rPr lang="lt-LT" b="1" dirty="0"/>
              <a:t>SEPTYNIOS TIESOS</a:t>
            </a:r>
            <a:endParaRPr lang="lt-LT" dirty="0"/>
          </a:p>
        </p:txBody>
      </p:sp>
      <p:sp>
        <p:nvSpPr>
          <p:cNvPr id="3" name="Turinio vietos rezervavimo ženklas 2">
            <a:extLst>
              <a:ext uri="{FF2B5EF4-FFF2-40B4-BE49-F238E27FC236}">
                <a16:creationId xmlns:a16="http://schemas.microsoft.com/office/drawing/2014/main" id="{8F87B09C-B794-4DFF-9F9F-51E800A2BA6A}"/>
              </a:ext>
            </a:extLst>
          </p:cNvPr>
          <p:cNvSpPr>
            <a:spLocks noGrp="1"/>
          </p:cNvSpPr>
          <p:nvPr>
            <p:ph idx="1"/>
          </p:nvPr>
        </p:nvSpPr>
        <p:spPr/>
        <p:txBody>
          <a:bodyPr>
            <a:normAutofit fontScale="92500" lnSpcReduction="20000"/>
          </a:bodyPr>
          <a:lstStyle/>
          <a:p>
            <a:pPr algn="just"/>
            <a:r>
              <a:rPr lang="lt-LT" u="sng" dirty="0"/>
              <a:t> </a:t>
            </a:r>
            <a:r>
              <a:rPr lang="lt-LT" sz="4000" u="sng" dirty="0"/>
              <a:t>ŠEŠTOJI TIESA</a:t>
            </a:r>
            <a:r>
              <a:rPr lang="lt-LT" sz="4000" dirty="0"/>
              <a:t>. Pažinkime paauglio pyktį ir numatykime </a:t>
            </a:r>
            <a:r>
              <a:rPr lang="lt-LT" sz="4000" dirty="0" smtClean="0"/>
              <a:t>jo padarinius</a:t>
            </a:r>
            <a:r>
              <a:rPr lang="lt-LT" sz="4000" dirty="0"/>
              <a:t>. Dėl objektyvių brendimo priežasčių paauglių pyktis būna ūmus. Paaugliai klauso tų, kurie juos gerbia, ir tik jiems būna leista pasakyti griežčiau, pareikalauti daugiau.</a:t>
            </a:r>
          </a:p>
          <a:p>
            <a:endParaRPr lang="lt-LT" dirty="0"/>
          </a:p>
        </p:txBody>
      </p:sp>
      <p:sp>
        <p:nvSpPr>
          <p:cNvPr id="4" name="Skaidrės numerio vietos rezervavimo ženklas 3">
            <a:extLst>
              <a:ext uri="{FF2B5EF4-FFF2-40B4-BE49-F238E27FC236}">
                <a16:creationId xmlns:a16="http://schemas.microsoft.com/office/drawing/2014/main" id="{C2AB19D7-8042-4CB1-A31A-1E76510A43CE}"/>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630461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408A971-BF1F-4872-B796-197920D375DF}"/>
              </a:ext>
            </a:extLst>
          </p:cNvPr>
          <p:cNvSpPr>
            <a:spLocks noGrp="1"/>
          </p:cNvSpPr>
          <p:nvPr>
            <p:ph type="title"/>
          </p:nvPr>
        </p:nvSpPr>
        <p:spPr/>
        <p:txBody>
          <a:bodyPr/>
          <a:lstStyle/>
          <a:p>
            <a:r>
              <a:rPr lang="lt-LT" b="1" dirty="0"/>
              <a:t>SEPTYNIOS TIESOS</a:t>
            </a:r>
            <a:endParaRPr lang="lt-LT" dirty="0"/>
          </a:p>
        </p:txBody>
      </p:sp>
      <p:sp>
        <p:nvSpPr>
          <p:cNvPr id="3" name="Turinio vietos rezervavimo ženklas 2">
            <a:extLst>
              <a:ext uri="{FF2B5EF4-FFF2-40B4-BE49-F238E27FC236}">
                <a16:creationId xmlns:a16="http://schemas.microsoft.com/office/drawing/2014/main" id="{5DD2994A-8DBC-407C-9CA5-8D9926B42AB4}"/>
              </a:ext>
            </a:extLst>
          </p:cNvPr>
          <p:cNvSpPr>
            <a:spLocks noGrp="1"/>
          </p:cNvSpPr>
          <p:nvPr>
            <p:ph idx="1"/>
          </p:nvPr>
        </p:nvSpPr>
        <p:spPr/>
        <p:txBody>
          <a:bodyPr>
            <a:normAutofit fontScale="92500" lnSpcReduction="10000"/>
          </a:bodyPr>
          <a:lstStyle/>
          <a:p>
            <a:pPr algn="just"/>
            <a:r>
              <a:rPr lang="lt-LT" sz="3600" u="sng" dirty="0"/>
              <a:t>SEPTINTOJI TIESA</a:t>
            </a:r>
            <a:r>
              <a:rPr lang="lt-LT" sz="3600" dirty="0"/>
              <a:t>. Nekartokime prašymo ar liepimo daugybę kartų. Pasakę sykį, išmokime palaukti, o kartais net nutylėti. Savo vertybes suaugusieji paaugliui gali perteikti netiesiogiai, pavyzdžiui, žiūrint filmą, klausantis muzikos, kalbantis apie straipsnį, kurį skaitė visa šeima.</a:t>
            </a:r>
          </a:p>
          <a:p>
            <a:endParaRPr lang="lt-LT" dirty="0"/>
          </a:p>
        </p:txBody>
      </p:sp>
      <p:sp>
        <p:nvSpPr>
          <p:cNvPr id="4" name="Skaidrės numerio vietos rezervavimo ženklas 3">
            <a:extLst>
              <a:ext uri="{FF2B5EF4-FFF2-40B4-BE49-F238E27FC236}">
                <a16:creationId xmlns:a16="http://schemas.microsoft.com/office/drawing/2014/main" id="{65C74BDD-539B-4F1A-A99F-B91CF7BCD793}"/>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285105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as">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TM03457496[[fn=Paralaksas]]</Template>
  <TotalTime>715</TotalTime>
  <Words>939</Words>
  <Application>Microsoft Office PowerPoint</Application>
  <PresentationFormat>Plačiaekranė</PresentationFormat>
  <Paragraphs>78</Paragraphs>
  <Slides>18</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18</vt:i4>
      </vt:variant>
    </vt:vector>
  </HeadingPairs>
  <TitlesOfParts>
    <vt:vector size="22" baseType="lpstr">
      <vt:lpstr>Arial</vt:lpstr>
      <vt:lpstr>Calibri</vt:lpstr>
      <vt:lpstr>Corbel</vt:lpstr>
      <vt:lpstr>Paralaksas</vt:lpstr>
      <vt:lpstr> PAAUGLYSTĖ IR PEDAGOGO POZICIJA  MOKYTOJA  METODININKĖ GEDUTĖ JAKUBAUSKIENĖ Kazlų Rūdos „Elmos“ mokykla-darželis </vt:lpstr>
      <vt:lpstr>PROBLEMA</vt:lpstr>
      <vt:lpstr>TIKSLAS</vt:lpstr>
      <vt:lpstr>UŽDAVINYS</vt:lpstr>
      <vt:lpstr>SEPTYNIOS TIESOS</vt:lpstr>
      <vt:lpstr>SEPTYNIOS TIESOS</vt:lpstr>
      <vt:lpstr>SEPTYNIOS TIESOS</vt:lpstr>
      <vt:lpstr>SEPTYNIOS TIESOS</vt:lpstr>
      <vt:lpstr>SEPTYNIOS TIESOS</vt:lpstr>
      <vt:lpstr>PARANKI   ATMINTINĖ</vt:lpstr>
      <vt:lpstr>BAUSMĖ</vt:lpstr>
      <vt:lpstr>KAD BŪTŲ KUO MAŽIAU PROBLEMŲ DĖL PAAUGLIŲ NEDRAUSMINGUMO SVARBU:</vt:lpstr>
      <vt:lpstr>KAD BŪTŲ KUO MAŽIAU PROBLEMŲ DĖL PAAUGLIŲ NEDRAUSMINGUMO SVARBU:</vt:lpstr>
      <vt:lpstr>KAD BŪTŲ KUO MAŽIAU PROBLEMŲ DĖL PAAUGLIŲ NEDRAUSMINGUMO SVARBU:</vt:lpstr>
      <vt:lpstr>KAD BŪTŲ KUO MAŽIAU PROBLEMŲ DĖL PAAUGLIŲ NEDRAUSMINGUMO SVARBU:</vt:lpstr>
      <vt:lpstr>JEIGU VAIKŲ NESISTENGSIME SUPRASTI:</vt:lpstr>
      <vt:lpstr>KLYSTI GALIMA</vt:lpstr>
      <vt:lpstr>IŠVADOS: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Geda Jakubauskienė</dc:creator>
  <cp:lastModifiedBy>rimaspran95@gmail.com</cp:lastModifiedBy>
  <cp:revision>48</cp:revision>
  <dcterms:created xsi:type="dcterms:W3CDTF">2019-08-23T12:45:58Z</dcterms:created>
  <dcterms:modified xsi:type="dcterms:W3CDTF">2019-09-29T17:37:28Z</dcterms:modified>
</cp:coreProperties>
</file>