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ntraštė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22" name="Paantraštė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/>
              <a:t>Spustelėkite ruošinio paantraštės stiliui keisti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20" name="Poraštės vietos rezervavimo ženkla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a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tačiakampis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a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tačiakampis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/>
              <a:t>Spustelėkite ruošinio teksto stiliams keisti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ačiakampis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lt-LT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9" name="Struktūrinė schema: procesa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ruktūrinė schema: procesa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/>
              <a:t>Spustelėkite ruošinio teksto stiliams keisti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ritulinė diagram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a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Žied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lt-LT"/>
              <a:t>Spustelėkite, jei norite keisite ruoš. pav. stilių</a:t>
            </a:r>
            <a:endParaRPr kumimoji="0" lang="en-US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/>
              <a:t>Spustelėkite ruošinio teksto stiliams keisti</a:t>
            </a:r>
          </a:p>
          <a:p>
            <a:pPr lvl="1" eaLnBrk="1" latinLnBrk="0" hangingPunct="1"/>
            <a:r>
              <a:rPr kumimoji="0" lang="lt-LT"/>
              <a:t>Antras lygmuo</a:t>
            </a:r>
          </a:p>
          <a:p>
            <a:pPr lvl="2" eaLnBrk="1" latinLnBrk="0" hangingPunct="1"/>
            <a:r>
              <a:rPr kumimoji="0" lang="lt-LT"/>
              <a:t>Trečias lygmuo</a:t>
            </a:r>
          </a:p>
          <a:p>
            <a:pPr lvl="3" eaLnBrk="1" latinLnBrk="0" hangingPunct="1"/>
            <a:r>
              <a:rPr kumimoji="0" lang="lt-LT"/>
              <a:t>Ketvirtas lygmuo</a:t>
            </a:r>
          </a:p>
          <a:p>
            <a:pPr lvl="4" eaLnBrk="1" latinLnBrk="0" hangingPunct="1"/>
            <a:r>
              <a:rPr kumimoji="0" lang="lt-LT"/>
              <a:t>Penktas lygmuo</a:t>
            </a:r>
            <a:endParaRPr kumimoji="0" lang="en-US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D252FC-4D17-412B-AE76-65E150C40F1D}" type="datetimeFigureOut">
              <a:rPr lang="en-US" smtClean="0"/>
              <a:pPr/>
              <a:t>8/2/2017</a:t>
            </a:fld>
            <a:endParaRPr lang="en-US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374812-31CC-4A0C-A10C-2DA2A00940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tačiakampis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16702"/>
          </a:xfrm>
        </p:spPr>
        <p:txBody>
          <a:bodyPr>
            <a:normAutofit/>
          </a:bodyPr>
          <a:lstStyle/>
          <a:p>
            <a:r>
              <a:rPr lang="lt-LT" dirty="0"/>
              <a:t>Š</a:t>
            </a:r>
            <a:r>
              <a:rPr lang="pt-BR" dirty="0"/>
              <a:t>eimos gyvenimo ciklas: raidos </a:t>
            </a:r>
            <a:br>
              <a:rPr lang="pt-BR" dirty="0"/>
            </a:br>
            <a:r>
              <a:rPr lang="pt-BR" dirty="0"/>
              <a:t>periodai ir kritiniai momentai; </a:t>
            </a:r>
            <a:br>
              <a:rPr lang="pt-BR" dirty="0"/>
            </a:br>
            <a:endParaRPr lang="en-US" dirty="0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432560" y="4419600"/>
            <a:ext cx="7406640" cy="1143000"/>
          </a:xfrm>
        </p:spPr>
        <p:txBody>
          <a:bodyPr>
            <a:normAutofit fontScale="62500" lnSpcReduction="20000"/>
          </a:bodyPr>
          <a:lstStyle/>
          <a:p>
            <a:pPr algn="r"/>
            <a:endParaRPr lang="lt-LT" dirty="0"/>
          </a:p>
          <a:p>
            <a:pPr algn="r"/>
            <a:endParaRPr lang="lt-LT" dirty="0"/>
          </a:p>
          <a:p>
            <a:pPr algn="r"/>
            <a:r>
              <a:rPr lang="lt-LT" dirty="0"/>
              <a:t>2016-02-21</a:t>
            </a:r>
          </a:p>
          <a:p>
            <a:pPr algn="r"/>
            <a:r>
              <a:rPr lang="lt-LT" dirty="0"/>
              <a:t>Mok. </a:t>
            </a:r>
            <a:r>
              <a:rPr lang="lt-LT"/>
              <a:t>Vilma Balandienė</a:t>
            </a:r>
            <a:endParaRPr lang="en-US" dirty="0"/>
          </a:p>
        </p:txBody>
      </p:sp>
      <p:pic>
        <p:nvPicPr>
          <p:cNvPr id="23554" name="Picture 2" descr="http://www.d-w-s.co.uk/wp-content/uploads/2013/12/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00892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Aštuonių pakopų šeimos gyvenimo ciklas (plg. E. M. </a:t>
            </a:r>
            <a:r>
              <a:rPr lang="lt-LT" dirty="0" err="1"/>
              <a:t>Duvall</a:t>
            </a:r>
            <a:r>
              <a:rPr lang="lt-LT" dirty="0"/>
              <a:t>)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lt-LT" b="1" dirty="0"/>
              <a:t>Senstantys sutuoktiniai </a:t>
            </a:r>
            <a:r>
              <a:rPr lang="lt-LT" dirty="0"/>
              <a:t>(nuo išėjimo į pensiją iki sutuoktinio mirties). Šio etapo uždaviniai: prisitaikyti prie pensinio gyvenimo būdo, pritaikyti aplinką senatvės poreikiams.</a:t>
            </a:r>
            <a:endParaRPr lang="en-US" dirty="0"/>
          </a:p>
        </p:txBody>
      </p:sp>
      <p:pic>
        <p:nvPicPr>
          <p:cNvPr id="5" name="Turinio vietos rezervavimo ženklas 4" descr="senjorai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2209800"/>
            <a:ext cx="3657600" cy="27636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Įvadas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lt-LT" dirty="0"/>
              <a:t>      Šeima pereina universalias numanomas vystymosi pakopas. Pereinant iš vienos pakopos į kitą, vyksta šeimos sudėties, struktūros, funkcijų pokyčiai. Kiekvienoje pakopoje kyla specifinių raidos užduočių. Jei šeima jų neišsprendžia, ji išgyvena krizę. Kiekvienos pakopos specifiškumą kiekviena šeima patiria savitai. Perėjimas iš vienos pakopos į kitą yra tolydus procesas. Šeimoms sudėtingiausi yra perėjimo laikotarpiai iš vieno periodo į kitą. Tuo metu blaškomasi dėl vaidmenų, lūkesčių, bendravimo pobūdžio. Raidos uždaviniai – tai tam tikram periodui būtina problema, kurią išsprendus jaučiama to laikotarpio gyvenimo prasmė ir sudaromos prielaidos tolesniam vystymuisi.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Aštuonių pakopų šeimos gyvenimo ciklas (plg. E. M. </a:t>
            </a:r>
            <a:r>
              <a:rPr lang="lt-LT" dirty="0" err="1"/>
              <a:t>Duvall</a:t>
            </a:r>
            <a:r>
              <a:rPr lang="lt-LT" dirty="0"/>
              <a:t>)</a:t>
            </a:r>
            <a:endParaRPr lang="en-US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lt-LT" b="1" u="sng" dirty="0"/>
              <a:t>Susituokusi pora </a:t>
            </a:r>
            <a:r>
              <a:rPr lang="lt-LT" dirty="0"/>
              <a:t>(be vaikų). Šio etapo uždaviniai:  kuriama santuoka;  tai apima buitinius,  emocinius, tarpusavio santykių, santykių su aplinkiniais aspektus</a:t>
            </a:r>
            <a:endParaRPr lang="en-US" dirty="0"/>
          </a:p>
        </p:txBody>
      </p:sp>
      <p:pic>
        <p:nvPicPr>
          <p:cNvPr id="6" name="Turinio vietos rezervavimo ženklas 5" descr="po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55290" y="1524000"/>
            <a:ext cx="3100719" cy="46640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Aštuonių pakopų šeimos gyvenimo ciklas (plg. E. M. </a:t>
            </a:r>
            <a:r>
              <a:rPr lang="lt-LT" dirty="0" err="1"/>
              <a:t>Duvall</a:t>
            </a:r>
            <a:r>
              <a:rPr lang="lt-LT" dirty="0"/>
              <a:t>)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3874008" cy="48768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lt-LT" dirty="0"/>
              <a:t>    </a:t>
            </a:r>
            <a:r>
              <a:rPr lang="lt-LT" b="1" u="sng" dirty="0"/>
              <a:t>Vaikus auginančios šeimos </a:t>
            </a:r>
            <a:r>
              <a:rPr lang="lt-LT" dirty="0"/>
              <a:t>(vyriausias vaikas nuo gimimo iki 30 mėn.). Šio etapo uždaviniai: prisitaikoma prie kūdikio poreikių, pasikeitusios šeimos sistemos, mokomasi skatinti vaiko raidą, dažni socialinių vaidmenų skirtumai sunkina tarpusavio supratimą.</a:t>
            </a:r>
            <a:endParaRPr lang="en-US" dirty="0"/>
          </a:p>
        </p:txBody>
      </p:sp>
      <p:pic>
        <p:nvPicPr>
          <p:cNvPr id="5" name="Turinio vietos rezervavimo ženklas 4" descr="family___kristan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9200" y="1600200"/>
            <a:ext cx="3829050" cy="42671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Aštuonių pakopų šeimos gyvenimo ciklas (plg. E. M. </a:t>
            </a:r>
            <a:r>
              <a:rPr lang="lt-LT" dirty="0" err="1"/>
              <a:t>Duvall</a:t>
            </a:r>
            <a:r>
              <a:rPr lang="lt-LT" dirty="0"/>
              <a:t>)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169863" algn="just">
              <a:buNone/>
            </a:pPr>
            <a:r>
              <a:rPr lang="lt-LT" b="1" u="sng" dirty="0"/>
              <a:t>Šeimos su ikimokyklinio amžiaus vaikais</a:t>
            </a:r>
            <a:r>
              <a:rPr lang="lt-LT" dirty="0"/>
              <a:t>. Šio etapo uždaviniai: prisitaikymas prie ikimokyklinio amžiaus vaikų. Tėvų nuovargio, asmeninio privatumo stokos, šeimos izoliacijos įveikimas. </a:t>
            </a:r>
            <a:endParaRPr lang="en-US" dirty="0"/>
          </a:p>
        </p:txBody>
      </p:sp>
      <p:pic>
        <p:nvPicPr>
          <p:cNvPr id="5" name="Turinio vietos rezervavimo ženklas 4" descr="famil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2514600"/>
            <a:ext cx="3657600" cy="25008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Aštuonių pakopų šeimos gyvenimo ciklas (plg. E. M. </a:t>
            </a:r>
            <a:r>
              <a:rPr lang="lt-LT" dirty="0" err="1"/>
              <a:t>Duvall</a:t>
            </a:r>
            <a:r>
              <a:rPr lang="lt-LT" dirty="0"/>
              <a:t>)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219200" y="1524000"/>
            <a:ext cx="4038600" cy="466344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lt-LT" b="1" u="sng" dirty="0"/>
              <a:t>Šeimos su mokyklinio amžiaus vaikais</a:t>
            </a:r>
            <a:r>
              <a:rPr lang="lt-LT" dirty="0"/>
              <a:t>. Šio etapo uždaviniai: įsitraukti į mokyklinius vaikus auginančią bendruomenę, skatinti vaikų laimėjimus, sureguliuoti tarpusavio santykius.</a:t>
            </a:r>
            <a:endParaRPr lang="en-US" dirty="0"/>
          </a:p>
        </p:txBody>
      </p:sp>
      <p:pic>
        <p:nvPicPr>
          <p:cNvPr id="5" name="Turinio vietos rezervavimo ženklas 4" descr="Familysoccerga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50309" y="1524000"/>
            <a:ext cx="3110681" cy="46640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Aštuonių pakopų šeimos gyvenimo ciklas (plg. E. M. </a:t>
            </a:r>
            <a:r>
              <a:rPr lang="lt-LT" dirty="0" err="1"/>
              <a:t>Duvall</a:t>
            </a:r>
            <a:r>
              <a:rPr lang="lt-LT" dirty="0"/>
              <a:t>)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4038600" cy="4663440"/>
          </a:xfrm>
        </p:spPr>
        <p:txBody>
          <a:bodyPr>
            <a:normAutofit/>
          </a:bodyPr>
          <a:lstStyle/>
          <a:p>
            <a:pPr marL="80963" indent="11113" algn="just">
              <a:buNone/>
            </a:pPr>
            <a:r>
              <a:rPr lang="lt-LT" b="1" u="sng" dirty="0"/>
              <a:t>Šeimos su paaugliais.</a:t>
            </a:r>
            <a:r>
              <a:rPr lang="lt-LT" dirty="0"/>
              <a:t> Šio etapo uždaviniai: derinti paaugliams teikiamą laisvę bei atsakomybę bręstant ir atsiskiriant. Tėvystei baigiantis, ieškoti naujų prasmės patyrimo šaltinių, interesų.</a:t>
            </a:r>
            <a:endParaRPr lang="en-US" dirty="0"/>
          </a:p>
        </p:txBody>
      </p:sp>
      <p:pic>
        <p:nvPicPr>
          <p:cNvPr id="5" name="Turinio vietos rezervavimo ženklas 4" descr="tevai-ir-paaugle-dukra-513b04cfe4f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2635044"/>
            <a:ext cx="3657600" cy="244198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Aštuonių pakopų šeimos gyvenimo ciklas (plg. E. M. </a:t>
            </a:r>
            <a:r>
              <a:rPr lang="lt-LT" dirty="0" err="1"/>
              <a:t>Duvall</a:t>
            </a:r>
            <a:r>
              <a:rPr lang="lt-LT" dirty="0"/>
              <a:t>)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lt-LT" b="1" u="sng" dirty="0"/>
              <a:t>Šeimos, išleidžiančios suaugusius vaikus</a:t>
            </a:r>
            <a:r>
              <a:rPr lang="lt-LT" dirty="0"/>
              <a:t>. Šio etapo uždaviniai: parama išeinantiems ir siekiantiems įsitvirtinti vaikams, namų išsaugojimas kaip atramos taško vaikams.</a:t>
            </a:r>
            <a:endParaRPr lang="en-US" dirty="0"/>
          </a:p>
        </p:txBody>
      </p:sp>
      <p:pic>
        <p:nvPicPr>
          <p:cNvPr id="5" name="Turinio vietos rezervavimo ženklas 4" descr="seima20-530x3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2600031"/>
            <a:ext cx="3657600" cy="25120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Aštuonių pakopų šeimos gyvenimo ciklas (plg. E. M. </a:t>
            </a:r>
            <a:r>
              <a:rPr lang="lt-LT" dirty="0" err="1"/>
              <a:t>Duvall</a:t>
            </a:r>
            <a:r>
              <a:rPr lang="lt-LT" dirty="0"/>
              <a:t>)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lt-LT" b="1" u="sng" dirty="0"/>
              <a:t>Vidutinio amžiaus tėvai </a:t>
            </a:r>
            <a:r>
              <a:rPr lang="lt-LT" dirty="0"/>
              <a:t>(nuo tuščio lizdo iki išėjimo į pensiją). Šio etapo uždaviniai: naujai įprasminti ir pertvarkyti tarpusavio santykius. Naujai performuoti ir palaikyti santykius su vaikais ir anūkais.</a:t>
            </a:r>
            <a:endParaRPr lang="en-US" dirty="0"/>
          </a:p>
        </p:txBody>
      </p:sp>
      <p:pic>
        <p:nvPicPr>
          <p:cNvPr id="5" name="Turinio vietos rezervavimo ženklas 4" descr="senelia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0200" y="1676400"/>
            <a:ext cx="2857500" cy="1971675"/>
          </a:xfrm>
        </p:spPr>
      </p:pic>
      <p:pic>
        <p:nvPicPr>
          <p:cNvPr id="26626" name="Picture 2" descr="http://eli.mama.lt/static/250x500/articles_big_photos/big_photo_2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962400"/>
            <a:ext cx="2990850" cy="19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ėgrąža">
  <a:themeElements>
    <a:clrScheme name="Saulėgrąža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ėgrąž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aulėgrąž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</TotalTime>
  <Words>456</Words>
  <Application>Microsoft Office PowerPoint</Application>
  <PresentationFormat>Demonstracija ekrane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Gill Sans MT</vt:lpstr>
      <vt:lpstr>Verdana</vt:lpstr>
      <vt:lpstr>Wingdings 2</vt:lpstr>
      <vt:lpstr>Saulėgrąža</vt:lpstr>
      <vt:lpstr>Šeimos gyvenimo ciklas: raidos  periodai ir kritiniai momentai;  </vt:lpstr>
      <vt:lpstr>Įvadas</vt:lpstr>
      <vt:lpstr>Aštuonių pakopų šeimos gyvenimo ciklas (plg. E. M. Duvall)</vt:lpstr>
      <vt:lpstr>Aštuonių pakopų šeimos gyvenimo ciklas (plg. E. M. Duvall)</vt:lpstr>
      <vt:lpstr>Aštuonių pakopų šeimos gyvenimo ciklas (plg. E. M. Duvall)</vt:lpstr>
      <vt:lpstr>Aštuonių pakopų šeimos gyvenimo ciklas (plg. E. M. Duvall)</vt:lpstr>
      <vt:lpstr>Aštuonių pakopų šeimos gyvenimo ciklas (plg. E. M. Duvall)</vt:lpstr>
      <vt:lpstr>Aštuonių pakopų šeimos gyvenimo ciklas (plg. E. M. Duvall)</vt:lpstr>
      <vt:lpstr>Aštuonių pakopų šeimos gyvenimo ciklas (plg. E. M. Duvall)</vt:lpstr>
      <vt:lpstr>Aštuonių pakopų šeimos gyvenimo ciklas (plg. E. M. Duvall)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Šeimos gyvenimo ciklas: raidos  periodai ir kritiniai momentai;  </dc:title>
  <dc:creator>Vilma</dc:creator>
  <cp:lastModifiedBy>VVPKRŠC</cp:lastModifiedBy>
  <cp:revision>12</cp:revision>
  <dcterms:created xsi:type="dcterms:W3CDTF">2014-02-20T19:50:20Z</dcterms:created>
  <dcterms:modified xsi:type="dcterms:W3CDTF">2017-08-02T12:14:33Z</dcterms:modified>
</cp:coreProperties>
</file>