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smtClean="0"/>
              <a:t>Spustelėję redag. ruoš. paantrš. stilių</a:t>
            </a:r>
            <a:endParaRPr lang="en-US" dirty="0"/>
          </a:p>
        </p:txBody>
      </p:sp>
      <p:sp>
        <p:nvSpPr>
          <p:cNvPr id="4" name="Date Placeholder 3"/>
          <p:cNvSpPr>
            <a:spLocks noGrp="1"/>
          </p:cNvSpPr>
          <p:nvPr>
            <p:ph type="dt" sz="half" idx="10"/>
          </p:nvPr>
        </p:nvSpPr>
        <p:spPr/>
        <p:txBody>
          <a:bodyPr/>
          <a:lstStyle/>
          <a:p>
            <a:fld id="{54FA9763-AD46-44C5-AFDD-5C0FCF41896E}" type="datetimeFigureOut">
              <a:rPr lang="lt-LT" smtClean="0"/>
              <a:t>2015.05.11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B13ACBA-1C94-4155-BD32-681961E3C69B}" type="slidenum">
              <a:rPr lang="lt-LT" smtClean="0"/>
              <a:t>‹#›</a:t>
            </a:fld>
            <a:endParaRPr lang="lt-LT"/>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lt-LT" smtClean="0"/>
              <a:t>Spustelėję redag. ruoš. pavad. stilių</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4" name="Date Placeholder 3"/>
          <p:cNvSpPr>
            <a:spLocks noGrp="1"/>
          </p:cNvSpPr>
          <p:nvPr>
            <p:ph type="dt" sz="half" idx="10"/>
          </p:nvPr>
        </p:nvSpPr>
        <p:spPr/>
        <p:txBody>
          <a:bodyPr/>
          <a:lstStyle/>
          <a:p>
            <a:fld id="{54FA9763-AD46-44C5-AFDD-5C0FCF41896E}" type="datetimeFigureOut">
              <a:rPr lang="lt-LT" smtClean="0"/>
              <a:t>2015.05.11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lt-LT" smtClean="0"/>
              <a:t>Spustelėję redag. ruoš. pavad. stilių</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10"/>
          </p:nvPr>
        </p:nvSpPr>
        <p:spPr/>
        <p:txBody>
          <a:bodyPr/>
          <a:lstStyle/>
          <a:p>
            <a:fld id="{54FA9763-AD46-44C5-AFDD-5C0FCF41896E}" type="datetimeFigureOut">
              <a:rPr lang="lt-LT" smtClean="0"/>
              <a:t>2015.05.11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FA9763-AD46-44C5-AFDD-5C0FCF41896E}" type="datetimeFigureOut">
              <a:rPr lang="lt-LT" smtClean="0"/>
              <a:t>2015.05.11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B13ACBA-1C94-4155-BD32-681961E3C69B}" type="slidenum">
              <a:rPr lang="lt-LT" smtClean="0"/>
              <a:t>‹#›</a:t>
            </a:fld>
            <a:endParaRPr lang="lt-LT"/>
          </a:p>
        </p:txBody>
      </p:sp>
      <p:sp>
        <p:nvSpPr>
          <p:cNvPr id="8" name="Title 7"/>
          <p:cNvSpPr>
            <a:spLocks noGrp="1"/>
          </p:cNvSpPr>
          <p:nvPr>
            <p:ph type="title"/>
          </p:nvPr>
        </p:nvSpPr>
        <p:spPr/>
        <p:txBody>
          <a:bodyPr/>
          <a:lstStyle/>
          <a:p>
            <a:r>
              <a:rPr lang="lt-LT" smtClean="0"/>
              <a:t>Spustelėję redag. ruoš. pavad. stilių</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lt-LT" smtClean="0"/>
              <a:t>Spustelėję redag. ruoš. pavad. stilių</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smtClean="0"/>
              <a:t>Spustelėję redag. ruoš. teksto stilių</a:t>
            </a:r>
          </a:p>
        </p:txBody>
      </p:sp>
      <p:sp>
        <p:nvSpPr>
          <p:cNvPr id="4" name="Date Placeholder 3"/>
          <p:cNvSpPr>
            <a:spLocks noGrp="1"/>
          </p:cNvSpPr>
          <p:nvPr>
            <p:ph type="dt" sz="half" idx="10"/>
          </p:nvPr>
        </p:nvSpPr>
        <p:spPr/>
        <p:txBody>
          <a:bodyPr/>
          <a:lstStyle/>
          <a:p>
            <a:fld id="{54FA9763-AD46-44C5-AFDD-5C0FCF41896E}" type="datetimeFigureOut">
              <a:rPr lang="lt-LT" smtClean="0"/>
              <a:t>2015.05.11</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FA9763-AD46-44C5-AFDD-5C0FCF41896E}" type="datetimeFigureOut">
              <a:rPr lang="lt-LT" smtClean="0"/>
              <a:t>2015.05.11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B13ACBA-1C94-4155-BD32-681961E3C69B}" type="slidenum">
              <a:rPr lang="lt-LT" smtClean="0"/>
              <a:t>‹#›</a:t>
            </a:fld>
            <a:endParaRPr lang="lt-LT"/>
          </a:p>
        </p:txBody>
      </p:sp>
      <p:sp>
        <p:nvSpPr>
          <p:cNvPr id="8" name="Title 7"/>
          <p:cNvSpPr>
            <a:spLocks noGrp="1"/>
          </p:cNvSpPr>
          <p:nvPr>
            <p:ph type="title"/>
          </p:nvPr>
        </p:nvSpPr>
        <p:spPr/>
        <p:txBody>
          <a:bodyPr/>
          <a:lstStyle/>
          <a:p>
            <a:r>
              <a:rPr lang="lt-LT" smtClean="0"/>
              <a:t>Spustelėję redag. ruoš. pavad. stilių</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Spustelėję redag. ruoš. teksto stilių</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lt-LT" smtClean="0"/>
              <a:t>Spustelėję redag. ruoš. teksto stilių</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7" name="Date Placeholder 6"/>
          <p:cNvSpPr>
            <a:spLocks noGrp="1"/>
          </p:cNvSpPr>
          <p:nvPr>
            <p:ph type="dt" sz="half" idx="10"/>
          </p:nvPr>
        </p:nvSpPr>
        <p:spPr/>
        <p:txBody>
          <a:bodyPr/>
          <a:lstStyle/>
          <a:p>
            <a:fld id="{54FA9763-AD46-44C5-AFDD-5C0FCF41896E}" type="datetimeFigureOut">
              <a:rPr lang="lt-LT" smtClean="0"/>
              <a:t>2015.05.11</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2B13ACBA-1C94-4155-BD32-681961E3C69B}" type="slidenum">
              <a:rPr lang="lt-LT" smtClean="0"/>
              <a:t>‹#›</a:t>
            </a:fld>
            <a:endParaRPr lang="lt-LT"/>
          </a:p>
        </p:txBody>
      </p:sp>
      <p:sp>
        <p:nvSpPr>
          <p:cNvPr id="10" name="Title 9"/>
          <p:cNvSpPr>
            <a:spLocks noGrp="1"/>
          </p:cNvSpPr>
          <p:nvPr>
            <p:ph type="title"/>
          </p:nvPr>
        </p:nvSpPr>
        <p:spPr/>
        <p:txBody>
          <a:bodyPr/>
          <a:lstStyle/>
          <a:p>
            <a:r>
              <a:rPr lang="lt-LT" smtClean="0"/>
              <a:t>Spustelėję redag. ruoš. pavad. stilių</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smtClean="0"/>
              <a:t>Spustelėję redag. ruoš. pavad. stilių</a:t>
            </a:r>
            <a:endParaRPr lang="en-US" dirty="0"/>
          </a:p>
        </p:txBody>
      </p:sp>
      <p:sp>
        <p:nvSpPr>
          <p:cNvPr id="3" name="Date Placeholder 2"/>
          <p:cNvSpPr>
            <a:spLocks noGrp="1"/>
          </p:cNvSpPr>
          <p:nvPr>
            <p:ph type="dt" sz="half" idx="10"/>
          </p:nvPr>
        </p:nvSpPr>
        <p:spPr/>
        <p:txBody>
          <a:bodyPr/>
          <a:lstStyle/>
          <a:p>
            <a:fld id="{54FA9763-AD46-44C5-AFDD-5C0FCF41896E}" type="datetimeFigureOut">
              <a:rPr lang="lt-LT" smtClean="0"/>
              <a:t>2015.05.11</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A9763-AD46-44C5-AFDD-5C0FCF41896E}" type="datetimeFigureOut">
              <a:rPr lang="lt-LT" smtClean="0"/>
              <a:t>2015.05.11</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lt-LT" smtClean="0"/>
              <a:t>Spustelėję redag. ruoš. pavad. stilių</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54FA9763-AD46-44C5-AFDD-5C0FCF41896E}" type="datetimeFigureOut">
              <a:rPr lang="lt-LT" smtClean="0"/>
              <a:t>2015.05.11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B13ACBA-1C94-4155-BD32-681961E3C69B}" type="slidenum">
              <a:rPr lang="lt-LT" smtClean="0"/>
              <a:t>‹#›</a:t>
            </a:fld>
            <a:endParaRPr lang="lt-LT"/>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t-LT" smtClean="0"/>
              <a:t>Spustelėkite piktogr. norėdami įtraukti pav.</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smtClean="0"/>
              <a:t>Spustelėję redag. ruoš. teksto stilių</a:t>
            </a:r>
          </a:p>
        </p:txBody>
      </p:sp>
      <p:sp>
        <p:nvSpPr>
          <p:cNvPr id="5" name="Date Placeholder 4"/>
          <p:cNvSpPr>
            <a:spLocks noGrp="1"/>
          </p:cNvSpPr>
          <p:nvPr>
            <p:ph type="dt" sz="half" idx="10"/>
          </p:nvPr>
        </p:nvSpPr>
        <p:spPr/>
        <p:txBody>
          <a:bodyPr/>
          <a:lstStyle/>
          <a:p>
            <a:fld id="{54FA9763-AD46-44C5-AFDD-5C0FCF41896E}" type="datetimeFigureOut">
              <a:rPr lang="lt-LT" smtClean="0"/>
              <a:t>2015.05.11</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2B13ACBA-1C94-4155-BD32-681961E3C69B}" type="slidenum">
              <a:rPr lang="lt-LT" smtClean="0"/>
              <a:t>‹#›</a:t>
            </a:fld>
            <a:endParaRPr lang="lt-LT"/>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lt-LT" smtClean="0"/>
              <a:t>Spustelėję redag. ruoš. pavad. stilių</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lt-LT" smtClean="0"/>
              <a:t>Spustelėję redag. ruoš. pavad. stilių</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lt-LT" smtClean="0"/>
              <a:t>Spustelėję redag. ruoš. teksto stilių</a:t>
            </a:r>
          </a:p>
          <a:p>
            <a:pPr lvl="1"/>
            <a:r>
              <a:rPr lang="lt-LT" smtClean="0"/>
              <a:t>Antras lygmuo</a:t>
            </a:r>
          </a:p>
          <a:p>
            <a:pPr lvl="2"/>
            <a:r>
              <a:rPr lang="lt-LT" smtClean="0"/>
              <a:t>Trečias lygmuo</a:t>
            </a:r>
          </a:p>
          <a:p>
            <a:pPr lvl="3"/>
            <a:r>
              <a:rPr lang="lt-LT" smtClean="0"/>
              <a:t>Ketvirtas lygmuo</a:t>
            </a:r>
          </a:p>
          <a:p>
            <a:pPr lvl="4"/>
            <a:r>
              <a:rPr lang="lt-LT" smtClean="0"/>
              <a:t>Penktas lygmuo</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4FA9763-AD46-44C5-AFDD-5C0FCF41896E}" type="datetimeFigureOut">
              <a:rPr lang="lt-LT" smtClean="0"/>
              <a:t>2015.05.11</a:t>
            </a:fld>
            <a:endParaRPr lang="lt-LT"/>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lt-LT"/>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2B13ACBA-1C94-4155-BD32-681961E3C69B}" type="slidenum">
              <a:rPr lang="lt-LT" smtClean="0"/>
              <a:t>‹#›</a:t>
            </a:fld>
            <a:endParaRPr lang="lt-L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ntrinis pavadinimas 2"/>
          <p:cNvSpPr>
            <a:spLocks noGrp="1"/>
          </p:cNvSpPr>
          <p:nvPr>
            <p:ph type="subTitle" idx="1"/>
          </p:nvPr>
        </p:nvSpPr>
        <p:spPr>
          <a:xfrm>
            <a:off x="4572000" y="3886200"/>
            <a:ext cx="4464496" cy="1752600"/>
          </a:xfrm>
        </p:spPr>
        <p:txBody>
          <a:bodyPr>
            <a:normAutofit/>
          </a:bodyPr>
          <a:lstStyle/>
          <a:p>
            <a:r>
              <a:rPr lang="lt-LT" dirty="0" smtClean="0">
                <a:solidFill>
                  <a:schemeClr val="tx1"/>
                </a:solidFill>
              </a:rPr>
              <a:t>Modulis „Pašaukimas gyvenimui, </a:t>
            </a:r>
          </a:p>
          <a:p>
            <a:r>
              <a:rPr lang="lt-LT" dirty="0" smtClean="0">
                <a:solidFill>
                  <a:schemeClr val="tx1"/>
                </a:solidFill>
              </a:rPr>
              <a:t>V etapas</a:t>
            </a:r>
          </a:p>
          <a:p>
            <a:pPr algn="r"/>
            <a:r>
              <a:rPr lang="lt-LT" dirty="0" smtClean="0">
                <a:solidFill>
                  <a:schemeClr val="tx1"/>
                </a:solidFill>
              </a:rPr>
              <a:t>Paruošė Tikybos </a:t>
            </a:r>
            <a:r>
              <a:rPr lang="lt-LT" dirty="0" err="1" smtClean="0">
                <a:solidFill>
                  <a:schemeClr val="tx1"/>
                </a:solidFill>
              </a:rPr>
              <a:t>vyr</a:t>
            </a:r>
            <a:r>
              <a:rPr lang="lt-LT" dirty="0" smtClean="0">
                <a:solidFill>
                  <a:schemeClr val="tx1"/>
                </a:solidFill>
              </a:rPr>
              <a:t>. mokytoja Dalia </a:t>
            </a:r>
            <a:r>
              <a:rPr lang="lt-LT" dirty="0" err="1" smtClean="0">
                <a:solidFill>
                  <a:schemeClr val="tx1"/>
                </a:solidFill>
              </a:rPr>
              <a:t>Bajarūnienė</a:t>
            </a:r>
            <a:endParaRPr lang="lt-LT" dirty="0">
              <a:solidFill>
                <a:schemeClr val="tx1"/>
              </a:solidFill>
            </a:endParaRPr>
          </a:p>
        </p:txBody>
      </p:sp>
      <p:sp>
        <p:nvSpPr>
          <p:cNvPr id="2" name="Antraštė 1"/>
          <p:cNvSpPr>
            <a:spLocks noGrp="1"/>
          </p:cNvSpPr>
          <p:nvPr>
            <p:ph type="ctrTitle"/>
          </p:nvPr>
        </p:nvSpPr>
        <p:spPr>
          <a:xfrm>
            <a:off x="0" y="116633"/>
            <a:ext cx="9144000" cy="2088232"/>
          </a:xfrm>
        </p:spPr>
        <p:txBody>
          <a:bodyPr>
            <a:noAutofit/>
          </a:bodyPr>
          <a:lstStyle/>
          <a:p>
            <a:pPr algn="ctr"/>
            <a:r>
              <a:rPr lang="lt-LT" sz="3200" dirty="0" smtClean="0"/>
              <a:t>Mano tikėjimo kelias  „Kristaus prisikėlimas“</a:t>
            </a:r>
            <a:br>
              <a:rPr lang="lt-LT" sz="3200" dirty="0" smtClean="0"/>
            </a:br>
            <a:r>
              <a:rPr lang="lt-LT" sz="3200" dirty="0" smtClean="0"/>
              <a:t/>
            </a:r>
            <a:br>
              <a:rPr lang="lt-LT" sz="3200" dirty="0" smtClean="0"/>
            </a:br>
            <a:r>
              <a:rPr lang="lt-LT" sz="2400" dirty="0" err="1" smtClean="0"/>
              <a:t>Rafaelis</a:t>
            </a:r>
            <a:r>
              <a:rPr lang="lt-LT" sz="2400" dirty="0" smtClean="0"/>
              <a:t> </a:t>
            </a:r>
            <a:r>
              <a:rPr lang="lt-LT" sz="2400" dirty="0" err="1"/>
              <a:t>Santis</a:t>
            </a:r>
            <a:r>
              <a:rPr lang="lt-LT" sz="2400" dirty="0"/>
              <a:t> 1518 – 1520 </a:t>
            </a:r>
            <a:r>
              <a:rPr lang="lt-LT" sz="2400" dirty="0" smtClean="0"/>
              <a:t>m</a:t>
            </a:r>
            <a:endParaRPr lang="lt-LT" sz="2400" dirty="0"/>
          </a:p>
        </p:txBody>
      </p:sp>
      <p:pic>
        <p:nvPicPr>
          <p:cNvPr id="1028" name="Picture 4" descr="http://www.prisikelimas.lt/files/Image/_2008_news/Jesus_Walking_Water1-full;init_.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492896"/>
            <a:ext cx="2992224" cy="407754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139074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6399085" y="4372168"/>
            <a:ext cx="2744915" cy="2485832"/>
          </a:xfrm>
        </p:spPr>
        <p:txBody>
          <a:bodyPr/>
          <a:lstStyle/>
          <a:p>
            <a:pPr marL="0" indent="0" algn="ctr">
              <a:buNone/>
            </a:pPr>
            <a:r>
              <a:rPr lang="en-US" dirty="0" smtClean="0"/>
              <a:t>A</a:t>
            </a:r>
            <a:r>
              <a:rPr lang="lt-LT" dirty="0" err="1" smtClean="0"/>
              <a:t>čiū</a:t>
            </a:r>
            <a:r>
              <a:rPr lang="lt-LT" dirty="0" smtClean="0"/>
              <a:t> už pamoką</a:t>
            </a:r>
            <a:r>
              <a:rPr lang="lt-LT" dirty="0" smtClean="0">
                <a:sym typeface="Wingdings" pitchFamily="2" charset="2"/>
              </a:rPr>
              <a:t></a:t>
            </a:r>
            <a:endParaRPr lang="lt-LT" dirty="0"/>
          </a:p>
        </p:txBody>
      </p:sp>
      <p:sp>
        <p:nvSpPr>
          <p:cNvPr id="3" name="Turinio vietos rezervavimo ženklas 2"/>
          <p:cNvSpPr>
            <a:spLocks noGrp="1"/>
          </p:cNvSpPr>
          <p:nvPr>
            <p:ph sz="quarter" idx="13"/>
          </p:nvPr>
        </p:nvSpPr>
        <p:spPr/>
        <p:txBody>
          <a:bodyPr/>
          <a:lstStyle/>
          <a:p>
            <a:endParaRPr lang="lt-LT"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19" y="4365104"/>
            <a:ext cx="6507604" cy="2283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501" y="18733"/>
            <a:ext cx="2680594" cy="4301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273" y="-27855"/>
            <a:ext cx="3427811" cy="4176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686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07504" y="3284984"/>
            <a:ext cx="9036495" cy="3456384"/>
          </a:xfrm>
        </p:spPr>
        <p:txBody>
          <a:bodyPr/>
          <a:lstStyle/>
          <a:p>
            <a:pPr marL="0" indent="0" algn="l">
              <a:buNone/>
            </a:pPr>
            <a:r>
              <a:rPr lang="lt-LT" sz="2800" u="sng" dirty="0"/>
              <a:t>Uždaviniai:</a:t>
            </a:r>
            <a:r>
              <a:rPr lang="lt-LT" sz="2800" dirty="0"/>
              <a:t/>
            </a:r>
            <a:br>
              <a:rPr lang="lt-LT" sz="2800" dirty="0"/>
            </a:br>
            <a:r>
              <a:rPr lang="lt-LT" sz="2800" dirty="0"/>
              <a:t>Dirbdami porose, skaitydami tekstą, </a:t>
            </a:r>
            <a:r>
              <a:rPr lang="lt-LT" sz="2800" dirty="0" smtClean="0"/>
              <a:t>analizuodami religinio turinio tapybos kūrinius, atlikdami </a:t>
            </a:r>
            <a:r>
              <a:rPr lang="lt-LT" sz="2800" dirty="0"/>
              <a:t>kūrybinę užduotį mąstys</a:t>
            </a:r>
            <a:r>
              <a:rPr lang="lt-LT" sz="2800" dirty="0" smtClean="0"/>
              <a:t>, </a:t>
            </a:r>
            <a:r>
              <a:rPr lang="lt-LT" sz="2800" dirty="0"/>
              <a:t>apibūdins tikėjimo svarbą žmogaus gyvenime. </a:t>
            </a:r>
            <a:br>
              <a:rPr lang="lt-LT" sz="2800" dirty="0"/>
            </a:br>
            <a:endParaRPr lang="lt-LT" sz="2800" dirty="0"/>
          </a:p>
        </p:txBody>
      </p:sp>
      <p:sp>
        <p:nvSpPr>
          <p:cNvPr id="3" name="Turinio vietos rezervavimo ženklas 2"/>
          <p:cNvSpPr>
            <a:spLocks noGrp="1"/>
          </p:cNvSpPr>
          <p:nvPr>
            <p:ph sz="quarter" idx="13"/>
          </p:nvPr>
        </p:nvSpPr>
        <p:spPr>
          <a:xfrm>
            <a:off x="2987824" y="548680"/>
            <a:ext cx="4627215" cy="2553952"/>
          </a:xfrm>
        </p:spPr>
        <p:txBody>
          <a:bodyPr/>
          <a:lstStyle/>
          <a:p>
            <a:endParaRPr lang="lt-LT"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67436"/>
            <a:ext cx="4872400" cy="3649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5090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 y="116633"/>
            <a:ext cx="3275855" cy="2088232"/>
          </a:xfrm>
        </p:spPr>
        <p:txBody>
          <a:bodyPr/>
          <a:lstStyle/>
          <a:p>
            <a:pPr marL="0" indent="0">
              <a:buNone/>
            </a:pPr>
            <a:r>
              <a:rPr lang="lt-LT" dirty="0"/>
              <a:t>Tapybos kūrinio ir biblijinio siužeto trumpas apibūdinimas</a:t>
            </a:r>
          </a:p>
        </p:txBody>
      </p:sp>
      <p:pic>
        <p:nvPicPr>
          <p:cNvPr id="5" name="Turinio vietos rezervavimo ženklas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16960" y="116632"/>
            <a:ext cx="4827040" cy="5040560"/>
          </a:xfrm>
        </p:spPr>
      </p:pic>
      <p:sp>
        <p:nvSpPr>
          <p:cNvPr id="4" name="Teksto vietos rezervavimo ženklas 3"/>
          <p:cNvSpPr>
            <a:spLocks noGrp="1"/>
          </p:cNvSpPr>
          <p:nvPr>
            <p:ph type="body" sz="half" idx="2"/>
          </p:nvPr>
        </p:nvSpPr>
        <p:spPr>
          <a:xfrm>
            <a:off x="179513" y="2276872"/>
            <a:ext cx="4032448" cy="4320480"/>
          </a:xfrm>
        </p:spPr>
        <p:txBody>
          <a:bodyPr>
            <a:normAutofit lnSpcReduction="10000"/>
          </a:bodyPr>
          <a:lstStyle/>
          <a:p>
            <a:pPr algn="just"/>
            <a:r>
              <a:rPr lang="lt-LT" sz="2000" b="1" dirty="0"/>
              <a:t>Simbolika kūrinyje „Kristaus prisikėlimas</a:t>
            </a:r>
            <a:r>
              <a:rPr lang="lt-LT" sz="2000" b="1" dirty="0" smtClean="0"/>
              <a:t>“</a:t>
            </a:r>
          </a:p>
          <a:p>
            <a:pPr algn="just"/>
            <a:r>
              <a:rPr lang="lt-LT" sz="2000" dirty="0"/>
              <a:t>Balta spalva simbolizuoja – tyrumą, nekaltybę, džiaugsmą (</a:t>
            </a:r>
            <a:r>
              <a:rPr lang="lt-LT" sz="2000" dirty="0" err="1"/>
              <a:t>Gibavičius</a:t>
            </a:r>
            <a:r>
              <a:rPr lang="lt-LT" sz="2000" dirty="0"/>
              <a:t>, </a:t>
            </a:r>
            <a:r>
              <a:rPr lang="lt-LT" sz="2000" dirty="0" err="1"/>
              <a:t>Krasnovas</a:t>
            </a:r>
            <a:r>
              <a:rPr lang="lt-LT" sz="2000" dirty="0"/>
              <a:t>, </a:t>
            </a:r>
            <a:r>
              <a:rPr lang="lt-LT" sz="2000" dirty="0" err="1"/>
              <a:t>Mikailionis</a:t>
            </a:r>
            <a:r>
              <a:rPr lang="lt-LT" sz="2000" dirty="0"/>
              <a:t> ir </a:t>
            </a:r>
            <a:r>
              <a:rPr lang="lt-LT" sz="2000" dirty="0" err="1"/>
              <a:t>kt</a:t>
            </a:r>
            <a:r>
              <a:rPr lang="lt-LT" sz="2000" dirty="0"/>
              <a:t>., 2002, </a:t>
            </a:r>
            <a:r>
              <a:rPr lang="lt-LT" sz="2000" dirty="0" err="1"/>
              <a:t>p</a:t>
            </a:r>
            <a:r>
              <a:rPr lang="lt-LT" sz="2000" dirty="0"/>
              <a:t>. 396). Paveiksle „Kristaus prisikėlimas“ Kristus vaizduojamas pakilęs nuo žemės tai Dieviškumo ženklas. Abi pakeltos rankos simbolizuoja, kad jis kreipiasi į dangų ir yra pasirengęs (</a:t>
            </a:r>
            <a:r>
              <a:rPr lang="lt-LT" sz="2000" dirty="0" err="1"/>
              <a:t>Gibavičius</a:t>
            </a:r>
            <a:r>
              <a:rPr lang="lt-LT" sz="2000" dirty="0"/>
              <a:t>, </a:t>
            </a:r>
            <a:r>
              <a:rPr lang="lt-LT" sz="2000" dirty="0" err="1"/>
              <a:t>Krasnovas</a:t>
            </a:r>
            <a:r>
              <a:rPr lang="lt-LT" sz="2000" dirty="0"/>
              <a:t>, </a:t>
            </a:r>
            <a:r>
              <a:rPr lang="lt-LT" sz="2000" dirty="0" err="1"/>
              <a:t>Mikailionis</a:t>
            </a:r>
            <a:r>
              <a:rPr lang="lt-LT" sz="2000" dirty="0"/>
              <a:t> ir </a:t>
            </a:r>
            <a:r>
              <a:rPr lang="lt-LT" sz="2000" dirty="0" err="1"/>
              <a:t>kt</a:t>
            </a:r>
            <a:r>
              <a:rPr lang="lt-LT" sz="2000" dirty="0"/>
              <a:t>., 2002, </a:t>
            </a:r>
            <a:r>
              <a:rPr lang="lt-LT" sz="2000" dirty="0" err="1"/>
              <a:t>p</a:t>
            </a:r>
            <a:r>
              <a:rPr lang="lt-LT" sz="2000" dirty="0"/>
              <a:t>. 347-348).</a:t>
            </a:r>
          </a:p>
        </p:txBody>
      </p:sp>
    </p:spTree>
    <p:extLst>
      <p:ext uri="{BB962C8B-B14F-4D97-AF65-F5344CB8AC3E}">
        <p14:creationId xmlns:p14="http://schemas.microsoft.com/office/powerpoint/2010/main" val="98880242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ntraštė 4"/>
          <p:cNvSpPr>
            <a:spLocks noGrp="1"/>
          </p:cNvSpPr>
          <p:nvPr>
            <p:ph type="title"/>
          </p:nvPr>
        </p:nvSpPr>
        <p:spPr>
          <a:xfrm>
            <a:off x="107504" y="5589240"/>
            <a:ext cx="9036495" cy="1152128"/>
          </a:xfrm>
        </p:spPr>
        <p:txBody>
          <a:bodyPr/>
          <a:lstStyle/>
          <a:p>
            <a:pPr marL="0" indent="0" algn="ctr">
              <a:buNone/>
            </a:pPr>
            <a:r>
              <a:rPr lang="lt-LT" sz="3200" dirty="0">
                <a:effectLst/>
              </a:rPr>
              <a:t>Tapybos kūrinio ir biblijinio </a:t>
            </a:r>
            <a:r>
              <a:rPr lang="lt-LT" sz="3200" dirty="0" smtClean="0">
                <a:effectLst/>
              </a:rPr>
              <a:t>siužeto</a:t>
            </a:r>
            <a:br>
              <a:rPr lang="lt-LT" sz="3200" dirty="0" smtClean="0">
                <a:effectLst/>
              </a:rPr>
            </a:br>
            <a:r>
              <a:rPr lang="lt-LT" sz="3200" dirty="0" smtClean="0">
                <a:effectLst/>
              </a:rPr>
              <a:t> </a:t>
            </a:r>
            <a:r>
              <a:rPr lang="lt-LT" sz="3200" dirty="0">
                <a:effectLst/>
              </a:rPr>
              <a:t>trumpas apibūdinimas</a:t>
            </a:r>
            <a:endParaRPr lang="lt-LT" sz="3200" dirty="0"/>
          </a:p>
        </p:txBody>
      </p:sp>
      <p:sp>
        <p:nvSpPr>
          <p:cNvPr id="6" name="Turinio vietos rezervavimo ženklas 5"/>
          <p:cNvSpPr>
            <a:spLocks noGrp="1"/>
          </p:cNvSpPr>
          <p:nvPr>
            <p:ph sz="quarter" idx="13"/>
          </p:nvPr>
        </p:nvSpPr>
        <p:spPr>
          <a:xfrm>
            <a:off x="179512" y="0"/>
            <a:ext cx="8964488" cy="5589240"/>
          </a:xfrm>
        </p:spPr>
        <p:txBody>
          <a:bodyPr>
            <a:normAutofit/>
          </a:bodyPr>
          <a:lstStyle/>
          <a:p>
            <a:pPr algn="just"/>
            <a:r>
              <a:rPr lang="lt-LT" sz="3000" i="1" dirty="0">
                <a:latin typeface="Aistika" pitchFamily="18" charset="0"/>
                <a:cs typeface="Mongolian Baiti" pitchFamily="66" charset="0"/>
              </a:rPr>
              <a:t>Religinio turinio tapybos kūrinyje: „Kristaus prisikėlimas“ Jėzus, apaštalai, </a:t>
            </a:r>
            <a:r>
              <a:rPr lang="lt-LT" sz="3000" i="1" dirty="0" err="1">
                <a:latin typeface="Aistika" pitchFamily="18" charset="0"/>
                <a:cs typeface="Mongolian Baiti" pitchFamily="66" charset="0"/>
              </a:rPr>
              <a:t>Šv</a:t>
            </a:r>
            <a:r>
              <a:rPr lang="lt-LT" sz="3000" i="1" dirty="0">
                <a:latin typeface="Aistika" pitchFamily="18" charset="0"/>
                <a:cs typeface="Mongolian Baiti" pitchFamily="66" charset="0"/>
              </a:rPr>
              <a:t>. Mergelė Marija. Mokiniai diskutuodami bei analizuodami kartu su mokytoju šį religinio turinio tapybos kūrinį tikybos pamokoje supranta jo prasmę - Kristaus prisikėlimas yra Dievo antspaudas ir parašas, tvirtinantis, kad visa, ką mums Dievas apreiškė, yra tiesa. Tiesa tai, kad Dievas yra meilė, kad po žemiškos kelionės mūsų laukia visų Dievo pažadų išsipildymas. Tik čia randame vienintelį teisingą atsakymą į klausimą, kam gyvename žemėje (Bačkis, 1997, p.1713).</a:t>
            </a:r>
          </a:p>
        </p:txBody>
      </p:sp>
    </p:spTree>
    <p:extLst>
      <p:ext uri="{BB962C8B-B14F-4D97-AF65-F5344CB8AC3E}">
        <p14:creationId xmlns:p14="http://schemas.microsoft.com/office/powerpoint/2010/main" val="334842236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48816" y="4149080"/>
            <a:ext cx="8887680" cy="2511152"/>
          </a:xfrm>
        </p:spPr>
        <p:txBody>
          <a:bodyPr/>
          <a:lstStyle/>
          <a:p>
            <a:pPr marL="0" indent="0" algn="ctr">
              <a:buNone/>
            </a:pPr>
            <a:r>
              <a:rPr lang="en-US" sz="2400" dirty="0">
                <a:effectLst/>
              </a:rPr>
              <a:t/>
            </a:r>
            <a:br>
              <a:rPr lang="en-US" sz="2400" dirty="0">
                <a:effectLst/>
              </a:rPr>
            </a:br>
            <a:r>
              <a:rPr lang="lt-LT" sz="2400" dirty="0" smtClean="0">
                <a:effectLst/>
              </a:rPr>
              <a:t>Yra </a:t>
            </a:r>
            <a:r>
              <a:rPr lang="lt-LT" sz="2400" dirty="0">
                <a:effectLst/>
              </a:rPr>
              <a:t>mokoma dorinių vertybių tai –nuoširdumas, taurumas, pakantumas, atvirumo, atsakomybės, tikėjimo, vilties, meilės, tvirtumas, teisingumas, išmintingumo, tiesumo, laisvės, ištikimybės, lygybės, orumo.</a:t>
            </a:r>
            <a:endParaRPr lang="lt-LT" sz="2400" dirty="0"/>
          </a:p>
        </p:txBody>
      </p:sp>
      <p:sp>
        <p:nvSpPr>
          <p:cNvPr id="3" name="Turinio vietos rezervavimo ženklas 2"/>
          <p:cNvSpPr>
            <a:spLocks noGrp="1"/>
          </p:cNvSpPr>
          <p:nvPr>
            <p:ph sz="quarter" idx="13"/>
          </p:nvPr>
        </p:nvSpPr>
        <p:spPr>
          <a:xfrm>
            <a:off x="1" y="260648"/>
            <a:ext cx="2987824" cy="3945592"/>
          </a:xfrm>
        </p:spPr>
        <p:txBody>
          <a:bodyPr/>
          <a:lstStyle/>
          <a:p>
            <a:r>
              <a:rPr lang="lt-LT" sz="2800" u="sng" dirty="0"/>
              <a:t>Dorinės vertybės pagal Katalikų Bažnyčios Katekizmą</a:t>
            </a:r>
            <a:r>
              <a:rPr lang="lt-LT" sz="2800" dirty="0"/>
              <a:t> (1997) kūrinyje „Kristaus prisikėlimas</a:t>
            </a:r>
            <a:r>
              <a:rPr lang="lt-LT" sz="2000" dirty="0"/>
              <a:t>“</a:t>
            </a:r>
            <a:endParaRPr lang="lt-LT"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065" y="161608"/>
            <a:ext cx="5726935"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49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3" y="5733256"/>
            <a:ext cx="5976663" cy="864096"/>
          </a:xfrm>
        </p:spPr>
        <p:txBody>
          <a:bodyPr/>
          <a:lstStyle/>
          <a:p>
            <a:pPr marL="0" indent="0" algn="ctr">
              <a:buNone/>
            </a:pPr>
            <a:r>
              <a:rPr lang="lt-LT" sz="2800" dirty="0"/>
              <a:t/>
            </a:r>
            <a:br>
              <a:rPr lang="lt-LT" sz="2800" dirty="0"/>
            </a:br>
            <a:endParaRPr lang="lt-LT" sz="2800" dirty="0"/>
          </a:p>
        </p:txBody>
      </p:sp>
      <p:sp>
        <p:nvSpPr>
          <p:cNvPr id="3" name="Turinio vietos rezervavimo ženklas 2"/>
          <p:cNvSpPr>
            <a:spLocks noGrp="1"/>
          </p:cNvSpPr>
          <p:nvPr>
            <p:ph sz="quarter" idx="13"/>
          </p:nvPr>
        </p:nvSpPr>
        <p:spPr>
          <a:xfrm>
            <a:off x="107504" y="116632"/>
            <a:ext cx="8928992" cy="4032448"/>
          </a:xfrm>
        </p:spPr>
        <p:txBody>
          <a:bodyPr>
            <a:noAutofit/>
          </a:bodyPr>
          <a:lstStyle/>
          <a:p>
            <a:pPr marL="45720" indent="0" algn="just">
              <a:buNone/>
            </a:pPr>
            <a:r>
              <a:rPr lang="lt-LT" sz="2400" dirty="0" smtClean="0"/>
              <a:t>B</a:t>
            </a:r>
            <a:r>
              <a:rPr lang="lt-LT" sz="2400" dirty="0"/>
              <a:t>. </a:t>
            </a:r>
            <a:r>
              <a:rPr lang="lt-LT" sz="2400" dirty="0" err="1"/>
              <a:t>Berenson</a:t>
            </a:r>
            <a:r>
              <a:rPr lang="lt-LT" sz="2400" dirty="0"/>
              <a:t> (1897), teigia, jog Kristaus prisikėlimo sudėtis yra padalyta į dvi skirtingas dalis: stebuklo apimtas berniukas žemesniame lygmenyje; ir Kristaus prisikėlimas pirmame plane. Prisikėlęs Kristus plaukioja auroje šviesos ir debesių virš kalvos. Iškeltos rankos primena formą Kryžiaus. Apačioje, ant pagrindo, yra jo sekėjai. Keli yra apakinti garbės šviesos, kiti yra maldavime. Šioje labai didžiojoje sudėtyje </a:t>
            </a:r>
            <a:r>
              <a:rPr lang="lt-LT" sz="2400" dirty="0" err="1"/>
              <a:t>Rafaelis</a:t>
            </a:r>
            <a:r>
              <a:rPr lang="lt-LT" sz="2400" dirty="0"/>
              <a:t> įvertino visą šiuolaikinės tapybos geriausio elementų dabartį, apimdamas užuominas apie klasikinę senovę (</a:t>
            </a:r>
            <a:r>
              <a:rPr lang="lt-LT" sz="2400" dirty="0" err="1"/>
              <a:t>Berenson</a:t>
            </a:r>
            <a:r>
              <a:rPr lang="lt-LT" sz="2400" dirty="0"/>
              <a:t>, 1897, prieiga per internetą). Taigi, rodant šį paveikslą ir analizuojant pagal Naujojo Testamento siužetą (Mk 16) yra ugdoma šių dorinių vertybių: nuoširdumo, taurumo, pakantumo, atvirumo, atsakomybės, tikėjimo, vilties, meilės, tvirtumo, teisingumo, išmintingumo, tiesumo, laisvės, ištikimybės, lygybės, orumo</a:t>
            </a:r>
            <a:r>
              <a:rPr lang="lt-LT" sz="2400" dirty="0" smtClean="0"/>
              <a:t>.</a:t>
            </a:r>
            <a:endParaRPr lang="lt-LT" sz="2400" dirty="0"/>
          </a:p>
        </p:txBody>
      </p:sp>
    </p:spTree>
    <p:extLst>
      <p:ext uri="{BB962C8B-B14F-4D97-AF65-F5344CB8AC3E}">
        <p14:creationId xmlns:p14="http://schemas.microsoft.com/office/powerpoint/2010/main" val="388750680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5301208"/>
            <a:ext cx="8964487" cy="1224136"/>
          </a:xfrm>
        </p:spPr>
        <p:txBody>
          <a:bodyPr/>
          <a:lstStyle/>
          <a:p>
            <a:pPr algn="ctr"/>
            <a:r>
              <a:rPr lang="lt-LT" sz="2800" i="1" dirty="0"/>
              <a:t>Ikonografija </a:t>
            </a:r>
            <a:r>
              <a:rPr lang="lt-LT" sz="2800" i="1" dirty="0" err="1"/>
              <a:t>Rafaelio</a:t>
            </a:r>
            <a:r>
              <a:rPr lang="lt-LT" sz="2800" i="1" dirty="0"/>
              <a:t> </a:t>
            </a:r>
            <a:r>
              <a:rPr lang="lt-LT" sz="2800" i="1" dirty="0" err="1"/>
              <a:t>Sančio</a:t>
            </a:r>
            <a:r>
              <a:rPr lang="lt-LT" sz="2800" i="1" dirty="0"/>
              <a:t> paveikslo </a:t>
            </a:r>
            <a:r>
              <a:rPr lang="en-US" sz="2800" i="1" dirty="0"/>
              <a:t/>
            </a:r>
            <a:br>
              <a:rPr lang="en-US" sz="2800" i="1" dirty="0"/>
            </a:br>
            <a:r>
              <a:rPr lang="lt-LT" sz="2800" i="1" dirty="0"/>
              <a:t>„Kristaus prisikėlimas“</a:t>
            </a:r>
            <a:endParaRPr lang="lt-LT" sz="2800" dirty="0"/>
          </a:p>
        </p:txBody>
      </p:sp>
      <p:pic>
        <p:nvPicPr>
          <p:cNvPr id="4" name="Turinio vietos rezervavimo ženklas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619671" y="150544"/>
            <a:ext cx="5626109" cy="5150664"/>
          </a:xfrm>
        </p:spPr>
      </p:pic>
    </p:spTree>
    <p:extLst>
      <p:ext uri="{BB962C8B-B14F-4D97-AF65-F5344CB8AC3E}">
        <p14:creationId xmlns:p14="http://schemas.microsoft.com/office/powerpoint/2010/main" val="333231964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0" y="2204864"/>
            <a:ext cx="9143999" cy="4392488"/>
          </a:xfrm>
        </p:spPr>
        <p:txBody>
          <a:bodyPr/>
          <a:lstStyle/>
          <a:p>
            <a:pPr algn="l"/>
            <a:r>
              <a:rPr lang="lt-LT" sz="2400" dirty="0" smtClean="0">
                <a:effectLst/>
              </a:rPr>
              <a:t>„</a:t>
            </a:r>
            <a:r>
              <a:rPr lang="lt-LT" sz="2400" dirty="0">
                <a:effectLst/>
              </a:rPr>
              <a:t>Tikėjimas visada reikalauja daug pastangų, nes tikėjimas mus išveda už mūsų pačių ribų. Tikėjimas leidžia suvokti gyvenimo tikslus ir paskatina veikti“ (</a:t>
            </a:r>
            <a:r>
              <a:rPr lang="lt-LT" sz="2400" i="1" dirty="0">
                <a:effectLst/>
              </a:rPr>
              <a:t>Jonas Paulius II</a:t>
            </a:r>
            <a:r>
              <a:rPr lang="lt-LT" sz="2400" dirty="0" smtClean="0">
                <a:effectLst/>
              </a:rPr>
              <a:t>).</a:t>
            </a:r>
            <a:r>
              <a:rPr lang="en-US" sz="2400" dirty="0" smtClean="0">
                <a:effectLst/>
              </a:rPr>
              <a:t/>
            </a:r>
            <a:br>
              <a:rPr lang="en-US" sz="2400" dirty="0" smtClean="0">
                <a:effectLst/>
              </a:rPr>
            </a:br>
            <a:r>
              <a:rPr lang="lt-LT" sz="2400" i="1" dirty="0">
                <a:effectLst/>
              </a:rPr>
              <a:t>Darbas porose. </a:t>
            </a:r>
            <a:r>
              <a:rPr lang="lt-LT" sz="2400" dirty="0">
                <a:effectLst/>
              </a:rPr>
              <a:t>Kas yra tikėjimas? Apibrėžti sąvoką: Tikėjimas – tai…? Pasitikrinti ir pasitikslinti apibrėžtis žodynuose. </a:t>
            </a:r>
            <a:br>
              <a:rPr lang="lt-LT" sz="2400" dirty="0">
                <a:effectLst/>
              </a:rPr>
            </a:br>
            <a:r>
              <a:rPr lang="en-US" sz="2400" dirty="0" smtClean="0">
                <a:effectLst/>
              </a:rPr>
              <a:t/>
            </a:r>
            <a:br>
              <a:rPr lang="en-US" sz="2400" dirty="0" smtClean="0">
                <a:effectLst/>
              </a:rPr>
            </a:br>
            <a:r>
              <a:rPr lang="lt-LT" sz="2400" i="1" u="sng" dirty="0" smtClean="0">
                <a:effectLst/>
              </a:rPr>
              <a:t>Darbas </a:t>
            </a:r>
            <a:r>
              <a:rPr lang="lt-LT" sz="2400" i="1" u="sng" dirty="0">
                <a:effectLst/>
              </a:rPr>
              <a:t>su tekstu.</a:t>
            </a:r>
            <a:r>
              <a:rPr lang="lt-LT" sz="2400" u="sng" dirty="0">
                <a:effectLst/>
              </a:rPr>
              <a:t> </a:t>
            </a:r>
            <a:r>
              <a:rPr lang="lt-LT" sz="2400" b="0" dirty="0">
                <a:effectLst/>
              </a:rPr>
              <a:t>H. </a:t>
            </a:r>
            <a:r>
              <a:rPr lang="lt-LT" sz="2400" b="0" dirty="0" err="1">
                <a:effectLst/>
              </a:rPr>
              <a:t>Lahayne</a:t>
            </a:r>
            <a:r>
              <a:rPr lang="lt-LT" sz="2400" b="0" dirty="0">
                <a:effectLst/>
              </a:rPr>
              <a:t>.</a:t>
            </a:r>
            <a:r>
              <a:rPr lang="lt-LT" sz="2400" dirty="0">
                <a:effectLst/>
              </a:rPr>
              <a:t> </a:t>
            </a:r>
            <a:r>
              <a:rPr lang="lt-LT" sz="2400" i="1" dirty="0">
                <a:effectLst/>
              </a:rPr>
              <a:t>Kas yra tikėjimas</a:t>
            </a:r>
            <a:r>
              <a:rPr lang="lt-LT" sz="2400" dirty="0">
                <a:effectLst/>
              </a:rPr>
              <a:t>.</a:t>
            </a:r>
            <a:br>
              <a:rPr lang="lt-LT" sz="2400" dirty="0">
                <a:effectLst/>
              </a:rPr>
            </a:br>
            <a:r>
              <a:rPr lang="lt-LT" sz="2400" dirty="0">
                <a:effectLst/>
              </a:rPr>
              <a:t>1) Perskaityti keletą būdingų šiandienos Lietuvai tikėjimo sampratų, žodžio „tikėjimas“ vartosenų ir komentuoti. </a:t>
            </a:r>
            <a:br>
              <a:rPr lang="lt-LT" sz="2400" dirty="0">
                <a:effectLst/>
              </a:rPr>
            </a:br>
            <a:r>
              <a:rPr lang="lt-LT" sz="2400" dirty="0">
                <a:effectLst/>
              </a:rPr>
              <a:t>2) Pasidalinti, kuo ir kodėl tikime? Su kokiomis autoriaus mintimis sutinkate, o kam prieštaraujate? Kodėl?</a:t>
            </a:r>
            <a:br>
              <a:rPr lang="lt-LT" sz="2400" dirty="0">
                <a:effectLst/>
              </a:rPr>
            </a:br>
            <a:r>
              <a:rPr lang="lt-LT" sz="2400" dirty="0">
                <a:effectLst/>
              </a:rPr>
              <a:t/>
            </a:r>
            <a:br>
              <a:rPr lang="lt-LT" sz="2400" dirty="0">
                <a:effectLst/>
              </a:rPr>
            </a:br>
            <a:endParaRPr lang="lt-LT" sz="2400" dirty="0"/>
          </a:p>
        </p:txBody>
      </p:sp>
      <p:pic>
        <p:nvPicPr>
          <p:cNvPr id="614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0" y="0"/>
            <a:ext cx="2771800" cy="2162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tačiakampis 3"/>
          <p:cNvSpPr/>
          <p:nvPr/>
        </p:nvSpPr>
        <p:spPr>
          <a:xfrm>
            <a:off x="3267190" y="13643"/>
            <a:ext cx="2925801" cy="584775"/>
          </a:xfrm>
          <a:prstGeom prst="rect">
            <a:avLst/>
          </a:prstGeom>
        </p:spPr>
        <p:txBody>
          <a:bodyPr wrap="none">
            <a:spAutoFit/>
          </a:bodyPr>
          <a:lstStyle/>
          <a:p>
            <a:r>
              <a:rPr lang="lt-LT" sz="3200" b="1" i="1" dirty="0">
                <a:gradFill>
                  <a:gsLst>
                    <a:gs pos="0">
                      <a:prstClr val="black"/>
                    </a:gs>
                    <a:gs pos="40000">
                      <a:prstClr val="black">
                        <a:lumMod val="75000"/>
                        <a:lumOff val="25000"/>
                      </a:prstClr>
                    </a:gs>
                    <a:gs pos="100000">
                      <a:srgbClr val="212745">
                        <a:alpha val="65000"/>
                      </a:srgbClr>
                    </a:gs>
                  </a:gsLst>
                  <a:lin ang="5400000" scaled="0"/>
                </a:gradFill>
                <a:ea typeface="+mj-ea"/>
                <a:cs typeface="+mj-cs"/>
              </a:rPr>
              <a:t>Minčių </a:t>
            </a:r>
            <a:r>
              <a:rPr lang="lt-LT" sz="3200" b="1" i="1" dirty="0" smtClean="0">
                <a:gradFill>
                  <a:gsLst>
                    <a:gs pos="0">
                      <a:prstClr val="black"/>
                    </a:gs>
                    <a:gs pos="40000">
                      <a:prstClr val="black">
                        <a:lumMod val="75000"/>
                        <a:lumOff val="25000"/>
                      </a:prstClr>
                    </a:gs>
                    <a:gs pos="100000">
                      <a:srgbClr val="212745">
                        <a:alpha val="65000"/>
                      </a:srgbClr>
                    </a:gs>
                  </a:gsLst>
                  <a:lin ang="5400000" scaled="0"/>
                </a:gradFill>
                <a:ea typeface="+mj-ea"/>
                <a:cs typeface="+mj-cs"/>
              </a:rPr>
              <a:t>lietus</a:t>
            </a:r>
            <a:r>
              <a:rPr lang="en-US" sz="3200" b="1" i="1" dirty="0" smtClean="0">
                <a:gradFill>
                  <a:gsLst>
                    <a:gs pos="0">
                      <a:prstClr val="black"/>
                    </a:gs>
                    <a:gs pos="40000">
                      <a:prstClr val="black">
                        <a:lumMod val="75000"/>
                        <a:lumOff val="25000"/>
                      </a:prstClr>
                    </a:gs>
                    <a:gs pos="100000">
                      <a:srgbClr val="212745">
                        <a:alpha val="65000"/>
                      </a:srgbClr>
                    </a:gs>
                  </a:gsLst>
                  <a:lin ang="5400000" scaled="0"/>
                </a:gradFill>
                <a:ea typeface="+mj-ea"/>
                <a:cs typeface="+mj-cs"/>
              </a:rPr>
              <a:t>:</a:t>
            </a:r>
            <a:r>
              <a:rPr lang="lt-LT" sz="3200" b="1" dirty="0" smtClean="0">
                <a:gradFill>
                  <a:gsLst>
                    <a:gs pos="0">
                      <a:prstClr val="black"/>
                    </a:gs>
                    <a:gs pos="40000">
                      <a:prstClr val="black">
                        <a:lumMod val="75000"/>
                        <a:lumOff val="25000"/>
                      </a:prstClr>
                    </a:gs>
                    <a:gs pos="100000">
                      <a:srgbClr val="212745">
                        <a:alpha val="65000"/>
                      </a:srgbClr>
                    </a:gs>
                  </a:gsLst>
                  <a:lin ang="5400000" scaled="0"/>
                </a:gradFill>
                <a:ea typeface="+mj-ea"/>
                <a:cs typeface="+mj-cs"/>
              </a:rPr>
              <a:t> </a:t>
            </a:r>
            <a:endParaRPr lang="lt-LT" sz="3200"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60" y="13643"/>
            <a:ext cx="3239585" cy="21557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77824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a:xfrm>
            <a:off x="179512" y="4372168"/>
            <a:ext cx="6455295" cy="2369200"/>
          </a:xfrm>
        </p:spPr>
        <p:txBody>
          <a:bodyPr/>
          <a:lstStyle/>
          <a:p>
            <a:pPr marL="0" indent="0" algn="l">
              <a:buNone/>
            </a:pPr>
            <a:r>
              <a:rPr lang="en-US" sz="3600" dirty="0" err="1" smtClean="0"/>
              <a:t>Refleksija</a:t>
            </a:r>
            <a:r>
              <a:rPr lang="en-US" sz="3600" dirty="0" smtClean="0"/>
              <a:t>:</a:t>
            </a:r>
            <a:r>
              <a:rPr lang="lt-LT" sz="3600" dirty="0" smtClean="0"/>
              <a:t> Kas buvo įdomu, nauja; kaip keitėsi mano požiūris?</a:t>
            </a:r>
            <a:endParaRPr lang="lt-LT" sz="3600" dirty="0"/>
          </a:p>
        </p:txBody>
      </p:sp>
      <p:sp>
        <p:nvSpPr>
          <p:cNvPr id="3" name="Turinio vietos rezervavimo ženklas 2"/>
          <p:cNvSpPr>
            <a:spLocks noGrp="1"/>
          </p:cNvSpPr>
          <p:nvPr>
            <p:ph sz="quarter" idx="13"/>
          </p:nvPr>
        </p:nvSpPr>
        <p:spPr>
          <a:xfrm>
            <a:off x="107504" y="188640"/>
            <a:ext cx="8928992" cy="4017600"/>
          </a:xfrm>
        </p:spPr>
        <p:txBody>
          <a:bodyPr>
            <a:normAutofit/>
          </a:bodyPr>
          <a:lstStyle/>
          <a:p>
            <a:r>
              <a:rPr lang="lt-LT" sz="2800" i="1" dirty="0"/>
              <a:t>Pokalbis.</a:t>
            </a:r>
            <a:r>
              <a:rPr lang="lt-LT" sz="2800" dirty="0"/>
              <a:t> Koks yra krikščionių Dievas? Ką reiškia būti kataliku?</a:t>
            </a:r>
          </a:p>
          <a:p>
            <a:r>
              <a:rPr lang="lt-LT" sz="2800" i="1" dirty="0"/>
              <a:t>Kūrybinis darbas.</a:t>
            </a:r>
            <a:r>
              <a:rPr lang="lt-LT" sz="2800" dirty="0"/>
              <a:t> Nupiešti giminės „tikėjimo medį“. Parašyti, kokie yra artimiausi giminės nariai,  kuo jie tiki, kokius tikėjimo būdus išpažįsta, kokia religinei bendruomenei priklauso?</a:t>
            </a:r>
          </a:p>
          <a:p>
            <a:r>
              <a:rPr lang="lt-LT" sz="2800" i="1" dirty="0"/>
              <a:t>Apibendrinimas</a:t>
            </a:r>
            <a:r>
              <a:rPr lang="lt-LT" sz="2800" dirty="0"/>
              <a:t>. „Tikėjimas nori būti suprastas“ </a:t>
            </a:r>
          </a:p>
          <a:p>
            <a:r>
              <a:rPr lang="lt-LT" sz="2800" dirty="0"/>
              <a:t>(</a:t>
            </a:r>
            <a:r>
              <a:rPr lang="lt-LT" sz="2800" i="1" dirty="0" err="1"/>
              <a:t>Šv</a:t>
            </a:r>
            <a:r>
              <a:rPr lang="lt-LT" sz="2800" i="1" dirty="0"/>
              <a:t>. Anzelmas</a:t>
            </a:r>
            <a:r>
              <a:rPr lang="lt-LT" sz="2800" dirty="0"/>
              <a:t>).</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4" y="3501008"/>
            <a:ext cx="2888056" cy="22558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4105395"/>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rautas">
  <a:themeElements>
    <a:clrScheme name="Srau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rau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rau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78</TotalTime>
  <Words>473</Words>
  <Application>Microsoft Office PowerPoint</Application>
  <PresentationFormat>Demonstracija ekrane (4:3)</PresentationFormat>
  <Paragraphs>23</Paragraphs>
  <Slides>10</Slides>
  <Notes>0</Notes>
  <HiddenSlides>0</HiddenSlides>
  <MMClips>0</MMClips>
  <ScaleCrop>false</ScaleCrop>
  <HeadingPairs>
    <vt:vector size="4" baseType="variant">
      <vt:variant>
        <vt:lpstr>Tema</vt:lpstr>
      </vt:variant>
      <vt:variant>
        <vt:i4>1</vt:i4>
      </vt:variant>
      <vt:variant>
        <vt:lpstr>Skaidrių pavadinimai</vt:lpstr>
      </vt:variant>
      <vt:variant>
        <vt:i4>10</vt:i4>
      </vt:variant>
    </vt:vector>
  </HeadingPairs>
  <TitlesOfParts>
    <vt:vector size="11" baseType="lpstr">
      <vt:lpstr>Srautas</vt:lpstr>
      <vt:lpstr>Mano tikėjimo kelias  „Kristaus prisikėlimas“  Rafaelis Santis 1518 – 1520 m</vt:lpstr>
      <vt:lpstr>Uždaviniai: Dirbdami porose, skaitydami tekstą, analizuodami religinio turinio tapybos kūrinius, atlikdami kūrybinę užduotį mąstys, apibūdins tikėjimo svarbą žmogaus gyvenime.  </vt:lpstr>
      <vt:lpstr>Tapybos kūrinio ir biblijinio siužeto trumpas apibūdinimas</vt:lpstr>
      <vt:lpstr>Tapybos kūrinio ir biblijinio siužeto  trumpas apibūdinimas</vt:lpstr>
      <vt:lpstr> Yra mokoma dorinių vertybių tai –nuoširdumas, taurumas, pakantumas, atvirumo, atsakomybės, tikėjimo, vilties, meilės, tvirtumas, teisingumas, išmintingumo, tiesumo, laisvės, ištikimybės, lygybės, orumo.</vt:lpstr>
      <vt:lpstr> </vt:lpstr>
      <vt:lpstr>Ikonografija Rafaelio Sančio paveikslo  „Kristaus prisikėlimas“</vt:lpstr>
      <vt:lpstr>„Tikėjimas visada reikalauja daug pastangų, nes tikėjimas mus išveda už mūsų pačių ribų. Tikėjimas leidžia suvokti gyvenimo tikslus ir paskatina veikti“ (Jonas Paulius II). Darbas porose. Kas yra tikėjimas? Apibrėžti sąvoką: Tikėjimas – tai…? Pasitikrinti ir pasitikslinti apibrėžtis žodynuose.   Darbas su tekstu. H. Lahayne. Kas yra tikėjimas. 1) Perskaityti keletą būdingų šiandienos Lietuvai tikėjimo sampratų, žodžio „tikėjimas“ vartosenų ir komentuoti.  2) Pasidalinti, kuo ir kodėl tikime? Su kokiomis autoriaus mintimis sutinkate, o kam prieštaraujate? Kodėl?  </vt:lpstr>
      <vt:lpstr>Refleksija: Kas buvo įdomu, nauja; kaip keitėsi mano požiūris?</vt:lpstr>
      <vt:lpstr>Ačiū už pamoką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Mano tikėjimo kelias</dc:title>
  <dc:creator>Dalia</dc:creator>
  <cp:lastModifiedBy>Dalia</cp:lastModifiedBy>
  <cp:revision>9</cp:revision>
  <dcterms:created xsi:type="dcterms:W3CDTF">2015-05-09T15:30:05Z</dcterms:created>
  <dcterms:modified xsi:type="dcterms:W3CDTF">2015-05-11T08:44:59Z</dcterms:modified>
</cp:coreProperties>
</file>