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7" r:id="rId3"/>
    <p:sldId id="264" r:id="rId4"/>
    <p:sldId id="268" r:id="rId5"/>
    <p:sldId id="286" r:id="rId6"/>
    <p:sldId id="269" r:id="rId7"/>
    <p:sldId id="270" r:id="rId8"/>
    <p:sldId id="272" r:id="rId9"/>
    <p:sldId id="273" r:id="rId10"/>
    <p:sldId id="274" r:id="rId11"/>
    <p:sldId id="271" r:id="rId12"/>
    <p:sldId id="275" r:id="rId13"/>
    <p:sldId id="288" r:id="rId14"/>
    <p:sldId id="277" r:id="rId15"/>
    <p:sldId id="295" r:id="rId16"/>
    <p:sldId id="279" r:id="rId17"/>
    <p:sldId id="294" r:id="rId18"/>
    <p:sldId id="287" r:id="rId19"/>
    <p:sldId id="257" r:id="rId20"/>
    <p:sldId id="293" r:id="rId21"/>
  </p:sldIdLst>
  <p:sldSz cx="12192000" cy="6858000"/>
  <p:notesSz cx="6761163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9900"/>
    <a:srgbClr val="CCFF33"/>
    <a:srgbClr val="CC3300"/>
    <a:srgbClr val="660066"/>
    <a:srgbClr val="800080"/>
    <a:srgbClr val="EAE51B"/>
    <a:srgbClr val="E0F709"/>
    <a:srgbClr val="FFCC00"/>
    <a:srgbClr val="FFC8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4" autoAdjust="0"/>
    <p:restoredTop sz="94158" autoAdjust="0"/>
  </p:normalViewPr>
  <p:slideViewPr>
    <p:cSldViewPr snapToGrid="0">
      <p:cViewPr>
        <p:scale>
          <a:sx n="66" d="100"/>
          <a:sy n="66" d="100"/>
        </p:scale>
        <p:origin x="-10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03B8-5367-44D0-ABA7-C9070A2FC6C2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B521-859C-4640-A884-7C18A5F34C7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908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BCD1-7217-485A-B5BD-E474A4004E7B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6CDB8-7B12-4018-917A-7C56EC49964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2783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5716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5046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6460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033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033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5716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4848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621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81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9454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5159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926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558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8616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8720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4481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131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8205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44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3675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8040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47270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987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88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582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361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xy5E_pGh98&amp;t=4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display?v=pgzqp3tva20&amp;fbclid=IwAR3B7bx0UjjCbyHcv1RjK-pRaPEQAxbofmTEaSx8dsDg-EmhXbrG-MlNvh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QknG90VTgQ&amp;t=4s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60044" y="703248"/>
            <a:ext cx="11420475" cy="607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  <a:latin typeface="Algerian" pitchFamily="82" charset="0"/>
              </a:rPr>
              <a:t>Didžioji savaitė. Velykos</a:t>
            </a:r>
            <a:endParaRPr lang="lt-LT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Paantraštė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71047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izdo rezultatas pagal užklausą „bread and wine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11" y="70244"/>
            <a:ext cx="4510087" cy="678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05450" y="664268"/>
            <a:ext cx="5984258" cy="567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66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„Imkite ir valgykite jos visi , nes tai yra mano kūnas, kuris už jus atiduodamas/.../</a:t>
            </a:r>
          </a:p>
          <a:p>
            <a:r>
              <a:rPr lang="lt-LT" sz="66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Tai darykite mano atminimui.“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5505450" y="5986932"/>
            <a:ext cx="639445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lt-LT" sz="2400" dirty="0" smtClean="0"/>
              <a:t>Kada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kur</a:t>
            </a:r>
            <a:r>
              <a:rPr lang="en-US" sz="2400" dirty="0" smtClean="0"/>
              <a:t> </a:t>
            </a:r>
            <a:r>
              <a:rPr lang="lt-LT" sz="2400" dirty="0" smtClean="0"/>
              <a:t>krikščionys tai daro Jo atminimui?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414691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205" y="2448090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71525" y="406068"/>
            <a:ext cx="10515600" cy="304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penktadienis – Jėzaus kančios ir mirties diena</a:t>
            </a:r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976" y="5321014"/>
            <a:ext cx="11614245" cy="1536986"/>
          </a:xfrm>
          <a:prstGeom prst="rect">
            <a:avLst/>
          </a:prstGeom>
          <a:effectLst>
            <a:glow rad="279400">
              <a:schemeClr val="accent1">
                <a:alpha val="95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lt-LT" sz="6600" i="1" dirty="0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J</a:t>
            </a:r>
            <a:r>
              <a:rPr lang="lt-LT" altLang="lt-LT" sz="6600" i="1" dirty="0" err="1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ėzus</a:t>
            </a:r>
            <a:r>
              <a:rPr lang="lt-LT" altLang="lt-LT" sz="6600" i="1" dirty="0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 miršta už mūsų nuodėmes. Jis atlieka bausmę vietoj mūsų.</a:t>
            </a:r>
            <a:endParaRPr lang="lt-LT" sz="6600" i="1" dirty="0">
              <a:solidFill>
                <a:schemeClr val="bg1"/>
              </a:solidFill>
              <a:effectLst>
                <a:glow rad="698500">
                  <a:srgbClr val="C00000">
                    <a:alpha val="29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62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4845183" cy="4351338"/>
          </a:xfrm>
        </p:spPr>
        <p:txBody>
          <a:bodyPr>
            <a:normAutofit/>
          </a:bodyPr>
          <a:lstStyle/>
          <a:p>
            <a:r>
              <a:rPr lang="lt-LT" sz="60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Šventinami ugnis ir vanduo</a:t>
            </a:r>
          </a:p>
          <a:p>
            <a:r>
              <a:rPr lang="lt-LT" sz="6000" i="1" dirty="0" smtClean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Atnaujiname Krikšto pažadus.</a:t>
            </a:r>
            <a:endParaRPr lang="lt-LT" sz="6000" i="1" dirty="0">
              <a:solidFill>
                <a:schemeClr val="bg1"/>
              </a:solidFill>
              <a:effectLst>
                <a:glow rad="9779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10" descr="Vaizdo rezultatas pagal užklausą „didžioji savaite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314" y="870786"/>
            <a:ext cx="5868537" cy="44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Vaizdo rezultatas pagal užklausą „atgaila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930" y="3822008"/>
            <a:ext cx="4350543" cy="290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70494" y="310723"/>
            <a:ext cx="7314063" cy="151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šeštadienis</a:t>
            </a:r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8282" y="5474113"/>
            <a:ext cx="10515600" cy="88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Jo </a:t>
            </a:r>
            <a:r>
              <a:rPr lang="lt-LT" sz="8800" i="1" dirty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mirtis nėra </a:t>
            </a:r>
            <a:r>
              <a:rPr lang="lt-LT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pabaiga.</a:t>
            </a:r>
            <a:endParaRPr lang="lt-LT" sz="8800" i="1" dirty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82" y="205188"/>
            <a:ext cx="10515600" cy="88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Įtvirtinkime žinias pažiūrėdami filmuką</a:t>
            </a:r>
            <a:r>
              <a:rPr lang="en-US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!</a:t>
            </a:r>
            <a:endParaRPr lang="fi-FI" sz="8800" i="1" dirty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0" y="1507246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/>
              <a:t>Spausk</a:t>
            </a:r>
            <a:r>
              <a:rPr lang="en-US" sz="6600" dirty="0" smtClean="0"/>
              <a:t> </a:t>
            </a:r>
            <a:r>
              <a:rPr lang="en-US" sz="6600" dirty="0" err="1" smtClean="0"/>
              <a:t>nuorod</a:t>
            </a:r>
            <a:r>
              <a:rPr lang="lt-LT" sz="6600" dirty="0" smtClean="0"/>
              <a:t>ą peržiūrai </a:t>
            </a:r>
            <a:endParaRPr lang="en-US" sz="6600" dirty="0" smtClean="0"/>
          </a:p>
          <a:p>
            <a:pPr algn="ctr"/>
            <a:r>
              <a:rPr lang="lt-LT" sz="6600" dirty="0" smtClean="0">
                <a:hlinkClick r:id="rId4"/>
              </a:rPr>
              <a:t>https</a:t>
            </a:r>
            <a:r>
              <a:rPr lang="lt-LT" sz="6600" dirty="0">
                <a:hlinkClick r:id="rId4"/>
              </a:rPr>
              <a:t>://www.youtube.com/watch?v=pxy5E_pGh98&amp;t=4s</a:t>
            </a:r>
            <a:endParaRPr lang="lt-LT" sz="6600" dirty="0"/>
          </a:p>
        </p:txBody>
      </p:sp>
    </p:spTree>
    <p:extLst>
      <p:ext uri="{BB962C8B-B14F-4D97-AF65-F5344CB8AC3E}">
        <p14:creationId xmlns:p14="http://schemas.microsoft.com/office/powerpoint/2010/main" xmlns="" val="38245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188" y="677579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Didysis sekmadienis – </a:t>
            </a:r>
          </a:p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Velykos – </a:t>
            </a:r>
          </a:p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Jėzaus prisikėlimo diena </a:t>
            </a:r>
            <a:endParaRPr lang="lt-LT" sz="8800" dirty="0">
              <a:effectLst>
                <a:glow rad="190500">
                  <a:srgbClr val="FFC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297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188" y="677579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Kitą pamoką pakalbėsime apie Jėzaus prisikėlimą liudijančius įvykius.</a:t>
            </a:r>
            <a:endParaRPr lang="lt-LT" sz="8800" dirty="0">
              <a:effectLst>
                <a:glow rad="190500">
                  <a:srgbClr val="FFC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764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4149" y="554749"/>
            <a:ext cx="10972799" cy="132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Pasitikrinkime</a:t>
            </a:r>
            <a:r>
              <a:rPr lang="en-US" sz="8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ž</a:t>
            </a:r>
            <a:r>
              <a:rPr lang="en-US" sz="8800" i="1" dirty="0" err="1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inias</a:t>
            </a:r>
            <a:r>
              <a:rPr lang="en-US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endParaRPr lang="lt-LT" sz="8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59" y="1910684"/>
            <a:ext cx="113276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Spausk nuorodą ir atlik smagią užduotį apie Didžiąją savaitę</a:t>
            </a:r>
            <a:r>
              <a:rPr lang="en-US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!</a:t>
            </a:r>
            <a:endParaRPr lang="lt-LT" sz="4800" i="1" dirty="0" smtClean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endParaRPr lang="lt-LT" sz="2800" i="1" dirty="0" smtClean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endParaRPr lang="lt-LT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lt-LT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Pasidalink, kaip sekėsi?</a:t>
            </a:r>
            <a:endParaRPr lang="lt-LT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1761697" y="3582764"/>
            <a:ext cx="8372903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lt-LT" sz="2400" dirty="0">
                <a:hlinkClick r:id="rId4"/>
              </a:rPr>
              <a:t>https://learningapps.org/display?v=pgzqp3tva20&amp;fbclid=IwAR3B7bx0UjjCbyHcv1RjK-pRaPEQAxbofmTEaSx8dsDg-EmhXbrG-MlNvh4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159248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4149" y="316210"/>
            <a:ext cx="10972799" cy="132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Klausimai:</a:t>
            </a:r>
            <a:endParaRPr lang="lt-LT" sz="8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59" y="1636871"/>
            <a:ext cx="113276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1.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Kokią dieną prasideda Didžioji savaitė ir kodėl ji taip pavadinta?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2.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Kokį įvykį primena Didysis Ketvirtadienis?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3.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Kokį įvykį primena Didysis Penktadienis?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4.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Kokie dalykai pašventinami Didįjį Šeštadienį?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5.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Kas yra Velykos?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6627814" y="546899"/>
            <a:ext cx="4491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Jei </a:t>
            </a:r>
            <a:r>
              <a:rPr lang="lt-LT" sz="2400" i="1" dirty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neatlikai 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užduoties iš </a:t>
            </a:r>
            <a:r>
              <a:rPr lang="lt-LT" sz="2400" i="1" dirty="0" err="1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learningapps.org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atsakyk į šiuos klausimus</a:t>
            </a:r>
            <a:r>
              <a:rPr lang="en-US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182825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60044" y="703248"/>
            <a:ext cx="11420475" cy="607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94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Klausimai apibendrinimui:</a:t>
            </a:r>
          </a:p>
          <a:p>
            <a:pPr algn="ctr"/>
            <a:endParaRPr lang="lt-LT" sz="6000" i="1" dirty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Ką Didžiosios savaitės įvykiai parodo apie Dievo meilę mums?</a:t>
            </a:r>
          </a:p>
          <a:p>
            <a:pPr marL="1143000" indent="-1143000">
              <a:buFont typeface="+mj-lt"/>
              <a:buAutoNum type="arabicPeriod"/>
            </a:pPr>
            <a:endParaRPr lang="lt-LT" sz="5200" i="1" dirty="0" smtClean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Kokiu tikslu Jėzus mirė ant kryžiaus?</a:t>
            </a:r>
          </a:p>
          <a:p>
            <a:pPr marL="1143000" indent="-1143000">
              <a:buFont typeface="+mj-lt"/>
              <a:buAutoNum type="arabicPeriod"/>
            </a:pPr>
            <a:endParaRPr lang="lt-LT" sz="6000" i="1" dirty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Ką reikia daryti </a:t>
            </a:r>
            <a:r>
              <a:rPr lang="lt-LT" sz="6000" i="1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Jėzaus atminimui?</a:t>
            </a:r>
            <a:endParaRPr lang="lt-LT" sz="6000" i="1" dirty="0" smtClean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endParaRPr lang="lt-LT" sz="60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88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365124"/>
            <a:ext cx="11595652" cy="2285311"/>
          </a:xfrm>
        </p:spPr>
        <p:txBody>
          <a:bodyPr>
            <a:noAutofit/>
          </a:bodyPr>
          <a:lstStyle/>
          <a:p>
            <a:r>
              <a:rPr lang="lt-LT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Įsivertink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54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kaip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</a:t>
            </a:r>
            <a:r>
              <a:rPr lang="lt-LT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ėsi per šią pamoką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sz="5400" i="1" dirty="0">
              <a:effectLst>
                <a:glow rad="431800">
                  <a:srgbClr val="C00000">
                    <a:alpha val="69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030" name="Picture 6" descr="Vaizdo rezultatas pagal užklausą „atgaila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2" t="-127" r="13" b="10205"/>
          <a:stretch/>
        </p:blipFill>
        <p:spPr bwMode="auto">
          <a:xfrm>
            <a:off x="6919910" y="2654969"/>
            <a:ext cx="4203148" cy="3396230"/>
          </a:xfrm>
          <a:prstGeom prst="heart">
            <a:avLst/>
          </a:prstGeom>
          <a:noFill/>
          <a:effectLst>
            <a:glow rad="812800">
              <a:srgbClr val="C0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827584" y="2333618"/>
            <a:ext cx="8193900" cy="452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lt-LT" sz="4000" b="1" dirty="0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Sunkiai</a:t>
            </a:r>
          </a:p>
          <a:p>
            <a:pPr marL="742950" indent="-742950" algn="l">
              <a:buAutoNum type="arabicPeriod"/>
            </a:pPr>
            <a:endParaRPr lang="lt-LT" sz="25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Gerai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endParaRPr lang="lt-LT" sz="25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Labai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gerai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endParaRPr lang="lt-LT" sz="29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Puikiai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72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Giesmė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Koks gražus, nuostabus,</a:t>
            </a:r>
          </a:p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Jėzus yra gražus,</a:t>
            </a:r>
          </a:p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Ir Jėzus gyvenimą daro gražiu.</a:t>
            </a:r>
          </a:p>
          <a:p>
            <a:pPr algn="ctr"/>
            <a:endParaRPr lang="lt-LT" sz="3600" i="1" dirty="0" smtClean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Atsargiai liečia Jis, </a:t>
            </a:r>
          </a:p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Atveria man akis,</a:t>
            </a:r>
          </a:p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Ir Jėzus gyvenimą daro gražiu.</a:t>
            </a:r>
          </a:p>
          <a:p>
            <a:endParaRPr lang="lt-LT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8588" y="829979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Džiaugsmingų Šventų Velykų</a:t>
            </a:r>
            <a:r>
              <a:rPr lang="en-GB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endParaRPr lang="lt-LT" sz="8800" dirty="0">
              <a:effectLst>
                <a:glow rad="190500">
                  <a:srgbClr val="FFC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48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aizdo rezultatas pagal užklausą „atgaila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4429" b="3"/>
          <a:stretch/>
        </p:blipFill>
        <p:spPr bwMode="auto">
          <a:xfrm>
            <a:off x="8338741" y="1696278"/>
            <a:ext cx="3575268" cy="4089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8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Klausimai kartojimui:</a:t>
            </a:r>
            <a:endParaRPr lang="lt-LT" sz="88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6" y="2194271"/>
            <a:ext cx="9303933" cy="3186112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Apie ką kalbėjome praeitą pamoką?</a:t>
            </a:r>
          </a:p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Kaip sekėsi atlikti paskirtas užduotis?</a:t>
            </a:r>
          </a:p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Kaip vadinasi šis laikotarpis iki Velykų?</a:t>
            </a:r>
          </a:p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Kam ir kaip per šį laikotarpį ruošiamės?</a:t>
            </a:r>
            <a:endParaRPr lang="lt-LT" altLang="lt-LT" sz="48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960120" y="14605"/>
            <a:ext cx="10193375" cy="152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Kas </a:t>
            </a:r>
            <a:r>
              <a:rPr lang="lt-LT" sz="8800" i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prasidė</a:t>
            </a:r>
            <a:r>
              <a:rPr lang="en-US" sz="8800" i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jo</a:t>
            </a:r>
            <a:r>
              <a:rPr lang="lt-LT" sz="8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 nuo šio sekmadienio?</a:t>
            </a:r>
            <a:endParaRPr lang="lt-LT" sz="8800" dirty="0"/>
          </a:p>
        </p:txBody>
      </p:sp>
      <p:pic>
        <p:nvPicPr>
          <p:cNvPr id="6" name="Picture 2" descr="Vaizdo rezultatas pagal užklausą „laikrodis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1" t="10245" r="30095" b="9213"/>
          <a:stretch/>
        </p:blipFill>
        <p:spPr bwMode="auto">
          <a:xfrm rot="5400000">
            <a:off x="6412173" y="2040343"/>
            <a:ext cx="4667535" cy="6892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04692" y="5058076"/>
            <a:ext cx="2281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i="1" dirty="0">
                <a:solidFill>
                  <a:schemeClr val="bg1"/>
                </a:solidFill>
                <a:effectLst>
                  <a:glow rad="660400">
                    <a:srgbClr val="5B2A09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Velykos</a:t>
            </a:r>
            <a:endParaRPr lang="lt-LT" sz="6000" dirty="0"/>
          </a:p>
        </p:txBody>
      </p:sp>
      <p:sp>
        <p:nvSpPr>
          <p:cNvPr id="10" name="Rectangle 9"/>
          <p:cNvSpPr/>
          <p:nvPr/>
        </p:nvSpPr>
        <p:spPr>
          <a:xfrm>
            <a:off x="4858066" y="3385126"/>
            <a:ext cx="394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i="1" dirty="0">
                <a:solidFill>
                  <a:schemeClr val="bg1"/>
                </a:solidFill>
                <a:effectLst>
                  <a:glow rad="660400">
                    <a:srgbClr val="5B2A09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Penktadienis</a:t>
            </a:r>
            <a:endParaRPr lang="en-GB" sz="4000" i="1" dirty="0">
              <a:solidFill>
                <a:schemeClr val="bg1"/>
              </a:solidFill>
              <a:effectLst>
                <a:glow rad="660400">
                  <a:srgbClr val="5B2A09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9169" y="4383706"/>
            <a:ext cx="3561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i="1" dirty="0">
                <a:solidFill>
                  <a:schemeClr val="bg1"/>
                </a:solidFill>
                <a:effectLst>
                  <a:glow rad="660400">
                    <a:srgbClr val="5B2A09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Ketvirtadienis</a:t>
            </a:r>
            <a:endParaRPr lang="en-GB" sz="3600" i="1" dirty="0">
              <a:solidFill>
                <a:schemeClr val="bg1"/>
              </a:solidFill>
              <a:effectLst>
                <a:glow rad="660400">
                  <a:srgbClr val="5B2A09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3684" y="5629703"/>
            <a:ext cx="3480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i="1" dirty="0">
                <a:solidFill>
                  <a:schemeClr val="bg1"/>
                </a:solidFill>
                <a:effectLst>
                  <a:glow rad="660400">
                    <a:srgbClr val="5B2A09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Verbų sekmadienis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5033" y="3971560"/>
            <a:ext cx="394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i="1" dirty="0">
                <a:solidFill>
                  <a:schemeClr val="bg1"/>
                </a:solidFill>
                <a:effectLst>
                  <a:glow rad="660400">
                    <a:srgbClr val="5B2A09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Šeštadienis</a:t>
            </a:r>
            <a:endParaRPr lang="en-GB" sz="4000" i="1" dirty="0">
              <a:solidFill>
                <a:schemeClr val="bg1"/>
              </a:solidFill>
              <a:effectLst>
                <a:glow rad="660400">
                  <a:srgbClr val="5B2A09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7895" y="1275284"/>
            <a:ext cx="10515600" cy="210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165100">
                    <a:srgbClr val="990000">
                      <a:alpha val="61000"/>
                    </a:srgbClr>
                  </a:glow>
                </a:effectLst>
                <a:latin typeface="Garamond" panose="02020404030301010803" pitchFamily="18" charset="0"/>
              </a:rPr>
              <a:t>Didžioji </a:t>
            </a:r>
            <a:r>
              <a:rPr lang="lt-LT" sz="8800" i="1" dirty="0">
                <a:solidFill>
                  <a:schemeClr val="bg1"/>
                </a:solidFill>
                <a:effectLst>
                  <a:glow rad="165100">
                    <a:srgbClr val="990000">
                      <a:alpha val="61000"/>
                    </a:srgbClr>
                  </a:glow>
                </a:effectLst>
                <a:latin typeface="Garamond" panose="02020404030301010803" pitchFamily="18" charset="0"/>
              </a:rPr>
              <a:t>savaitė</a:t>
            </a:r>
            <a:endParaRPr lang="lt-LT" sz="8800" dirty="0">
              <a:effectLst>
                <a:glow rad="165100">
                  <a:srgbClr val="990000">
                    <a:alpha val="6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714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38200" y="365125"/>
            <a:ext cx="10515600" cy="304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Ji </a:t>
            </a:r>
            <a:r>
              <a:rPr lang="en-GB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vadinama</a:t>
            </a:r>
            <a:r>
              <a:rPr lang="lt-LT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 err="1" smtClean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Didžiąj</a:t>
            </a:r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a</a:t>
            </a:r>
            <a:r>
              <a:rPr lang="lt-LT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savait</a:t>
            </a:r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e, </a:t>
            </a:r>
            <a:r>
              <a:rPr lang="en-GB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nes</a:t>
            </a:r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minimi</a:t>
            </a:r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didieji</a:t>
            </a:r>
            <a:r>
              <a:rPr lang="en-GB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ti</a:t>
            </a:r>
            <a:r>
              <a:rPr lang="lt-LT" sz="88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kėjimo</a:t>
            </a:r>
            <a:r>
              <a:rPr lang="lt-LT" sz="88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įvykiai:</a:t>
            </a:r>
            <a:endParaRPr lang="lt-LT" sz="8800" dirty="0">
              <a:effectLst>
                <a:glow rad="241300">
                  <a:srgbClr val="CC3300">
                    <a:alpha val="65000"/>
                  </a:srgb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2136" y="3316546"/>
            <a:ext cx="65833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Jėzaus įžengimas į Jeruzalę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Paskutinė Vakarienė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Kančia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Mirtis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Prisikėlimas</a:t>
            </a:r>
          </a:p>
        </p:txBody>
      </p:sp>
    </p:spTree>
    <p:extLst>
      <p:ext uri="{BB962C8B-B14F-4D97-AF65-F5344CB8AC3E}">
        <p14:creationId xmlns:p14="http://schemas.microsoft.com/office/powerpoint/2010/main" xmlns="" val="129379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38200" y="365125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Pirmoji Didžiosios savaitės diena – </a:t>
            </a:r>
          </a:p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Verbų sekmadienis </a:t>
            </a:r>
            <a:endParaRPr lang="lt-LT" sz="8800" dirty="0"/>
          </a:p>
        </p:txBody>
      </p:sp>
    </p:spTree>
    <p:extLst>
      <p:ext uri="{BB962C8B-B14F-4D97-AF65-F5344CB8AC3E}">
        <p14:creationId xmlns:p14="http://schemas.microsoft.com/office/powerpoint/2010/main" xmlns="" val="2050385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2"/>
            <a:ext cx="12192000" cy="2403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Verbų sekmadienį minime Jėzaus įžengimą į Jeruzalę ir Jo kančią.</a:t>
            </a:r>
            <a:endParaRPr lang="lt-LT" sz="8800" dirty="0"/>
          </a:p>
        </p:txBody>
      </p:sp>
      <p:pic>
        <p:nvPicPr>
          <p:cNvPr id="10242" name="Picture 2" descr="Vaizdo rezultatas pagal užklausą „palmen sunday“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54" b="15306"/>
          <a:stretch/>
        </p:blipFill>
        <p:spPr bwMode="auto">
          <a:xfrm>
            <a:off x="0" y="2300252"/>
            <a:ext cx="3578699" cy="358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03639" y="2418736"/>
            <a:ext cx="8888361" cy="206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lt-LT" altLang="lt-LT" sz="66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Žmonės pasitiko Jėzų klodami ant žemės palmių šakeles.</a:t>
            </a:r>
            <a:endParaRPr lang="lt-LT" sz="66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0" y="5914104"/>
            <a:ext cx="12192000" cy="646331"/>
          </a:xfrm>
          <a:prstGeom prst="rect">
            <a:avLst/>
          </a:prstGeom>
          <a:solidFill>
            <a:srgbClr val="CC9900"/>
          </a:solidFill>
        </p:spPr>
        <p:txBody>
          <a:bodyPr wrap="square">
            <a:spAutoFit/>
          </a:bodyPr>
          <a:lstStyle/>
          <a:p>
            <a:pPr algn="ctr"/>
            <a:r>
              <a:rPr lang="lt-LT" sz="36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Spustelk filmuką peržiūrai. Atsakyk (raštu), ką labiausiai įsidėmėjai?</a:t>
            </a:r>
            <a:endParaRPr lang="lt-LT" sz="3600" dirty="0"/>
          </a:p>
        </p:txBody>
      </p:sp>
      <p:sp>
        <p:nvSpPr>
          <p:cNvPr id="3" name="Stačiakampis 2"/>
          <p:cNvSpPr/>
          <p:nvPr/>
        </p:nvSpPr>
        <p:spPr>
          <a:xfrm>
            <a:off x="3613354" y="4645742"/>
            <a:ext cx="8588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>
                <a:hlinkClick r:id="rId5"/>
              </a:rPr>
              <a:t>https://www.youtube.com/watch?v=1QknG90VTgQ&amp;t=4s</a:t>
            </a:r>
            <a:endParaRPr lang="lt-LT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6139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effectLst>
            <a:glow rad="723900">
              <a:srgbClr val="C00000">
                <a:alpha val="85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</a:t>
            </a:r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Ketvirtadienis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137" y="2852377"/>
            <a:ext cx="11614245" cy="3166286"/>
          </a:xfrm>
          <a:prstGeom prst="rect">
            <a:avLst/>
          </a:prstGeom>
          <a:effectLst>
            <a:glow rad="279400">
              <a:schemeClr val="accent1">
                <a:alpha val="95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altLang="lt-LT" sz="6600" i="1" dirty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Paskutinės Vakarienės diena.</a:t>
            </a:r>
          </a:p>
          <a:p>
            <a:pPr algn="ctr"/>
            <a:endParaRPr lang="lt-LT" altLang="lt-LT" sz="2400" i="1" dirty="0">
              <a:solidFill>
                <a:schemeClr val="bg1"/>
              </a:solidFill>
              <a:effectLst>
                <a:glow rad="698500">
                  <a:srgbClr val="C00000">
                    <a:alpha val="29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r>
              <a:rPr lang="lt-LT" sz="6600" i="1" dirty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Šią dieną įsteigiamos Šventosios Mišios.</a:t>
            </a:r>
          </a:p>
        </p:txBody>
      </p:sp>
    </p:spTree>
    <p:extLst>
      <p:ext uri="{BB962C8B-B14F-4D97-AF65-F5344CB8AC3E}">
        <p14:creationId xmlns:p14="http://schemas.microsoft.com/office/powerpoint/2010/main" xmlns="" val="4149086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559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>
                <a:solidFill>
                  <a:schemeClr val="bg1"/>
                </a:solidFill>
                <a:effectLst>
                  <a:glow rad="4318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Paskutinės Vakarienės metu Jėzus paėmė duoną, laužė ją ir davė savo mokiniams tardamas:</a:t>
            </a:r>
          </a:p>
        </p:txBody>
      </p:sp>
    </p:spTree>
    <p:extLst>
      <p:ext uri="{BB962C8B-B14F-4D97-AF65-F5344CB8AC3E}">
        <p14:creationId xmlns:p14="http://schemas.microsoft.com/office/powerpoint/2010/main" xmlns="" val="40315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407</Words>
  <Application>Microsoft Office PowerPoint</Application>
  <PresentationFormat>Pasirinktinai</PresentationFormat>
  <Paragraphs>97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Office Theme</vt:lpstr>
      <vt:lpstr>Didžioji savaitė. Velykos</vt:lpstr>
      <vt:lpstr>Giesmė</vt:lpstr>
      <vt:lpstr>Klausimai kartojimui: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Įsivertink, kaip sekėsi per šią pamoką!</vt:lpstr>
      <vt:lpstr>Skaidrė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Klumbyte</dc:creator>
  <cp:lastModifiedBy>Vartotojas</cp:lastModifiedBy>
  <cp:revision>74</cp:revision>
  <dcterms:created xsi:type="dcterms:W3CDTF">2017-03-18T21:03:40Z</dcterms:created>
  <dcterms:modified xsi:type="dcterms:W3CDTF">2020-04-07T12:18:29Z</dcterms:modified>
</cp:coreProperties>
</file>