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2" r:id="rId5"/>
    <p:sldId id="268" r:id="rId6"/>
    <p:sldId id="269" r:id="rId7"/>
    <p:sldId id="264" r:id="rId8"/>
    <p:sldId id="267" r:id="rId9"/>
    <p:sldId id="266" r:id="rId10"/>
    <p:sldId id="271" r:id="rId11"/>
    <p:sldId id="273" r:id="rId12"/>
    <p:sldId id="275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8B2-CE75-4EB3-A557-1B71E9730CC7}" type="datetimeFigureOut">
              <a:rPr lang="lt-LT" smtClean="0"/>
              <a:t>2020.05.11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13FC-AA8E-4DCA-ACDD-15856AF9F0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8B2-CE75-4EB3-A557-1B71E9730CC7}" type="datetimeFigureOut">
              <a:rPr lang="lt-LT" smtClean="0"/>
              <a:t>2020.05.11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13FC-AA8E-4DCA-ACDD-15856AF9F0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8B2-CE75-4EB3-A557-1B71E9730CC7}" type="datetimeFigureOut">
              <a:rPr lang="lt-LT" smtClean="0"/>
              <a:t>2020.05.11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13FC-AA8E-4DCA-ACDD-15856AF9F0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8B2-CE75-4EB3-A557-1B71E9730CC7}" type="datetimeFigureOut">
              <a:rPr lang="lt-LT" smtClean="0"/>
              <a:t>2020.05.11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13FC-AA8E-4DCA-ACDD-15856AF9F0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8B2-CE75-4EB3-A557-1B71E9730CC7}" type="datetimeFigureOut">
              <a:rPr lang="lt-LT" smtClean="0"/>
              <a:t>2020.05.11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13FC-AA8E-4DCA-ACDD-15856AF9F0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8B2-CE75-4EB3-A557-1B71E9730CC7}" type="datetimeFigureOut">
              <a:rPr lang="lt-LT" smtClean="0"/>
              <a:t>2020.05.11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13FC-AA8E-4DCA-ACDD-15856AF9F0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8B2-CE75-4EB3-A557-1B71E9730CC7}" type="datetimeFigureOut">
              <a:rPr lang="lt-LT" smtClean="0"/>
              <a:t>2020.05.11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13FC-AA8E-4DCA-ACDD-15856AF9F0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8B2-CE75-4EB3-A557-1B71E9730CC7}" type="datetimeFigureOut">
              <a:rPr lang="lt-LT" smtClean="0"/>
              <a:t>2020.05.11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13FC-AA8E-4DCA-ACDD-15856AF9F0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8B2-CE75-4EB3-A557-1B71E9730CC7}" type="datetimeFigureOut">
              <a:rPr lang="lt-LT" smtClean="0"/>
              <a:t>2020.05.11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13FC-AA8E-4DCA-ACDD-15856AF9F0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8B2-CE75-4EB3-A557-1B71E9730CC7}" type="datetimeFigureOut">
              <a:rPr lang="lt-LT" smtClean="0"/>
              <a:t>2020.05.11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13FC-AA8E-4DCA-ACDD-15856AF9F0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58B2-CE75-4EB3-A557-1B71E9730CC7}" type="datetimeFigureOut">
              <a:rPr lang="lt-LT" smtClean="0"/>
              <a:t>2020.05.11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E13FC-AA8E-4DCA-ACDD-15856AF9F0C1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58B2-CE75-4EB3-A557-1B71E9730CC7}" type="datetimeFigureOut">
              <a:rPr lang="lt-LT" smtClean="0"/>
              <a:t>2020.05.11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E13FC-AA8E-4DCA-ACDD-15856AF9F0C1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learningapps.org/10926178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learningapps.org/117436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learningapps.org/119637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3203848" y="2019672"/>
            <a:ext cx="5181200" cy="1828800"/>
          </a:xfrm>
        </p:spPr>
        <p:txBody>
          <a:bodyPr/>
          <a:lstStyle/>
          <a:p>
            <a:r>
              <a:rPr lang="lt-LT" dirty="0" smtClean="0"/>
              <a:t>Kas vyksta </a:t>
            </a:r>
            <a:r>
              <a:rPr lang="lt-LT" dirty="0" err="1" smtClean="0"/>
              <a:t>šv</a:t>
            </a:r>
            <a:r>
              <a:rPr lang="lt-LT" dirty="0" smtClean="0"/>
              <a:t>. Mišių metu?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533400" y="3876608"/>
            <a:ext cx="7854696" cy="704520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4" name="Picture 4" descr="Download Church Png Picture HQ PNG Image | FreePNG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6" y="1556792"/>
            <a:ext cx="4123394" cy="4123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ntraštė 1"/>
          <p:cNvSpPr txBox="1">
            <a:spLocks/>
          </p:cNvSpPr>
          <p:nvPr/>
        </p:nvSpPr>
        <p:spPr>
          <a:xfrm>
            <a:off x="6478824" y="471534"/>
            <a:ext cx="1837592" cy="914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50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3-4 </a:t>
            </a:r>
            <a:r>
              <a:rPr lang="en-US" sz="4400" dirty="0" err="1" smtClean="0"/>
              <a:t>klas</a:t>
            </a:r>
            <a:r>
              <a:rPr lang="lt-LT" sz="4400" dirty="0" smtClean="0"/>
              <a:t>ė</a:t>
            </a:r>
            <a:endParaRPr lang="lt-LT" sz="4400" dirty="0"/>
          </a:p>
        </p:txBody>
      </p:sp>
    </p:spTree>
    <p:extLst>
      <p:ext uri="{BB962C8B-B14F-4D97-AF65-F5344CB8AC3E}">
        <p14:creationId xmlns="" xmlns:p14="http://schemas.microsoft.com/office/powerpoint/2010/main" val="19621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46176" y="4509120"/>
            <a:ext cx="7851648" cy="2361389"/>
          </a:xfrm>
        </p:spPr>
        <p:txBody>
          <a:bodyPr>
            <a:normAutofit/>
          </a:bodyPr>
          <a:lstStyle/>
          <a:p>
            <a:pPr algn="ctr"/>
            <a:r>
              <a:rPr lang="lt-LT" dirty="0" smtClean="0"/>
              <a:t>Kas yra </a:t>
            </a:r>
            <a:r>
              <a:rPr lang="lt-LT" dirty="0" err="1" smtClean="0"/>
              <a:t>Šv</a:t>
            </a:r>
            <a:r>
              <a:rPr lang="lt-LT" dirty="0" smtClean="0"/>
              <a:t>. Mišios?</a:t>
            </a:r>
            <a:br>
              <a:rPr lang="lt-LT" dirty="0" smtClean="0"/>
            </a:br>
            <a:r>
              <a:rPr lang="lt-LT" dirty="0" smtClean="0"/>
              <a:t>Kokios yra </a:t>
            </a:r>
            <a:r>
              <a:rPr lang="en-US" dirty="0" smtClean="0"/>
              <a:t>2 </a:t>
            </a:r>
            <a:r>
              <a:rPr lang="en-US" dirty="0" err="1" smtClean="0"/>
              <a:t>pagrindin</a:t>
            </a:r>
            <a:r>
              <a:rPr lang="lt-LT" dirty="0" smtClean="0"/>
              <a:t>ės </a:t>
            </a:r>
            <a:br>
              <a:rPr lang="lt-LT" dirty="0" smtClean="0"/>
            </a:br>
            <a:r>
              <a:rPr lang="lt-LT" dirty="0" err="1" smtClean="0"/>
              <a:t>Šv</a:t>
            </a:r>
            <a:r>
              <a:rPr lang="lt-LT" dirty="0" smtClean="0"/>
              <a:t>. Mišių dalys?</a:t>
            </a:r>
            <a:endParaRPr lang="lt-LT" dirty="0"/>
          </a:p>
        </p:txBody>
      </p:sp>
      <p:pic>
        <p:nvPicPr>
          <p:cNvPr id="5" name="Picture 2" descr="Em tempos de coronavírus, devo ou não seguir o preceito de ir à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97" y="476249"/>
            <a:ext cx="5905500" cy="2952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ntraštė 1"/>
          <p:cNvSpPr txBox="1">
            <a:spLocks/>
          </p:cNvSpPr>
          <p:nvPr/>
        </p:nvSpPr>
        <p:spPr>
          <a:xfrm>
            <a:off x="2041111" y="3501008"/>
            <a:ext cx="5051169" cy="1008112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Apibendrinimas</a:t>
            </a:r>
            <a:endParaRPr lang="lt-LT" sz="4000" dirty="0"/>
          </a:p>
        </p:txBody>
      </p:sp>
    </p:spTree>
    <p:extLst>
      <p:ext uri="{BB962C8B-B14F-4D97-AF65-F5344CB8AC3E}">
        <p14:creationId xmlns="" xmlns:p14="http://schemas.microsoft.com/office/powerpoint/2010/main" val="14262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44241" y="22785"/>
            <a:ext cx="8229600" cy="866360"/>
          </a:xfrm>
        </p:spPr>
        <p:txBody>
          <a:bodyPr/>
          <a:lstStyle/>
          <a:p>
            <a:r>
              <a:rPr lang="lt-LT" dirty="0" smtClean="0"/>
              <a:t>Namų darbai apie šventes: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44241" y="836712"/>
            <a:ext cx="8229600" cy="5472608"/>
          </a:xfrm>
        </p:spPr>
        <p:txBody>
          <a:bodyPr/>
          <a:lstStyle/>
          <a:p>
            <a:r>
              <a:rPr lang="lt-LT" dirty="0" smtClean="0">
                <a:hlinkClick r:id="rId2"/>
              </a:rPr>
              <a:t>https</a:t>
            </a:r>
            <a:r>
              <a:rPr lang="lt-LT" dirty="0">
                <a:hlinkClick r:id="rId2"/>
              </a:rPr>
              <a:t>://</a:t>
            </a:r>
            <a:r>
              <a:rPr lang="lt-LT" dirty="0" smtClean="0">
                <a:hlinkClick r:id="rId2"/>
              </a:rPr>
              <a:t>learningapps.org/11743681</a:t>
            </a:r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sz="1100" dirty="0"/>
          </a:p>
          <a:p>
            <a:r>
              <a:rPr lang="lt-LT" dirty="0">
                <a:hlinkClick r:id="rId3"/>
              </a:rPr>
              <a:t>https://</a:t>
            </a:r>
            <a:r>
              <a:rPr lang="lt-LT" dirty="0" smtClean="0">
                <a:hlinkClick r:id="rId3"/>
              </a:rPr>
              <a:t>learningapps.org/10926178</a:t>
            </a:r>
            <a:r>
              <a:rPr lang="lt-LT" dirty="0" smtClean="0"/>
              <a:t>, pasididinti vaizdą-</a:t>
            </a:r>
            <a:endParaRPr lang="lt-L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412777"/>
            <a:ext cx="3227401" cy="201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0" y="1412777"/>
            <a:ext cx="3227400" cy="201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739680" cy="29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88" y="3861048"/>
            <a:ext cx="4795124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302" t="15055" r="13331" b="82272"/>
          <a:stretch/>
        </p:blipFill>
        <p:spPr bwMode="auto">
          <a:xfrm>
            <a:off x="8460432" y="3491995"/>
            <a:ext cx="539552" cy="38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74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780696"/>
          </a:xfrm>
        </p:spPr>
        <p:txBody>
          <a:bodyPr>
            <a:normAutofit/>
          </a:bodyPr>
          <a:lstStyle/>
          <a:p>
            <a:r>
              <a:rPr lang="lt-LT" dirty="0" smtClean="0"/>
              <a:t>Namų darbai apie </a:t>
            </a:r>
            <a:r>
              <a:rPr lang="lt-LT" dirty="0" err="1" smtClean="0"/>
              <a:t>Šv</a:t>
            </a:r>
            <a:r>
              <a:rPr lang="lt-LT" dirty="0" smtClean="0"/>
              <a:t>. Mišias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37904" y="1374815"/>
            <a:ext cx="8229600" cy="609749"/>
          </a:xfrm>
        </p:spPr>
        <p:txBody>
          <a:bodyPr/>
          <a:lstStyle/>
          <a:p>
            <a:r>
              <a:rPr lang="lt-LT" dirty="0">
                <a:hlinkClick r:id="rId2"/>
              </a:rPr>
              <a:t>https://learningapps.org/11963781</a:t>
            </a:r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66" r="18095" b="47238"/>
          <a:stretch/>
        </p:blipFill>
        <p:spPr bwMode="auto">
          <a:xfrm>
            <a:off x="430435" y="1897157"/>
            <a:ext cx="3371517" cy="175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62" r="20000" b="50000"/>
          <a:stretch/>
        </p:blipFill>
        <p:spPr bwMode="auto">
          <a:xfrm>
            <a:off x="345222" y="4221088"/>
            <a:ext cx="3352772" cy="171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76" r="19531" b="50000"/>
          <a:stretch/>
        </p:blipFill>
        <p:spPr bwMode="auto">
          <a:xfrm>
            <a:off x="4615919" y="2545229"/>
            <a:ext cx="3312368" cy="169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ntraštė 1"/>
          <p:cNvSpPr txBox="1">
            <a:spLocks/>
          </p:cNvSpPr>
          <p:nvPr/>
        </p:nvSpPr>
        <p:spPr>
          <a:xfrm>
            <a:off x="479328" y="3501007"/>
            <a:ext cx="3084560" cy="576065"/>
          </a:xfrm>
          <a:prstGeom prst="upArrowCallou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Rasi taip.</a:t>
            </a:r>
            <a:endParaRPr lang="lt-LT" sz="2800" dirty="0"/>
          </a:p>
        </p:txBody>
      </p:sp>
      <p:sp>
        <p:nvSpPr>
          <p:cNvPr id="9" name="Antraštė 1"/>
          <p:cNvSpPr txBox="1">
            <a:spLocks/>
          </p:cNvSpPr>
          <p:nvPr/>
        </p:nvSpPr>
        <p:spPr>
          <a:xfrm>
            <a:off x="3863704" y="1916831"/>
            <a:ext cx="3084560" cy="576065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Nustatyk</a:t>
            </a:r>
            <a:r>
              <a:rPr lang="en-US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lt-LT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Mišių </a:t>
            </a:r>
            <a:r>
              <a:rPr lang="en-US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dal</a:t>
            </a:r>
            <a:r>
              <a:rPr lang="lt-LT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į</a:t>
            </a:r>
            <a:endParaRPr lang="lt-LT" sz="2800" dirty="0"/>
          </a:p>
        </p:txBody>
      </p:sp>
      <p:sp>
        <p:nvSpPr>
          <p:cNvPr id="10" name="Antraštė 1"/>
          <p:cNvSpPr txBox="1">
            <a:spLocks/>
          </p:cNvSpPr>
          <p:nvPr/>
        </p:nvSpPr>
        <p:spPr>
          <a:xfrm>
            <a:off x="5292080" y="4005064"/>
            <a:ext cx="3312368" cy="1080121"/>
          </a:xfrm>
          <a:prstGeom prst="upArrowCallout">
            <a:avLst>
              <a:gd name="adj1" fmla="val 13360"/>
              <a:gd name="adj2" fmla="val 16182"/>
              <a:gd name="adj3" fmla="val 17593"/>
              <a:gd name="adj4" fmla="val 7361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Jei pataikysi, atsidarys piešinys</a:t>
            </a:r>
            <a:endParaRPr lang="lt-LT" sz="2800" dirty="0"/>
          </a:p>
        </p:txBody>
      </p:sp>
      <p:sp>
        <p:nvSpPr>
          <p:cNvPr id="11" name="Antraštė 1"/>
          <p:cNvSpPr txBox="1">
            <a:spLocks/>
          </p:cNvSpPr>
          <p:nvPr/>
        </p:nvSpPr>
        <p:spPr>
          <a:xfrm>
            <a:off x="412008" y="5607567"/>
            <a:ext cx="3312368" cy="1080121"/>
          </a:xfrm>
          <a:prstGeom prst="upArrowCallout">
            <a:avLst>
              <a:gd name="adj1" fmla="val 13360"/>
              <a:gd name="adj2" fmla="val 16182"/>
              <a:gd name="adj3" fmla="val 17593"/>
              <a:gd name="adj4" fmla="val 7361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Jei nepataikysi, gausi pranešimą</a:t>
            </a:r>
            <a:endParaRPr lang="lt-LT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487" r="18125" b="74147"/>
          <a:stretch/>
        </p:blipFill>
        <p:spPr bwMode="auto">
          <a:xfrm>
            <a:off x="3887032" y="5147492"/>
            <a:ext cx="2515266" cy="15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ntraštė 1"/>
          <p:cNvSpPr txBox="1">
            <a:spLocks/>
          </p:cNvSpPr>
          <p:nvPr/>
        </p:nvSpPr>
        <p:spPr>
          <a:xfrm>
            <a:off x="6012160" y="5445225"/>
            <a:ext cx="2880320" cy="1227184"/>
          </a:xfrm>
          <a:prstGeom prst="leftArrowCallout">
            <a:avLst>
              <a:gd name="adj1" fmla="val 17945"/>
              <a:gd name="adj2" fmla="val 18827"/>
              <a:gd name="adj3" fmla="val 18827"/>
              <a:gd name="adj4" fmla="val 8741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4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Nepataikius, žodis paraudonuoja, kol pataisysi</a:t>
            </a:r>
            <a:endParaRPr lang="lt-LT" sz="2400" dirty="0"/>
          </a:p>
        </p:txBody>
      </p:sp>
    </p:spTree>
    <p:extLst>
      <p:ext uri="{BB962C8B-B14F-4D97-AF65-F5344CB8AC3E}">
        <p14:creationId xmlns="" xmlns:p14="http://schemas.microsoft.com/office/powerpoint/2010/main" val="36064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Confirmation? Baltimore Catechism No. 2 Answer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08844"/>
            <a:ext cx="2676525" cy="3800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850106"/>
          </a:xfrm>
        </p:spPr>
        <p:txBody>
          <a:bodyPr>
            <a:noAutofit/>
          </a:bodyPr>
          <a:lstStyle/>
          <a:p>
            <a:endParaRPr lang="lt-LT" sz="4000" b="1" dirty="0">
              <a:solidFill>
                <a:srgbClr val="FFFF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Antraštė 1"/>
          <p:cNvSpPr txBox="1">
            <a:spLocks/>
          </p:cNvSpPr>
          <p:nvPr/>
        </p:nvSpPr>
        <p:spPr>
          <a:xfrm>
            <a:off x="247452" y="1340768"/>
            <a:ext cx="4108524" cy="1570760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</a:t>
            </a:r>
            <a:r>
              <a:rPr lang="en-US" sz="4000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as</a:t>
            </a:r>
            <a:r>
              <a:rPr lang="en-US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yra</a:t>
            </a:r>
            <a:r>
              <a:rPr lang="en-US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Šeštinės</a:t>
            </a:r>
            <a:r>
              <a:rPr lang="en-US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lt-LT" sz="4000" dirty="0"/>
          </a:p>
        </p:txBody>
      </p:sp>
      <p:sp>
        <p:nvSpPr>
          <p:cNvPr id="10" name="Antraštė 1"/>
          <p:cNvSpPr txBox="1">
            <a:spLocks/>
          </p:cNvSpPr>
          <p:nvPr/>
        </p:nvSpPr>
        <p:spPr>
          <a:xfrm>
            <a:off x="4716016" y="188640"/>
            <a:ext cx="4248472" cy="25068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Kaip vadinasi diena, kai Jėzus atsiuntė </a:t>
            </a:r>
            <a:r>
              <a:rPr lang="lt-LT" sz="4000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Šv.Dvasią</a:t>
            </a:r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ir gimė Bažnyčia?</a:t>
            </a:r>
            <a:endParaRPr lang="lt-LT" sz="4000" dirty="0"/>
          </a:p>
        </p:txBody>
      </p:sp>
      <p:pic>
        <p:nvPicPr>
          <p:cNvPr id="9" name="Picture 4" descr="The Desire of Ages, by Ellen G. White. Chapter 87: \&quot;To My Fathe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2" y="3208877"/>
            <a:ext cx="4739704" cy="3233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ntraštė 1"/>
          <p:cNvSpPr txBox="1">
            <a:spLocks/>
          </p:cNvSpPr>
          <p:nvPr/>
        </p:nvSpPr>
        <p:spPr>
          <a:xfrm>
            <a:off x="5076056" y="6021288"/>
            <a:ext cx="3528392" cy="83671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Sekminės</a:t>
            </a:r>
            <a:endParaRPr lang="lt-LT" sz="4000" dirty="0"/>
          </a:p>
        </p:txBody>
      </p:sp>
    </p:spTree>
    <p:extLst>
      <p:ext uri="{BB962C8B-B14F-4D97-AF65-F5344CB8AC3E}">
        <p14:creationId xmlns="" xmlns:p14="http://schemas.microsoft.com/office/powerpoint/2010/main" val="645187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662229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Dievas stato namus,</a:t>
            </a:r>
          </a:p>
          <a:p>
            <a:r>
              <a:rPr lang="lt-LT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Dievas stato namus,</a:t>
            </a:r>
          </a:p>
          <a:p>
            <a:r>
              <a:rPr lang="lt-LT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Dievas stato namus</a:t>
            </a:r>
          </a:p>
          <a:p>
            <a:r>
              <a:rPr lang="lt-LT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nuostabius</a:t>
            </a:r>
            <a:r>
              <a:rPr lang="en-US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  <a:p>
            <a:endParaRPr lang="en-US" sz="1400" b="1" dirty="0" smtClean="0">
              <a:solidFill>
                <a:srgbClr val="FFFF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sz="2800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Stato</a:t>
            </a:r>
            <a:r>
              <a:rPr lang="en-US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ne </a:t>
            </a:r>
            <a:r>
              <a:rPr lang="lt-LT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iš akmenų,</a:t>
            </a:r>
          </a:p>
          <a:p>
            <a:r>
              <a:rPr lang="lt-LT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stato iš gerų žmonių.</a:t>
            </a:r>
          </a:p>
          <a:p>
            <a:r>
              <a:rPr lang="lt-LT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Dievas stato namus</a:t>
            </a:r>
          </a:p>
          <a:p>
            <a:r>
              <a:rPr lang="lt-LT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nuostabius</a:t>
            </a:r>
            <a:r>
              <a:rPr lang="en-US" sz="2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  <a:p>
            <a:endParaRPr lang="en-US" sz="1100" b="1" dirty="0" smtClean="0">
              <a:solidFill>
                <a:srgbClr val="FFFF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lt-LT" sz="14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Pasimelskime „Tėve mūsų“</a:t>
            </a:r>
            <a:endParaRPr lang="lt-LT" sz="1400" dirty="0" smtClean="0"/>
          </a:p>
          <a:p>
            <a:endParaRPr lang="lt-LT" dirty="0"/>
          </a:p>
        </p:txBody>
      </p:sp>
      <p:grpSp>
        <p:nvGrpSpPr>
          <p:cNvPr id="4" name="Turinio vietos rezervavimo ženklas 4"/>
          <p:cNvGrpSpPr>
            <a:grpSpLocks noGrp="1"/>
          </p:cNvGrpSpPr>
          <p:nvPr>
            <p:ph sz="half" idx="2"/>
          </p:nvPr>
        </p:nvGrpSpPr>
        <p:grpSpPr>
          <a:xfrm>
            <a:off x="4648200" y="548680"/>
            <a:ext cx="4038600" cy="5806083"/>
            <a:chOff x="1676400" y="35265"/>
            <a:chExt cx="5753100" cy="6742726"/>
          </a:xfrm>
        </p:grpSpPr>
        <p:pic>
          <p:nvPicPr>
            <p:cNvPr id="6" name="Picture 2" descr="Shroud of Turin God Ascension of Jesus The Mystical Teachings of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5525" b="89917" l="9890" r="89973">
                          <a14:backgroundMark x1="43407" y1="22238" x2="42308" y2="25000"/>
                          <a14:backgroundMark x1="42720" y1="25552" x2="35989" y2="26381"/>
                          <a14:backgroundMark x1="37363" y1="27072" x2="33379" y2="33840"/>
                          <a14:backgroundMark x1="32967" y1="34254" x2="28159" y2="41575"/>
                          <a14:backgroundMark x1="10302" y1="56354" x2="10989" y2="55663"/>
                          <a14:backgroundMark x1="17170" y1="63260" x2="17170" y2="63260"/>
                          <a14:backgroundMark x1="25000" y1="52072" x2="28297" y2="55939"/>
                          <a14:backgroundMark x1="29533" y1="55525" x2="29533" y2="55525"/>
                          <a14:backgroundMark x1="29121" y1="55525" x2="34203" y2="53729"/>
                          <a14:backgroundMark x1="35027" y1="53315" x2="38736" y2="50276"/>
                          <a14:backgroundMark x1="38736" y1="51105" x2="40385" y2="53177"/>
                          <a14:backgroundMark x1="39973" y1="54420" x2="38187" y2="56077"/>
                          <a14:backgroundMark x1="37912" y1="56768" x2="36264" y2="62431"/>
                          <a14:backgroundMark x1="35989" y1="62845" x2="35989" y2="76796"/>
                          <a14:backgroundMark x1="59753" y1="25000" x2="66621" y2="26657"/>
                          <a14:backgroundMark x1="64698" y1="26381" x2="70604" y2="35083"/>
                          <a14:backgroundMark x1="71154" y1="35083" x2="72940" y2="39227"/>
                          <a14:backgroundMark x1="64148" y1="53315" x2="66346" y2="59669"/>
                          <a14:backgroundMark x1="73901" y1="39917" x2="77473" y2="44751"/>
                          <a14:backgroundMark x1="63874" y1="53729" x2="70330" y2="57182"/>
                          <a14:backgroundMark x1="68132" y1="76796" x2="68132" y2="72514"/>
                          <a14:backgroundMark x1="68544" y1="72376" x2="69368" y2="67403"/>
                          <a14:backgroundMark x1="73901" y1="55110" x2="72253" y2="56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520" r="8513" b="25373"/>
            <a:stretch/>
          </p:blipFill>
          <p:spPr bwMode="auto">
            <a:xfrm>
              <a:off x="1676400" y="35265"/>
              <a:ext cx="5753100" cy="5146336"/>
            </a:xfrm>
            <a:prstGeom prst="rect">
              <a:avLst/>
            </a:prstGeom>
            <a:noFill/>
            <a:effectLst>
              <a:glow rad="228600">
                <a:schemeClr val="tx1">
                  <a:alpha val="40000"/>
                </a:schemeClr>
              </a:glo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Body of Christ Baptism of Jesus Baptism of the Lord, enjoy the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19835" b="89945" l="35577" r="65247">
                          <a14:backgroundMark x1="58242" y1="21212" x2="62500" y2="34022"/>
                        </a14:backgroundRemoval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171" t="19461" r="33414" b="7835"/>
            <a:stretch/>
          </p:blipFill>
          <p:spPr bwMode="auto">
            <a:xfrm>
              <a:off x="3487783" y="1750423"/>
              <a:ext cx="2317020" cy="5027568"/>
            </a:xfrm>
            <a:prstGeom prst="rect">
              <a:avLst/>
            </a:prstGeom>
            <a:ln>
              <a:noFill/>
            </a:ln>
            <a:effectLst>
              <a:glow rad="228600">
                <a:schemeClr val="tx1">
                  <a:alpha val="40000"/>
                </a:schemeClr>
              </a:glow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46176" y="4120480"/>
            <a:ext cx="7851648" cy="1828800"/>
          </a:xfrm>
        </p:spPr>
        <p:txBody>
          <a:bodyPr/>
          <a:lstStyle/>
          <a:p>
            <a:pPr algn="ctr"/>
            <a:r>
              <a:rPr lang="lt-LT" dirty="0" smtClean="0"/>
              <a:t>Kas yra </a:t>
            </a:r>
            <a:r>
              <a:rPr lang="lt-LT" dirty="0" err="1" smtClean="0"/>
              <a:t>Šv</a:t>
            </a:r>
            <a:r>
              <a:rPr lang="lt-LT" dirty="0" smtClean="0"/>
              <a:t>. Mišios?</a:t>
            </a:r>
            <a:br>
              <a:rPr lang="lt-LT" dirty="0" smtClean="0"/>
            </a:br>
            <a:r>
              <a:rPr lang="lt-LT" dirty="0" smtClean="0"/>
              <a:t>Kokios yra </a:t>
            </a:r>
            <a:r>
              <a:rPr lang="lt-LT" dirty="0" err="1"/>
              <a:t>Š</a:t>
            </a:r>
            <a:r>
              <a:rPr lang="lt-LT" dirty="0" err="1" smtClean="0"/>
              <a:t>v</a:t>
            </a:r>
            <a:r>
              <a:rPr lang="lt-LT" dirty="0" smtClean="0"/>
              <a:t>. Mišių dalys?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899592" y="6153480"/>
            <a:ext cx="7854696" cy="704520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5" name="Picture 2" descr="Em tempos de coronavírus, devo ou não seguir o preceito de ir à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6249"/>
            <a:ext cx="5905500" cy="2952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ntraštė 1"/>
          <p:cNvSpPr txBox="1">
            <a:spLocks/>
          </p:cNvSpPr>
          <p:nvPr/>
        </p:nvSpPr>
        <p:spPr>
          <a:xfrm>
            <a:off x="3653204" y="3429000"/>
            <a:ext cx="1837592" cy="914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lt-LT" sz="4400" dirty="0"/>
          </a:p>
        </p:txBody>
      </p:sp>
    </p:spTree>
    <p:extLst>
      <p:ext uri="{BB962C8B-B14F-4D97-AF65-F5344CB8AC3E}">
        <p14:creationId xmlns="" xmlns:p14="http://schemas.microsoft.com/office/powerpoint/2010/main" val="36013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84312" y="476672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lt-LT" dirty="0" smtClean="0"/>
              <a:t>Mišios susideda iš šių dalių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196752"/>
            <a:ext cx="3528392" cy="27346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lt-LT" dirty="0" smtClean="0"/>
              <a:t>Įžanga:</a:t>
            </a:r>
          </a:p>
          <a:p>
            <a:pPr lvl="1"/>
            <a:r>
              <a:rPr lang="lt-LT" dirty="0" smtClean="0"/>
              <a:t>Persižegnojimas ir pasisveikinimas</a:t>
            </a:r>
          </a:p>
          <a:p>
            <a:pPr lvl="1"/>
            <a:r>
              <a:rPr lang="lt-LT" dirty="0" smtClean="0"/>
              <a:t>Gailesčio aktas</a:t>
            </a:r>
          </a:p>
          <a:p>
            <a:pPr lvl="1"/>
            <a:r>
              <a:rPr lang="lt-LT" dirty="0" smtClean="0"/>
              <a:t>Garbės himnas</a:t>
            </a:r>
          </a:p>
          <a:p>
            <a:pPr lvl="1"/>
            <a:r>
              <a:rPr lang="lt-LT" dirty="0" smtClean="0"/>
              <a:t>Pradžios malda</a:t>
            </a:r>
          </a:p>
        </p:txBody>
      </p:sp>
      <p:sp>
        <p:nvSpPr>
          <p:cNvPr id="4" name="Turinio vietos rezervavimo ženklas 2"/>
          <p:cNvSpPr txBox="1">
            <a:spLocks/>
          </p:cNvSpPr>
          <p:nvPr/>
        </p:nvSpPr>
        <p:spPr>
          <a:xfrm>
            <a:off x="4283968" y="1340768"/>
            <a:ext cx="4752528" cy="4965184"/>
          </a:xfrm>
          <a:prstGeom prst="roundRect">
            <a:avLst/>
          </a:prstGeom>
          <a:solidFill>
            <a:srgbClr val="FFCCFF"/>
          </a:solidFill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800" b="1" u="sng" dirty="0" smtClean="0"/>
              <a:t>Eucharistijos liturgija </a:t>
            </a:r>
          </a:p>
          <a:p>
            <a:pPr marL="0" indent="0">
              <a:buNone/>
            </a:pPr>
            <a:r>
              <a:rPr lang="lt-LT" dirty="0"/>
              <a:t>	</a:t>
            </a:r>
            <a:r>
              <a:rPr lang="lt-LT" dirty="0" smtClean="0"/>
              <a:t>(</a:t>
            </a:r>
            <a:r>
              <a:rPr lang="lt-LT" dirty="0" err="1" smtClean="0"/>
              <a:t>sen</a:t>
            </a:r>
            <a:r>
              <a:rPr lang="lt-LT" dirty="0"/>
              <a:t>. </a:t>
            </a:r>
            <a:r>
              <a:rPr lang="lt-LT" dirty="0" smtClean="0"/>
              <a:t>Aukos liturgija) </a:t>
            </a:r>
          </a:p>
          <a:p>
            <a:pPr lvl="1"/>
            <a:r>
              <a:rPr lang="lt-LT" dirty="0" smtClean="0"/>
              <a:t>Atnašavimas</a:t>
            </a:r>
          </a:p>
          <a:p>
            <a:pPr lvl="1"/>
            <a:r>
              <a:rPr lang="lt-LT" dirty="0" smtClean="0"/>
              <a:t>Dėkojimo giesmė</a:t>
            </a:r>
          </a:p>
          <a:p>
            <a:pPr lvl="1"/>
            <a:r>
              <a:rPr lang="lt-LT" b="1" dirty="0" smtClean="0"/>
              <a:t>Perkeitimas</a:t>
            </a:r>
          </a:p>
          <a:p>
            <a:pPr lvl="1"/>
            <a:r>
              <a:rPr lang="lt-LT" dirty="0" smtClean="0"/>
              <a:t>Viešpaties malda „Tėve mūsų“</a:t>
            </a:r>
          </a:p>
          <a:p>
            <a:pPr lvl="1"/>
            <a:r>
              <a:rPr lang="lt-LT" dirty="0" smtClean="0"/>
              <a:t>Ramybės palinkėjimas</a:t>
            </a:r>
          </a:p>
          <a:p>
            <a:pPr lvl="1"/>
            <a:r>
              <a:rPr lang="lt-LT" dirty="0" smtClean="0"/>
              <a:t>Komunija</a:t>
            </a:r>
          </a:p>
          <a:p>
            <a:r>
              <a:rPr lang="lt-LT" dirty="0" smtClean="0"/>
              <a:t>Pabaiga</a:t>
            </a:r>
          </a:p>
          <a:p>
            <a:pPr lvl="1"/>
            <a:r>
              <a:rPr lang="lt-LT" dirty="0" smtClean="0"/>
              <a:t>Palaiminimas</a:t>
            </a:r>
            <a:endParaRPr lang="lt-LT" dirty="0"/>
          </a:p>
        </p:txBody>
      </p:sp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466056" y="3931372"/>
            <a:ext cx="4105944" cy="2780952"/>
          </a:xfrm>
          <a:prstGeom prst="roundRect">
            <a:avLst/>
          </a:prstGeom>
          <a:solidFill>
            <a:srgbClr val="FFFF99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800" b="1" u="sng" dirty="0" smtClean="0"/>
              <a:t>Žodžio liturgija</a:t>
            </a:r>
          </a:p>
          <a:p>
            <a:pPr lvl="1"/>
            <a:r>
              <a:rPr lang="lt-LT" dirty="0" smtClean="0"/>
              <a:t>Skaitiniai</a:t>
            </a:r>
          </a:p>
          <a:p>
            <a:pPr lvl="1"/>
            <a:r>
              <a:rPr lang="lt-LT" dirty="0" smtClean="0"/>
              <a:t>Evangelija</a:t>
            </a:r>
          </a:p>
          <a:p>
            <a:pPr lvl="1"/>
            <a:r>
              <a:rPr lang="lt-LT" dirty="0" smtClean="0"/>
              <a:t>Pamokslas</a:t>
            </a:r>
          </a:p>
          <a:p>
            <a:pPr lvl="1"/>
            <a:r>
              <a:rPr lang="lt-LT" dirty="0" smtClean="0"/>
              <a:t>Visuotinė malda</a:t>
            </a:r>
          </a:p>
          <a:p>
            <a:pPr lvl="1"/>
            <a:r>
              <a:rPr lang="lt-LT" dirty="0" smtClean="0"/>
              <a:t>Tikėjimo išpažinimas</a:t>
            </a:r>
          </a:p>
        </p:txBody>
      </p:sp>
    </p:spTree>
    <p:extLst>
      <p:ext uri="{BB962C8B-B14F-4D97-AF65-F5344CB8AC3E}">
        <p14:creationId xmlns="" xmlns:p14="http://schemas.microsoft.com/office/powerpoint/2010/main" val="15551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1"/>
          <p:cNvSpPr txBox="1">
            <a:spLocks/>
          </p:cNvSpPr>
          <p:nvPr/>
        </p:nvSpPr>
        <p:spPr>
          <a:xfrm>
            <a:off x="396947" y="116633"/>
            <a:ext cx="8454655" cy="108012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Kodėl sekmadienis irgi šventė? </a:t>
            </a:r>
            <a:endParaRPr lang="lt-LT" sz="4000" dirty="0">
              <a:solidFill>
                <a:srgbClr val="FFFF66"/>
              </a:solidFill>
            </a:endParaRPr>
          </a:p>
        </p:txBody>
      </p:sp>
      <p:sp>
        <p:nvSpPr>
          <p:cNvPr id="9" name="Antraštė 1"/>
          <p:cNvSpPr txBox="1">
            <a:spLocks/>
          </p:cNvSpPr>
          <p:nvPr/>
        </p:nvSpPr>
        <p:spPr>
          <a:xfrm>
            <a:off x="221903" y="2492896"/>
            <a:ext cx="5502225" cy="241103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...kai </a:t>
            </a:r>
            <a:r>
              <a:rPr lang="lt-LT" sz="36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Dievas kūrė pasaulį, sukūrė septintąją dieną šventą, nes pats ilsėjosi po kūrimo darbų.</a:t>
            </a:r>
          </a:p>
        </p:txBody>
      </p:sp>
      <p:sp>
        <p:nvSpPr>
          <p:cNvPr id="10" name="Antraštė 1"/>
          <p:cNvSpPr txBox="1">
            <a:spLocks/>
          </p:cNvSpPr>
          <p:nvPr/>
        </p:nvSpPr>
        <p:spPr>
          <a:xfrm>
            <a:off x="221903" y="5013176"/>
            <a:ext cx="6366321" cy="1772816"/>
          </a:xfrm>
          <a:prstGeom prst="round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...Jėzus </a:t>
            </a:r>
            <a:r>
              <a:rPr lang="lt-LT" sz="40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prisikėlė sekmadienį, todėl ta diena yra šventa.</a:t>
            </a:r>
          </a:p>
        </p:txBody>
      </p:sp>
      <p:sp>
        <p:nvSpPr>
          <p:cNvPr id="11" name="Suapvalintas stačiakampis 10"/>
          <p:cNvSpPr/>
          <p:nvPr/>
        </p:nvSpPr>
        <p:spPr>
          <a:xfrm>
            <a:off x="132523" y="2527664"/>
            <a:ext cx="434871" cy="6243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lang="lt-LT" sz="3200" dirty="0"/>
          </a:p>
        </p:txBody>
      </p:sp>
      <p:sp>
        <p:nvSpPr>
          <p:cNvPr id="12" name="Suapvalintas stačiakampis 11"/>
          <p:cNvSpPr/>
          <p:nvPr/>
        </p:nvSpPr>
        <p:spPr>
          <a:xfrm>
            <a:off x="123775" y="5157192"/>
            <a:ext cx="434871" cy="6243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lt-LT" sz="3200" dirty="0"/>
          </a:p>
        </p:txBody>
      </p:sp>
      <p:sp>
        <p:nvSpPr>
          <p:cNvPr id="13" name="Stačiakampis 12"/>
          <p:cNvSpPr/>
          <p:nvPr/>
        </p:nvSpPr>
        <p:spPr>
          <a:xfrm>
            <a:off x="221903" y="1310821"/>
            <a:ext cx="8814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 smtClean="0">
                <a:solidFill>
                  <a:schemeClr val="accent1">
                    <a:lumMod val="75000"/>
                  </a:schemeClr>
                </a:solidFill>
              </a:rPr>
              <a:t>Sekmadienis dar vadinamas Viešpaties diena, nes...</a:t>
            </a:r>
            <a:endParaRPr lang="lt-L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Creation World Stock Illustrations – 3,819 Creation World Stock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26" y="1844824"/>
            <a:ext cx="3419872" cy="3381399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Jesus Resurrection Cliparts &amp; Cartoons For Free Download - Jing.f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0313" b="775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29" t="15555" r="12255" b="22562"/>
          <a:stretch/>
        </p:blipFill>
        <p:spPr bwMode="auto">
          <a:xfrm>
            <a:off x="6588224" y="4941168"/>
            <a:ext cx="2448272" cy="195556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098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63864" cy="1080120"/>
          </a:xfrm>
        </p:spPr>
        <p:txBody>
          <a:bodyPr>
            <a:noAutofit/>
          </a:bodyPr>
          <a:lstStyle/>
          <a:p>
            <a:r>
              <a:rPr lang="lt-LT" sz="3600" b="1" dirty="0" smtClean="0"/>
              <a:t>Sekmadieniais dera dalyvauti </a:t>
            </a:r>
            <a:r>
              <a:rPr lang="lt-LT" sz="3600" b="1" dirty="0" err="1" smtClean="0"/>
              <a:t>Šv</a:t>
            </a:r>
            <a:r>
              <a:rPr lang="lt-LT" sz="3600" b="1" dirty="0" smtClean="0"/>
              <a:t>. Mišiose. </a:t>
            </a:r>
            <a:br>
              <a:rPr lang="lt-LT" sz="3600" b="1" dirty="0" smtClean="0"/>
            </a:br>
            <a:r>
              <a:rPr lang="lt-LT" sz="3600" b="1" dirty="0" smtClean="0"/>
              <a:t>O kas yra Mišios?</a:t>
            </a:r>
            <a:endParaRPr lang="lt-LT" sz="36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1268760"/>
            <a:ext cx="8525528" cy="2376264"/>
          </a:xfrm>
        </p:spPr>
        <p:txBody>
          <a:bodyPr>
            <a:noAutofit/>
          </a:bodyPr>
          <a:lstStyle/>
          <a:p>
            <a:r>
              <a:rPr lang="lt-LT" sz="3600" dirty="0" smtClean="0"/>
              <a:t>Tai Jėzaus Paskutinės vakarienės, Kančios, Mirties sudabartinimas ir Jo Prisikėlimo šventimas</a:t>
            </a:r>
            <a:endParaRPr lang="lt-LT" sz="3600" dirty="0"/>
          </a:p>
        </p:txBody>
      </p:sp>
      <p:pic>
        <p:nvPicPr>
          <p:cNvPr id="7172" name="Picture 4" descr="Papa Francisco: missa não é espetáculo, é Calvário - O Catequist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04" r="31824" b="3540"/>
          <a:stretch/>
        </p:blipFill>
        <p:spPr bwMode="auto">
          <a:xfrm flipH="1">
            <a:off x="6199226" y="3844450"/>
            <a:ext cx="2886769" cy="2930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rayer Before A Crucifix Holy Card | Leaflet Miss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08" r="21557"/>
          <a:stretch/>
        </p:blipFill>
        <p:spPr bwMode="auto">
          <a:xfrm>
            <a:off x="4042583" y="3068959"/>
            <a:ext cx="2113593" cy="370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mazon.com: Hispanic World The Last Supper Jesus Catholic Vintag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80" t="1" r="6971" b="18904"/>
          <a:stretch/>
        </p:blipFill>
        <p:spPr bwMode="auto">
          <a:xfrm>
            <a:off x="107504" y="3861048"/>
            <a:ext cx="3913065" cy="2916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29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FD251-A612-4A9E-AD47-2190E14E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54427"/>
            <a:ext cx="7886700" cy="1035763"/>
          </a:xfrm>
        </p:spPr>
        <p:txBody>
          <a:bodyPr>
            <a:noAutofit/>
          </a:bodyPr>
          <a:lstStyle/>
          <a:p>
            <a:r>
              <a:rPr lang="lt-LT" sz="48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Ką dera daryti sekmadieniais?</a:t>
            </a:r>
            <a:endParaRPr lang="lt-LT" sz="18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" name="Antraštė 1"/>
          <p:cNvSpPr txBox="1">
            <a:spLocks/>
          </p:cNvSpPr>
          <p:nvPr/>
        </p:nvSpPr>
        <p:spPr>
          <a:xfrm>
            <a:off x="251520" y="1051908"/>
            <a:ext cx="8565302" cy="578745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FF66"/>
                </a:solidFill>
                <a:effectLst/>
                <a:latin typeface="+mn-lt"/>
              </a:rPr>
              <a:t>1. </a:t>
            </a:r>
            <a:r>
              <a:rPr lang="lt-LT" sz="3200" b="1" dirty="0" smtClean="0">
                <a:solidFill>
                  <a:srgbClr val="FFFF66"/>
                </a:solidFill>
                <a:effectLst/>
                <a:latin typeface="+mn-lt"/>
              </a:rPr>
              <a:t>Skirti </a:t>
            </a:r>
            <a:r>
              <a:rPr lang="lt-LT" sz="3200" b="1" dirty="0">
                <a:solidFill>
                  <a:srgbClr val="FFFF66"/>
                </a:solidFill>
                <a:effectLst/>
                <a:latin typeface="+mn-lt"/>
              </a:rPr>
              <a:t>daugiau laiko pabūti su Dievu, pasimelsti.</a:t>
            </a:r>
          </a:p>
          <a:p>
            <a:pPr algn="l"/>
            <a:endParaRPr lang="lt-LT" sz="1800" b="1" dirty="0">
              <a:solidFill>
                <a:srgbClr val="FFFF66"/>
              </a:solidFill>
              <a:effectLst/>
              <a:latin typeface="+mn-lt"/>
            </a:endParaRPr>
          </a:p>
          <a:p>
            <a:pPr algn="l"/>
            <a:r>
              <a:rPr lang="en-US" sz="3200" b="1" dirty="0" smtClean="0">
                <a:solidFill>
                  <a:srgbClr val="FFFF66"/>
                </a:solidFill>
                <a:effectLst/>
                <a:latin typeface="+mn-lt"/>
              </a:rPr>
              <a:t>2. </a:t>
            </a:r>
            <a:r>
              <a:rPr lang="lt-LT" sz="3200" b="1" dirty="0" smtClean="0">
                <a:solidFill>
                  <a:srgbClr val="FFFF66"/>
                </a:solidFill>
                <a:effectLst/>
                <a:latin typeface="+mn-lt"/>
              </a:rPr>
              <a:t>Klausytis </a:t>
            </a:r>
            <a:r>
              <a:rPr lang="lt-LT" sz="3200" b="1" dirty="0">
                <a:solidFill>
                  <a:srgbClr val="FFFF66"/>
                </a:solidFill>
                <a:effectLst/>
                <a:latin typeface="+mn-lt"/>
              </a:rPr>
              <a:t>ar skaityti Dievo Žodį iš Šventojo Rašto.</a:t>
            </a:r>
          </a:p>
          <a:p>
            <a:pPr algn="l"/>
            <a:endParaRPr lang="lt-LT" sz="1800" b="1" dirty="0">
              <a:solidFill>
                <a:srgbClr val="FFFF66"/>
              </a:solidFill>
              <a:effectLst/>
              <a:latin typeface="+mn-lt"/>
            </a:endParaRPr>
          </a:p>
          <a:p>
            <a:pPr algn="l"/>
            <a:r>
              <a:rPr lang="en-US" sz="3200" b="1" dirty="0" smtClean="0">
                <a:solidFill>
                  <a:srgbClr val="FFFF66"/>
                </a:solidFill>
                <a:effectLst/>
                <a:latin typeface="+mn-lt"/>
              </a:rPr>
              <a:t>3. </a:t>
            </a:r>
            <a:r>
              <a:rPr lang="lt-LT" sz="3200" b="1" dirty="0" smtClean="0">
                <a:solidFill>
                  <a:srgbClr val="FFFF66"/>
                </a:solidFill>
                <a:effectLst/>
                <a:latin typeface="+mn-lt"/>
              </a:rPr>
              <a:t>Nueiti </a:t>
            </a:r>
            <a:r>
              <a:rPr lang="lt-LT" sz="3200" b="1" dirty="0">
                <a:solidFill>
                  <a:srgbClr val="FFFF66"/>
                </a:solidFill>
                <a:effectLst/>
                <a:latin typeface="+mn-lt"/>
              </a:rPr>
              <a:t>į </a:t>
            </a:r>
            <a:r>
              <a:rPr lang="lt-LT" sz="3200" b="1" dirty="0" err="1">
                <a:solidFill>
                  <a:srgbClr val="FFFF66"/>
                </a:solidFill>
                <a:effectLst/>
                <a:latin typeface="+mn-lt"/>
              </a:rPr>
              <a:t>Šv</a:t>
            </a:r>
            <a:r>
              <a:rPr lang="lt-LT" sz="3200" b="1" dirty="0">
                <a:solidFill>
                  <a:srgbClr val="FFFF66"/>
                </a:solidFill>
                <a:effectLst/>
                <a:latin typeface="+mn-lt"/>
              </a:rPr>
              <a:t>. Mišias, krikščionių bendruomenės susirinkimą.</a:t>
            </a:r>
          </a:p>
          <a:p>
            <a:pPr algn="l"/>
            <a:endParaRPr lang="lt-LT" sz="1800" b="1" dirty="0">
              <a:solidFill>
                <a:srgbClr val="FFFF66"/>
              </a:solidFill>
              <a:effectLst/>
              <a:latin typeface="+mn-lt"/>
            </a:endParaRPr>
          </a:p>
          <a:p>
            <a:pPr algn="l"/>
            <a:r>
              <a:rPr lang="en-US" sz="3200" b="1" dirty="0" smtClean="0">
                <a:solidFill>
                  <a:srgbClr val="FFFF66"/>
                </a:solidFill>
                <a:effectLst/>
                <a:latin typeface="+mn-lt"/>
              </a:rPr>
              <a:t>4. </a:t>
            </a:r>
            <a:r>
              <a:rPr lang="lt-LT" sz="3200" b="1" dirty="0" smtClean="0">
                <a:solidFill>
                  <a:srgbClr val="FFFF66"/>
                </a:solidFill>
                <a:effectLst/>
                <a:latin typeface="+mn-lt"/>
              </a:rPr>
              <a:t>Nedirbti </a:t>
            </a:r>
            <a:r>
              <a:rPr lang="lt-LT" sz="3200" b="1" dirty="0">
                <a:solidFill>
                  <a:srgbClr val="FFFF66"/>
                </a:solidFill>
                <a:effectLst/>
                <a:latin typeface="+mn-lt"/>
              </a:rPr>
              <a:t>sunkių darbų, pailsėti.</a:t>
            </a:r>
          </a:p>
          <a:p>
            <a:pPr algn="l"/>
            <a:endParaRPr lang="lt-LT" sz="1800" b="1" dirty="0">
              <a:solidFill>
                <a:srgbClr val="FFFF66"/>
              </a:solidFill>
              <a:effectLst/>
              <a:latin typeface="+mn-lt"/>
            </a:endParaRPr>
          </a:p>
          <a:p>
            <a:pPr algn="l"/>
            <a:r>
              <a:rPr lang="en-US" sz="3200" b="1" dirty="0" smtClean="0">
                <a:solidFill>
                  <a:srgbClr val="FFFF66"/>
                </a:solidFill>
                <a:effectLst/>
                <a:latin typeface="+mn-lt"/>
              </a:rPr>
              <a:t>5. </a:t>
            </a:r>
            <a:r>
              <a:rPr lang="lt-LT" sz="3200" b="1" dirty="0" smtClean="0">
                <a:solidFill>
                  <a:srgbClr val="FFFF66"/>
                </a:solidFill>
                <a:effectLst/>
                <a:latin typeface="+mn-lt"/>
              </a:rPr>
              <a:t>Padėti </a:t>
            </a:r>
            <a:r>
              <a:rPr lang="lt-LT" sz="3200" b="1" dirty="0">
                <a:solidFill>
                  <a:srgbClr val="FFFF66"/>
                </a:solidFill>
                <a:effectLst/>
                <a:latin typeface="+mn-lt"/>
              </a:rPr>
              <a:t>artimui, jei reikia.</a:t>
            </a:r>
          </a:p>
        </p:txBody>
      </p:sp>
      <p:pic>
        <p:nvPicPr>
          <p:cNvPr id="7" name="Picture 2" descr="Vaizdo rezultatas pagal uÅ¾klausÄ âpen without backgroundâ">
            <a:extLst>
              <a:ext uri="{FF2B5EF4-FFF2-40B4-BE49-F238E27FC236}">
                <a16:creationId xmlns:a16="http://schemas.microsoft.com/office/drawing/2014/main" xmlns="" id="{AC3ED214-99C9-4BBF-9383-8B359EF13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04864"/>
            <a:ext cx="2209237" cy="4814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4000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266</Words>
  <Application>Microsoft Office PowerPoint</Application>
  <PresentationFormat>Demonstracija ekrane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Office tema</vt:lpstr>
      <vt:lpstr>Kas vyksta šv. Mišių metu?</vt:lpstr>
      <vt:lpstr>Skaidrė 2</vt:lpstr>
      <vt:lpstr>Skaidrė 3</vt:lpstr>
      <vt:lpstr>Kas yra Šv. Mišios? Kokios yra Šv. Mišių dalys?</vt:lpstr>
      <vt:lpstr>Skaidrė 5</vt:lpstr>
      <vt:lpstr>Mišios susideda iš šių dalių </vt:lpstr>
      <vt:lpstr>Skaidrė 7</vt:lpstr>
      <vt:lpstr>Sekmadieniais dera dalyvauti Šv. Mišiose.  O kas yra Mišios?</vt:lpstr>
      <vt:lpstr>Ką dera daryti sekmadieniais?</vt:lpstr>
      <vt:lpstr>Kas yra Šv. Mišios? Kokios yra 2 pagrindinės  Šv. Mišių dalys?</vt:lpstr>
      <vt:lpstr>Namų darbai apie šventes:</vt:lpstr>
      <vt:lpstr>Namų darbai apie Šv. Mišias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 vyksta šv. Mišių metu?</dc:title>
  <dc:creator>Dalia</dc:creator>
  <cp:lastModifiedBy>Dalia</cp:lastModifiedBy>
  <cp:revision>1</cp:revision>
  <dcterms:created xsi:type="dcterms:W3CDTF">2020-05-11T07:19:50Z</dcterms:created>
  <dcterms:modified xsi:type="dcterms:W3CDTF">2020-05-11T08:18:08Z</dcterms:modified>
</cp:coreProperties>
</file>