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71" r:id="rId5"/>
    <p:sldId id="278" r:id="rId6"/>
    <p:sldId id="259" r:id="rId7"/>
    <p:sldId id="262" r:id="rId8"/>
    <p:sldId id="265" r:id="rId9"/>
    <p:sldId id="267" r:id="rId10"/>
    <p:sldId id="269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589212" y="1041400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Tikybos pamoka</a:t>
            </a:r>
            <a:b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b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Gavėnia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097213" y="5003801"/>
            <a:ext cx="8915399" cy="154756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lt-LT" sz="1400" dirty="0"/>
              <a:t>Parengė</a:t>
            </a:r>
          </a:p>
          <a:p>
            <a:pPr algn="r">
              <a:defRPr/>
            </a:pPr>
            <a:r>
              <a:rPr lang="lt-LT" sz="1400" dirty="0"/>
              <a:t>Tikybos mokytojos metodininkės</a:t>
            </a:r>
          </a:p>
          <a:p>
            <a:pPr algn="r">
              <a:defRPr/>
            </a:pPr>
            <a:r>
              <a:rPr lang="lt-LT" sz="1400" dirty="0"/>
              <a:t>I. Graužinienė</a:t>
            </a:r>
          </a:p>
          <a:p>
            <a:pPr algn="r">
              <a:defRPr/>
            </a:pPr>
            <a:r>
              <a:rPr lang="lt-LT" sz="1400" dirty="0"/>
              <a:t>J. </a:t>
            </a:r>
            <a:r>
              <a:rPr lang="lt-LT" sz="1400" dirty="0" err="1"/>
              <a:t>Vaketienė</a:t>
            </a:r>
            <a:r>
              <a:rPr lang="lt-LT" sz="1400" dirty="0"/>
              <a:t> </a:t>
            </a:r>
          </a:p>
          <a:p>
            <a:pPr algn="r">
              <a:defRPr/>
            </a:pPr>
            <a:r>
              <a:rPr lang="lt-LT" sz="1400" dirty="0"/>
              <a:t>2020 kovas</a:t>
            </a:r>
            <a:endParaRPr lang="en-US" sz="1400" dirty="0"/>
          </a:p>
          <a:p>
            <a:pPr>
              <a:lnSpc>
                <a:spcPct val="120000"/>
              </a:lnSpc>
            </a:pP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31102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PASNINKAS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612900" y="1435100"/>
            <a:ext cx="10350500" cy="5308600"/>
          </a:xfrm>
        </p:spPr>
        <p:txBody>
          <a:bodyPr>
            <a:normAutofit/>
          </a:bodyPr>
          <a:lstStyle/>
          <a:p>
            <a:pPr algn="just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Pasninkas – tai susilaikymas nuo mėsiškų valgių ir nuo sotaus ar prabangaus maisto. Pasninkas yra konkreti atgailos išraiška. Bažnyčioje atgailos dienos ir laikas yra visi metų penktadieniai ir gavėnia.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Pasninkas Tau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susilaikymas nuo: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kompiuterinių žaidimų,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internetinių puslapių skaitymo,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saldumynų,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pykčio, pavydo, blogų darbų.</a:t>
            </a:r>
          </a:p>
          <a:p>
            <a:endParaRPr lang="lt-LT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7030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85690"/>
          </a:xfrm>
        </p:spPr>
        <p:txBody>
          <a:bodyPr>
            <a:normAutofit fontScale="90000"/>
          </a:bodyPr>
          <a:lstStyle/>
          <a:p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UŽDUOTIS</a:t>
            </a:r>
            <a:b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Parašyk sąsiuvinyje atsakymus į žemiau pateiktus klausimus.</a:t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Atsakymai turi būti susiję su žmonėmis, o ne su tavo augintiniais</a:t>
            </a:r>
            <a:r>
              <a:rPr lang="lt-LT" sz="2200" dirty="0"/>
              <a:t>.</a:t>
            </a:r>
            <a:br>
              <a:rPr lang="en-US" sz="2200" dirty="0"/>
            </a:br>
            <a:br>
              <a:rPr lang="lt-LT" sz="2200" dirty="0"/>
            </a:br>
            <a:br>
              <a:rPr lang="lt-LT" sz="2200" dirty="0"/>
            </a:br>
            <a:endParaRPr lang="lt-LT" sz="2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92925" y="3340100"/>
            <a:ext cx="8915400" cy="3378200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Susilaikymas. .... Nuo ko? 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Susitaikymas.....  Su kuo?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Atleidimas.    .... Kam?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Paguoda.       .... Kam?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Pagarba.        .... Kam?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Pagalba.         .... Kam?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36700" y="624110"/>
            <a:ext cx="10655299" cy="1605318"/>
          </a:xfrm>
        </p:spPr>
        <p:txBody>
          <a:bodyPr>
            <a:noAutofit/>
          </a:bodyPr>
          <a:lstStyle/>
          <a:p>
            <a:r>
              <a:rPr lang="lt-LT" sz="4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IŠMALDA. PASIDALINK TUO KĄ TURI.</a:t>
            </a:r>
          </a:p>
        </p:txBody>
      </p:sp>
      <p:pic>
        <p:nvPicPr>
          <p:cNvPr id="4" name="Picture 2" descr="C:\Users\RAS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020" y="1529226"/>
            <a:ext cx="3692380" cy="516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1280890"/>
          </a:xfrm>
        </p:spPr>
        <p:txBody>
          <a:bodyPr>
            <a:normAutofit fontScale="90000"/>
          </a:bodyPr>
          <a:lstStyle/>
          <a:p>
            <a:r>
              <a:rPr lang="lt-LT" sz="53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UŽDUOTIS</a:t>
            </a:r>
            <a:br>
              <a:rPr lang="lt-LT" dirty="0"/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Sugalvok, ką gali padaryti dėl kitų žmonių? Išsirink vieną iš šių </a:t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variantų.</a:t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/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89212" y="2463800"/>
            <a:ext cx="8915400" cy="3777622"/>
          </a:xfrm>
        </p:spPr>
        <p:txBody>
          <a:bodyPr>
            <a:normAutofit/>
          </a:bodyPr>
          <a:lstStyle/>
          <a:p>
            <a:endParaRPr lang="lt-LT" sz="2400" dirty="0"/>
          </a:p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Pasimelsk. Gali sukurti savo maldą.</a:t>
            </a:r>
          </a:p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Paskambink.</a:t>
            </a:r>
          </a:p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Pasikalbėk namuose. </a:t>
            </a:r>
          </a:p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Parašyk el. laišką. </a:t>
            </a:r>
          </a:p>
        </p:txBody>
      </p:sp>
    </p:spTree>
    <p:extLst>
      <p:ext uri="{BB962C8B-B14F-4D97-AF65-F5344CB8AC3E}">
        <p14:creationId xmlns:p14="http://schemas.microsoft.com/office/powerpoint/2010/main" val="130725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89212" y="1460500"/>
            <a:ext cx="8915400" cy="5067300"/>
          </a:xfrm>
        </p:spPr>
        <p:txBody>
          <a:bodyPr>
            <a:normAutofit fontScale="92500"/>
          </a:bodyPr>
          <a:lstStyle/>
          <a:p>
            <a:r>
              <a:rPr lang="lt-LT" sz="2200" dirty="0">
                <a:cs typeface="Times New Roman" pitchFamily="18" charset="0"/>
              </a:rPr>
              <a:t>Iš naujo peržiūrėk visą medžiagą. </a:t>
            </a:r>
          </a:p>
          <a:p>
            <a:r>
              <a:rPr lang="lt-LT" sz="2200" dirty="0">
                <a:cs typeface="Times New Roman" pitchFamily="18" charset="0"/>
              </a:rPr>
              <a:t>Pasitikrink, ar viską atlikai. </a:t>
            </a:r>
          </a:p>
          <a:p>
            <a:r>
              <a:rPr lang="lt-LT" sz="2200" dirty="0"/>
              <a:t>Kas buvo lengva...</a:t>
            </a:r>
          </a:p>
          <a:p>
            <a:r>
              <a:rPr lang="lt-LT" sz="2200" dirty="0"/>
              <a:t>Kas buvo sunku...</a:t>
            </a:r>
          </a:p>
          <a:p>
            <a:r>
              <a:rPr lang="lt-LT" sz="2200" dirty="0"/>
              <a:t>Ką supratai...</a:t>
            </a:r>
          </a:p>
          <a:p>
            <a:r>
              <a:rPr lang="lt-LT" sz="2200" dirty="0"/>
              <a:t>Parašyk 1 sakinį. </a:t>
            </a:r>
            <a:endParaRPr lang="lt-LT" sz="2200" dirty="0">
              <a:cs typeface="Times New Roman" pitchFamily="18" charset="0"/>
            </a:endParaRPr>
          </a:p>
          <a:p>
            <a:r>
              <a:rPr lang="lt-LT" sz="2200" dirty="0">
                <a:cs typeface="Times New Roman" pitchFamily="18" charset="0"/>
              </a:rPr>
              <a:t>Įsivertink.  Nusipiešk tiek veidelių, kiek, tavo nuomone ( o gal tėvelių, ar vyresnių šeimos narių nuomone) teisingai atlikai užduočių. </a:t>
            </a:r>
          </a:p>
          <a:p>
            <a:r>
              <a:rPr lang="lt-LT" sz="2200" dirty="0">
                <a:cs typeface="Times New Roman" pitchFamily="18" charset="0"/>
              </a:rPr>
              <a:t>Darbą atlik iki nurodytos datos. Nufotografuok ir </a:t>
            </a:r>
            <a:r>
              <a:rPr lang="lt-LT" dirty="0">
                <a:cs typeface="Times New Roman" pitchFamily="18" charset="0"/>
              </a:rPr>
              <a:t>atsiųsk. </a:t>
            </a:r>
          </a:p>
          <a:p>
            <a:r>
              <a:rPr lang="lt-LT" dirty="0">
                <a:cs typeface="Times New Roman" pitchFamily="18" charset="0"/>
              </a:rPr>
              <a:t>Pasistenk vykdyti tris gerus darbus.</a:t>
            </a:r>
          </a:p>
          <a:p>
            <a:pPr marL="0" indent="0">
              <a:buNone/>
            </a:pPr>
            <a:br>
              <a:rPr lang="lt-LT" sz="1200" dirty="0">
                <a:cs typeface="Times New Roman" pitchFamily="18" charset="0"/>
              </a:rPr>
            </a:br>
            <a:r>
              <a:rPr lang="lt-LT" sz="1600" dirty="0">
                <a:cs typeface="Times New Roman" pitchFamily="18" charset="0"/>
              </a:rPr>
              <a:t>Dieve, laimink mus visus. </a:t>
            </a:r>
          </a:p>
          <a:p>
            <a:pPr marL="0" indent="0">
              <a:buNone/>
            </a:pPr>
            <a:r>
              <a:rPr lang="lt-LT" sz="1600" dirty="0">
                <a:cs typeface="Times New Roman" pitchFamily="18" charset="0"/>
              </a:rPr>
              <a:t>Tikybos mokytoja</a:t>
            </a:r>
            <a:endParaRPr lang="en-US" sz="1600" dirty="0">
              <a:cs typeface="Times New Roman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8230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Uždavinys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Išsiaiškinę laikotarpio apibrėžimą, 3 gerų darbų sąvokas, perskaitę pateiktas nuorodas ir atlikę užduotis, suvoks gavėnios prasmingumą ir pagal savo sąžinę stengsis jų laikytis.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78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Paimk naują sąsiuvinį, geriau langeliais.</a:t>
            </a:r>
            <a:br>
              <a:rPr lang="lt-LT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Užrašyk ant viršelio</a:t>
            </a:r>
          </a:p>
          <a:p>
            <a:r>
              <a:rPr lang="lt-LT" dirty="0"/>
              <a:t>..........mokyklos</a:t>
            </a:r>
          </a:p>
          <a:p>
            <a:r>
              <a:rPr lang="lt-LT" dirty="0"/>
              <a:t>3..............klasės</a:t>
            </a:r>
          </a:p>
          <a:p>
            <a:r>
              <a:rPr lang="lt-LT" dirty="0"/>
              <a:t>.....n.......mokinio/ės......</a:t>
            </a:r>
          </a:p>
          <a:p>
            <a:r>
              <a:rPr lang="lt-LT" dirty="0"/>
              <a:t>tikybos darbai.</a:t>
            </a:r>
          </a:p>
          <a:p>
            <a:r>
              <a:rPr lang="lt-LT" dirty="0"/>
              <a:t>Nuo dabar tai tavo užduočių sąsiuvinis.</a:t>
            </a:r>
            <a:endParaRPr lang="en-US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099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GERAS DARBAS. KAS TAI?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3200" dirty="0"/>
              <a:t>Tai darbas, kurį darau savanoriškai, nereikalaudamas/a jokio atlygio.</a:t>
            </a:r>
          </a:p>
          <a:p>
            <a:pPr marL="0" indent="0" algn="ctr">
              <a:buNone/>
            </a:pPr>
            <a:r>
              <a:rPr lang="lt-LT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TRYS GERI DARBAI </a:t>
            </a:r>
          </a:p>
          <a:p>
            <a:pPr marL="742950" indent="-742950">
              <a:buFont typeface="+mj-lt"/>
              <a:buAutoNum type="arabicPeriod"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Malda</a:t>
            </a:r>
          </a:p>
          <a:p>
            <a:pPr marL="742950" indent="-742950">
              <a:buFont typeface="+mj-lt"/>
              <a:buAutoNum type="arabicPeriod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Pasninkas </a:t>
            </a:r>
          </a:p>
          <a:p>
            <a:pPr marL="742950" indent="-742950">
              <a:buFont typeface="+mj-lt"/>
              <a:buAutoNum type="arabicPeriod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Išmalda</a:t>
            </a:r>
            <a:r>
              <a:rPr lang="lt-LT" sz="3200" dirty="0"/>
              <a:t> </a:t>
            </a:r>
          </a:p>
          <a:p>
            <a:pPr marL="0" indent="0" algn="ctr">
              <a:buNone/>
            </a:pP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7762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PAVYZDŽIUI:</a:t>
            </a:r>
            <a:b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sz="3200" dirty="0">
                <a:solidFill>
                  <a:schemeClr val="tx1"/>
                </a:solidFill>
              </a:rPr>
              <a:t>Susitvarkyti savo kambarį, darbo, žaidimo vietą.</a:t>
            </a:r>
          </a:p>
          <a:p>
            <a:pPr algn="just"/>
            <a:r>
              <a:rPr lang="lt-LT" sz="3200" dirty="0">
                <a:solidFill>
                  <a:schemeClr val="tx1"/>
                </a:solidFill>
              </a:rPr>
              <a:t>Išplauti indus, padėti sutvarkyti virtuvę po šeimos pietų, vakarienės.</a:t>
            </a:r>
          </a:p>
          <a:p>
            <a:pPr algn="just"/>
            <a:r>
              <a:rPr lang="lt-LT" sz="3200" dirty="0">
                <a:solidFill>
                  <a:schemeClr val="tx1"/>
                </a:solidFill>
              </a:rPr>
              <a:t>Sugrėbti lapus kaimyno kieme.</a:t>
            </a:r>
          </a:p>
          <a:p>
            <a:pPr marL="742950" indent="-742950">
              <a:buFont typeface="+mj-lt"/>
              <a:buAutoNum type="arabicPeriod"/>
            </a:pPr>
            <a:endParaRPr lang="lt-LT" sz="3200" dirty="0"/>
          </a:p>
          <a:p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13255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6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 YRA MALDA?</a:t>
            </a:r>
            <a:br>
              <a:rPr lang="lt-LT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lt-LT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MALDA YRA ŽMOGAUS POKALBIS SU JĮ MYLINČIU DIEVU.</a:t>
            </a:r>
          </a:p>
          <a:p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14488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19" y="3505205"/>
            <a:ext cx="2850078" cy="3352795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3226" y="248990"/>
            <a:ext cx="6945313" cy="2916589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18" y="3866299"/>
            <a:ext cx="3987232" cy="29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89212" y="584200"/>
            <a:ext cx="8915400" cy="6007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KAIP SVARBU MOKĖTI PAGARBIAI IR MANDAGIAI PRAŠYTI KO NORS MAMOS, </a:t>
            </a:r>
          </a:p>
          <a:p>
            <a:pPr marL="0" indent="0" algn="ctr">
              <a:buNone/>
            </a:pP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LYGIAI TAIP PAT IR MALDA TURI BŪTI MANDAGI IR PAGARBI.</a:t>
            </a:r>
          </a:p>
          <a:p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330511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614612" y="554182"/>
            <a:ext cx="8915400" cy="5833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NIEKADA NESILIAUK IR NETINGĖK MELSTIS!</a:t>
            </a:r>
          </a:p>
          <a:p>
            <a:pPr marL="0" indent="0" algn="ctr">
              <a:buNone/>
            </a:pP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TVIRTAI TIKĖK – VIEŠPATS TAVE GIRDI!</a:t>
            </a:r>
          </a:p>
          <a:p>
            <a:pPr marL="0" indent="0" algn="ctr">
              <a:buNone/>
            </a:pPr>
            <a:r>
              <a:rPr lang="lt-LT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SVARBIAUSIA – NEATIDĖLIOTI IR MELSTIS KUO DAŽNIAU.</a:t>
            </a:r>
          </a:p>
          <a:p>
            <a:pPr marL="0" indent="0" algn="ctr">
              <a:buNone/>
            </a:pPr>
            <a:endParaRPr lang="lt-LT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4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nabždesys">
  <a:themeElements>
    <a:clrScheme name="Violetinė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430</Words>
  <Application>Microsoft Office PowerPoint</Application>
  <PresentationFormat>Plačiaekranė</PresentationFormat>
  <Paragraphs>70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Šnabždesys</vt:lpstr>
      <vt:lpstr>Tikybos pamoka Tema Gavėnia</vt:lpstr>
      <vt:lpstr>Uždavinys</vt:lpstr>
      <vt:lpstr>Paimk naują sąsiuvinį, geriau langeliais. </vt:lpstr>
      <vt:lpstr>GERAS DARBAS. KAS TAI?</vt:lpstr>
      <vt:lpstr>PAVYZDŽIUI: </vt:lpstr>
      <vt:lpstr>KAS YRA MALDA? </vt:lpstr>
      <vt:lpstr>„PowerPoint“ pateiktis</vt:lpstr>
      <vt:lpstr>„PowerPoint“ pateiktis</vt:lpstr>
      <vt:lpstr>„PowerPoint“ pateiktis</vt:lpstr>
      <vt:lpstr>PASNINKAS</vt:lpstr>
      <vt:lpstr> 1 UŽDUOTIS Parašyk sąsiuvinyje atsakymus į žemiau pateiktus klausimus. Atsakymai turi būti susiję su žmonėmis, o ne su tavo augintiniais.   </vt:lpstr>
      <vt:lpstr>IŠMALDA. PASIDALINK TUO KĄ TURI.</vt:lpstr>
      <vt:lpstr>2 UŽDUOTIS Sugalvok, ką gali padaryti dėl kitų žmonių? Išsirink vieną iš šių  4 variantų.   </vt:lpstr>
      <vt:lpstr>REFLEKSIJA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„Windows“ vartotojas</dc:creator>
  <cp:lastModifiedBy>VVPKRŠC</cp:lastModifiedBy>
  <cp:revision>16</cp:revision>
  <dcterms:created xsi:type="dcterms:W3CDTF">2020-03-20T11:30:47Z</dcterms:created>
  <dcterms:modified xsi:type="dcterms:W3CDTF">2020-03-23T08:03:14Z</dcterms:modified>
</cp:coreProperties>
</file>