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Roboto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QRFlqPH/aMdjayS9/PsRMqUcD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82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ff883fcb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7ff883fcb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0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74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1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3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5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8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8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wJ_iklFwE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W7b4vgH2H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ctrTitle"/>
          </p:nvPr>
        </p:nvSpPr>
        <p:spPr>
          <a:xfrm>
            <a:off x="170375" y="238550"/>
            <a:ext cx="5134200" cy="29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lt"/>
              <a:t>MARIJA YRA JĖZAUS IR BAŽNYČIOS MOTINA</a:t>
            </a:r>
            <a:endParaRPr/>
          </a:p>
        </p:txBody>
      </p:sp>
      <p:sp>
        <p:nvSpPr>
          <p:cNvPr id="68" name="Google Shape;68;p1"/>
          <p:cNvSpPr txBox="1">
            <a:spLocks noGrp="1"/>
          </p:cNvSpPr>
          <p:nvPr>
            <p:ph type="subTitle" idx="1"/>
          </p:nvPr>
        </p:nvSpPr>
        <p:spPr>
          <a:xfrm>
            <a:off x="1757625" y="3186250"/>
            <a:ext cx="3290700" cy="1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" dirty="0"/>
              <a:t>4 </a:t>
            </a:r>
            <a:r>
              <a:rPr lang="lt" dirty="0" smtClean="0"/>
              <a:t>klasė</a:t>
            </a:r>
            <a:endParaRPr dirty="0"/>
          </a:p>
        </p:txBody>
      </p:sp>
      <p:pic>
        <p:nvPicPr>
          <p:cNvPr id="69" name="Google Shape;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8050" y="0"/>
            <a:ext cx="39159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>
            <a:spLocks noGrp="1"/>
          </p:cNvSpPr>
          <p:nvPr>
            <p:ph type="title"/>
          </p:nvPr>
        </p:nvSpPr>
        <p:spPr>
          <a:xfrm>
            <a:off x="471900" y="216475"/>
            <a:ext cx="8222100" cy="12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"/>
              <a:t>Gegužės mėnuo yra skirtas Mergelei Marijai</a:t>
            </a:r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body" idx="1"/>
          </p:nvPr>
        </p:nvSpPr>
        <p:spPr>
          <a:xfrm>
            <a:off x="671050" y="1936400"/>
            <a:ext cx="45072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lt" sz="3000"/>
              <a:t>Visame pasaulyje tikintys žmonės myli Mariją, nes ji yra Jėzaus ir mūsų Motina.</a:t>
            </a:r>
            <a:endParaRPr sz="3000"/>
          </a:p>
        </p:txBody>
      </p:sp>
      <p:pic>
        <p:nvPicPr>
          <p:cNvPr id="76" name="Google Shape;7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5875" y="1671200"/>
            <a:ext cx="3398125" cy="347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471900" y="89300"/>
            <a:ext cx="83085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" sz="2400"/>
              <a:t>Pažiūrėk filmuką ir</a:t>
            </a: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" sz="2400"/>
              <a:t>prisimink, ką žinai apie Mergelę Mariją</a:t>
            </a:r>
            <a:endParaRPr sz="2400"/>
          </a:p>
        </p:txBody>
      </p:sp>
      <p:pic>
        <p:nvPicPr>
          <p:cNvPr id="82" name="Google Shape;82;p3" descr="Dėkojame autoriams už leidimą išversti šį filmą į lietuvių kalbą. &#10;Daugiau informacijos: https://catholic-link.org/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3199" y="1859337"/>
            <a:ext cx="3341283" cy="270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471900" y="545525"/>
            <a:ext cx="8222100" cy="9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3200"/>
              <a:buNone/>
            </a:pPr>
            <a:r>
              <a:rPr lang="lt" sz="3000"/>
              <a:t>Atsakyk į klausimą:</a:t>
            </a:r>
            <a:endParaRPr sz="3000"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294400" y="2328600"/>
            <a:ext cx="4840500" cy="23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" sz="2400"/>
              <a:t>1. Kodėl krikščionys gerbia ir myli Švč. Mergelę Mariją?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89" name="Google Shape;8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3818" y="0"/>
            <a:ext cx="38037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>
            <a:spLocks noGrp="1"/>
          </p:cNvSpPr>
          <p:nvPr>
            <p:ph type="title"/>
          </p:nvPr>
        </p:nvSpPr>
        <p:spPr>
          <a:xfrm>
            <a:off x="391375" y="76725"/>
            <a:ext cx="4541700" cy="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" sz="2400"/>
              <a:t>Ar žinai Mergelės Marijos gyvenimo įvykius?</a:t>
            </a:r>
            <a:endParaRPr sz="2400"/>
          </a:p>
        </p:txBody>
      </p:sp>
      <p:sp>
        <p:nvSpPr>
          <p:cNvPr id="95" name="Google Shape;95;p5"/>
          <p:cNvSpPr txBox="1">
            <a:spLocks noGrp="1"/>
          </p:cNvSpPr>
          <p:nvPr>
            <p:ph type="body" idx="1"/>
          </p:nvPr>
        </p:nvSpPr>
        <p:spPr>
          <a:xfrm>
            <a:off x="251125" y="866875"/>
            <a:ext cx="4500600" cy="41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" sz="2000">
                <a:solidFill>
                  <a:schemeClr val="lt1"/>
                </a:solidFill>
              </a:rPr>
              <a:t>Sudėliok paveikslėlius eilės tvarka ir surašyk jų pavadinimus</a:t>
            </a:r>
            <a:endParaRPr sz="20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lt"/>
              <a:t>Marijos sužadėtuvės su Juozapu.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lt"/>
              <a:t>Angelo apsireiškimas Marijai.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lt"/>
              <a:t>Jėzaus gimimas.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lt"/>
              <a:t>Juozapas ir Marija su kūdikiu bėga į Egiptą.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lt"/>
              <a:t>Jėzus atrandamas šventykloje.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lt"/>
              <a:t>Jėzus ir Marija Kanos vestuvėse.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lt"/>
              <a:t>Jėzaus mirtis ant kryžiaus.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lt"/>
              <a:t>Jėzus atsiunčia Šventąją Dvasią.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lt"/>
              <a:t>Marija paimama į Dangų.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i="1"/>
          </a:p>
        </p:txBody>
      </p:sp>
      <p:pic>
        <p:nvPicPr>
          <p:cNvPr id="96" name="Google Shape;96;p5"/>
          <p:cNvPicPr preferRelativeResize="0"/>
          <p:nvPr/>
        </p:nvPicPr>
        <p:blipFill rotWithShape="1">
          <a:blip r:embed="rId3">
            <a:alphaModFix/>
          </a:blip>
          <a:srcRect l="9139" t="10066" b="13198"/>
          <a:stretch/>
        </p:blipFill>
        <p:spPr>
          <a:xfrm>
            <a:off x="4751729" y="0"/>
            <a:ext cx="4335567" cy="48820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5"/>
          <p:cNvSpPr txBox="1"/>
          <p:nvPr/>
        </p:nvSpPr>
        <p:spPr>
          <a:xfrm>
            <a:off x="7801950" y="589475"/>
            <a:ext cx="66576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5"/>
          <p:cNvSpPr txBox="1"/>
          <p:nvPr/>
        </p:nvSpPr>
        <p:spPr>
          <a:xfrm>
            <a:off x="4750525" y="4773625"/>
            <a:ext cx="43935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" sz="1800">
                <a:latin typeface="Roboto"/>
                <a:ea typeface="Roboto"/>
                <a:cs typeface="Roboto"/>
                <a:sym typeface="Roboto"/>
              </a:rPr>
              <a:t>Jeigu turi pratybas, šią užduotį rasi </a:t>
            </a:r>
            <a:r>
              <a:rPr lang="lt" sz="1800" i="1">
                <a:latin typeface="Roboto"/>
                <a:ea typeface="Roboto"/>
                <a:cs typeface="Roboto"/>
                <a:sym typeface="Roboto"/>
              </a:rPr>
              <a:t>psl.48</a:t>
            </a:r>
            <a:endParaRPr sz="1800" i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ff883fcb0_0_1"/>
          <p:cNvSpPr txBox="1">
            <a:spLocks noGrp="1"/>
          </p:cNvSpPr>
          <p:nvPr>
            <p:ph type="title"/>
          </p:nvPr>
        </p:nvSpPr>
        <p:spPr>
          <a:xfrm>
            <a:off x="0" y="135100"/>
            <a:ext cx="5001658" cy="164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" dirty="0" smtClean="0"/>
              <a:t>Pirmąjį gegužės</a:t>
            </a:r>
            <a:r>
              <a:rPr lang="lt" dirty="0" smtClean="0"/>
              <a:t> sekmadienį šventėme </a:t>
            </a:r>
            <a:r>
              <a:rPr lang="lt" dirty="0"/>
              <a:t>-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" dirty="0"/>
              <a:t>Motinos </a:t>
            </a:r>
            <a:r>
              <a:rPr lang="lt" dirty="0" smtClean="0"/>
              <a:t>dieną.</a:t>
            </a:r>
            <a:endParaRPr dirty="0"/>
          </a:p>
        </p:txBody>
      </p:sp>
      <p:sp>
        <p:nvSpPr>
          <p:cNvPr id="104" name="Google Shape;104;g7ff883fcb0_0_1"/>
          <p:cNvSpPr txBox="1">
            <a:spLocks noGrp="1"/>
          </p:cNvSpPr>
          <p:nvPr>
            <p:ph type="body" idx="1"/>
          </p:nvPr>
        </p:nvSpPr>
        <p:spPr>
          <a:xfrm>
            <a:off x="471900" y="2571750"/>
            <a:ext cx="43338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" sz="2300"/>
              <a:t>Kuo tavo mama panaši į</a:t>
            </a:r>
            <a:endParaRPr sz="23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" sz="2300"/>
              <a:t>Motiną Mariją?</a:t>
            </a:r>
            <a:endParaRPr sz="2300"/>
          </a:p>
        </p:txBody>
      </p:sp>
      <p:pic>
        <p:nvPicPr>
          <p:cNvPr id="105" name="Google Shape;105;g7ff883fcb0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6058" y="0"/>
            <a:ext cx="417793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>
            <a:spLocks noGrp="1"/>
          </p:cNvSpPr>
          <p:nvPr>
            <p:ph type="title"/>
          </p:nvPr>
        </p:nvSpPr>
        <p:spPr>
          <a:xfrm>
            <a:off x="4629225" y="273875"/>
            <a:ext cx="4053900" cy="10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3200"/>
              <a:buNone/>
            </a:pPr>
            <a:r>
              <a:rPr lang="lt" sz="3600"/>
              <a:t>MALDA</a:t>
            </a:r>
            <a:endParaRPr sz="3600"/>
          </a:p>
        </p:txBody>
      </p:sp>
      <p:sp>
        <p:nvSpPr>
          <p:cNvPr id="111" name="Google Shape;111;p6"/>
          <p:cNvSpPr txBox="1">
            <a:spLocks noGrp="1"/>
          </p:cNvSpPr>
          <p:nvPr>
            <p:ph type="body" idx="1"/>
          </p:nvPr>
        </p:nvSpPr>
        <p:spPr>
          <a:xfrm>
            <a:off x="4502050" y="1988375"/>
            <a:ext cx="42888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lt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Savais žodžiais sukurk maldą į Mariją už savo mamą.</a:t>
            </a:r>
            <a:endParaRPr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sz="2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2" name="Google Shape;11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136605" cy="50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471900" y="43300"/>
            <a:ext cx="82221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" sz="3000"/>
              <a:t>Yra daug giesmių skirtų Mergelei Marijai. Paklausyk vieną iš jų:</a:t>
            </a:r>
            <a:endParaRPr sz="3000"/>
          </a:p>
        </p:txBody>
      </p:sp>
      <p:pic>
        <p:nvPicPr>
          <p:cNvPr id="118" name="Google Shape;118;p7" descr="PRIEGIESMIS&#10;O, Marija, Dievo Motina švelni,&#10;Tavo ištartas „Taip“ atvėrė Rojaus vartus;&#10;Žodis tapo kūnu.&#10;&#10;Dievo angelas apreiškė Tau,&#10;kad  Kristus greitai gims,&#10;iš tiesų tai Viešpats lankė&#10;savo tautą.&#10;Iš aukštybių nužengė dvasia&#10;Ir palietė Tave:&#10;Tau gims sūnus vardu Emanuelis&#10;&#10;PRIEGIESMIS&#10;O Marija, mūsų Motina brangi,&#10;Melski Dievą už mus,&#10;Šventoji Dvasia nuženk,&#10;Perkeisk mūsų  širdis.&#10;&#10;Tavo artuma mums teikia viltį&#10;Drąsina tikėt, kad malonė Dievo&#10;Įveikia silpnybes.&#10;Tu pasitikėjai angelo žodžiu,&#10;Kai tarė jis:&#10;Nėra Dievui neįmanomų dalykų.&#10;&#10;PRIEGIESMIS&#10;O, Marija, Dievo Motina švelni,&#10;Tavo ištartas „Taip“ atvėrė Rojaus vartus;&#10;Žodis tapo kūnu.&#10;&#10;Dvasią Šventąją atsiųski,&#10;Kaip esi žadėjęs mums,&#10;Su Tavąja Motina drauge mes meldžiam.&#10;Panaikinki mūsų baimę&#10;Ir mes skelbsime Tave,&#10;Kad  ugnis tavoji keistų&#10;Žemės veidą!&#10;&#10;2015-11-29 Marijos radijo įrašas iš Vilniaus Gailestingumo šventovės.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5233" y="2005518"/>
            <a:ext cx="3338037" cy="2213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>
            <a:spLocks noGrp="1"/>
          </p:cNvSpPr>
          <p:nvPr>
            <p:ph type="title"/>
          </p:nvPr>
        </p:nvSpPr>
        <p:spPr>
          <a:xfrm>
            <a:off x="2021875" y="496250"/>
            <a:ext cx="55374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" sz="3600"/>
              <a:t>Jei atlikai užduotis</a:t>
            </a:r>
            <a:r>
              <a:rPr lang="lt"/>
              <a:t>:</a:t>
            </a:r>
            <a:endParaRPr/>
          </a:p>
        </p:txBody>
      </p:sp>
      <p:sp>
        <p:nvSpPr>
          <p:cNvPr id="124" name="Google Shape;124;p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lt"/>
              <a:t>Marijos gyvenimo įvykius ir savo maldą į Mariją už savo mamą nufotografuok.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lt"/>
              <a:t>Atsiųsk mokytojai.</a:t>
            </a:r>
            <a:endParaRPr/>
          </a:p>
        </p:txBody>
      </p:sp>
      <p:pic>
        <p:nvPicPr>
          <p:cNvPr id="125" name="Google Shape;12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875" y="0"/>
            <a:ext cx="1191925" cy="168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Demonstracija ekrane (16:9)</PresentationFormat>
  <Paragraphs>31</Paragraphs>
  <Slides>9</Slides>
  <Notes>9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3" baseType="lpstr">
      <vt:lpstr>Arial</vt:lpstr>
      <vt:lpstr>Roboto</vt:lpstr>
      <vt:lpstr>Times New Roman</vt:lpstr>
      <vt:lpstr>Material</vt:lpstr>
      <vt:lpstr>MARIJA YRA JĖZAUS IR BAŽNYČIOS MOTINA</vt:lpstr>
      <vt:lpstr>Gegužės mėnuo yra skirtas Mergelei Marijai</vt:lpstr>
      <vt:lpstr>Pažiūrėk filmuką ir prisimink, ką žinai apie Mergelę Mariją</vt:lpstr>
      <vt:lpstr>Atsakyk į klausimą:</vt:lpstr>
      <vt:lpstr>Ar žinai Mergelės Marijos gyvenimo įvykius?</vt:lpstr>
      <vt:lpstr>Pirmąjį gegužės sekmadienį šventėme - Motinos dieną.</vt:lpstr>
      <vt:lpstr>MALDA</vt:lpstr>
      <vt:lpstr>Yra daug giesmių skirtų Mergelei Marijai. Paklausyk vieną iš jų:</vt:lpstr>
      <vt:lpstr>Jei atlikai užduotis: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MARIJA YRA JĖZAUS IR BAŽNYČIOS MOTINA</dc:title>
  <dc:creator>Dalia</dc:creator>
  <cp:lastModifiedBy>Dalia</cp:lastModifiedBy>
  <cp:revision>1</cp:revision>
  <dcterms:modified xsi:type="dcterms:W3CDTF">2020-05-17T18:11:35Z</dcterms:modified>
</cp:coreProperties>
</file>