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Gill Sans" charset="0"/>
      <p:regular r:id="rId18"/>
      <p:bold r:id="rId19"/>
    </p:embeddedFont>
    <p:embeddedFont>
      <p:font typeface="Impact" pitchFamily="3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jexX4rwOh0pWEm0qFqOlqkS2W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body" idx="1"/>
          </p:nvPr>
        </p:nvSpPr>
        <p:spPr>
          <a:xfrm rot="5400000">
            <a:off x="4544043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 txBox="1">
            <a:spLocks noGrp="1"/>
          </p:cNvSpPr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body" idx="1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/>
          <p:nvPr/>
        </p:nvSpPr>
        <p:spPr>
          <a:xfrm>
            <a:off x="3557016" y="63093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1" name="Google Shape;21;p18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6" name="Google Shape;26;p18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33" name="Google Shape;33;p19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34" name="Google Shape;34;p19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5" name="Google Shape;35;p19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2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3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4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3" name="Google Shape;63;p24"/>
          <p:cNvSpPr txBox="1"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marL="3200400" lvl="6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marL="4114800" lvl="8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2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dt" idx="10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ftr" idx="11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sldNum" idx="12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9" name="Google Shape;69;p24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>
            <a:spLocks noGrp="1"/>
          </p:cNvSpPr>
          <p:nvPr>
            <p:ph type="pic" idx="2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2" name="Google Shape;72;p25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3" name="Google Shape;73;p25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body" idx="1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dt" idx="10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ftr" idx="11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sldNum" idx="12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1" name="Google Shape;11;p16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" name="Google Shape;12;p16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ja.lt/index.aspx?cmp=reading&amp;doc=BiblijaRKK1998_Jn_14,1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hyperlink" Target="http://biblija.lt/index.aspx?cmp=reading&amp;doc=BiblijaRKK1998_Jn_10,27" TargetMode="External"/><Relationship Id="rId4" Type="http://schemas.openxmlformats.org/officeDocument/2006/relationships/hyperlink" Target="http://biblija.lt/index.aspx?cmp=reading&amp;doc=BiblijaRKK1998_1_Jn_4,2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ja.lt/index.aspx?cmp=reading&amp;doc=BiblijaRKK1998_Jn_14,15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hyperlink" Target="http://biblija.lt/index.aspx?cmp=reading&amp;doc=BiblijaRKK1998_Jn_10,27" TargetMode="External"/><Relationship Id="rId4" Type="http://schemas.openxmlformats.org/officeDocument/2006/relationships/hyperlink" Target="http://biblija.lt/index.aspx?cmp=reading&amp;doc=BiblijaRKK1998_1_Jn_4,2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8Ex8VhUSz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ozmjk7y9hk&amp;t=1639s" TargetMode="External"/><Relationship Id="rId7" Type="http://schemas.openxmlformats.org/officeDocument/2006/relationships/hyperlink" Target="https://www.youtube.com/watch?v=i8ex8vhusz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iblija.lt/index.aspx?cmp=reading&amp;doc=biblijarkk1998_jn_10,27" TargetMode="External"/><Relationship Id="rId5" Type="http://schemas.openxmlformats.org/officeDocument/2006/relationships/hyperlink" Target="http://biblija.lt/index.aspx?cmp=reading&amp;doc=BiblijaRKK1998_1_Jn_4,20" TargetMode="External"/><Relationship Id="rId4" Type="http://schemas.openxmlformats.org/officeDocument/2006/relationships/hyperlink" Target="http://biblija.lt/index.aspx?cmp=reading&amp;doc=BiblijaRKK1998_Jn_14,1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gmIKRSTa6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../6%20kl%20-%2016%20Geras%20bendravimas/Zachiejus%20ir%20tesinys.VOB" TargetMode="External"/><Relationship Id="rId4" Type="http://schemas.openxmlformats.org/officeDocument/2006/relationships/hyperlink" Target="https://www.youtube.com/watch?v=RozMJk7Y9hk&amp;t=1639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/>
          <p:nvPr/>
        </p:nvSpPr>
        <p:spPr>
          <a:xfrm>
            <a:off x="1206133" y="926187"/>
            <a:ext cx="10376267" cy="5005626"/>
          </a:xfrm>
          <a:prstGeom prst="roundRect">
            <a:avLst>
              <a:gd name="adj" fmla="val 16667"/>
            </a:avLst>
          </a:prstGeom>
          <a:solidFill>
            <a:srgbClr val="34858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600" b="1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Malda pagal </a:t>
            </a:r>
            <a:r>
              <a:rPr lang="lt-LT" sz="3600" b="1" i="0" u="none" strike="noStrike" cap="none" dirty="0" err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Ef</a:t>
            </a:r>
            <a:r>
              <a:rPr lang="lt-LT" sz="3600" b="1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4,31-32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600" b="1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lt-LT" sz="3600" b="1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lt-LT" sz="3600" b="1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31 Tebūna toli nuo jūsų </a:t>
            </a:r>
            <a:r>
              <a:rPr lang="lt-LT" sz="3600" b="1" i="0" u="none" strike="noStrike" cap="none" dirty="0">
                <a:solidFill>
                  <a:srgbClr val="FFFF99"/>
                </a:solidFill>
                <a:latin typeface="Gill Sans"/>
                <a:ea typeface="Gill Sans"/>
                <a:cs typeface="Gill Sans"/>
                <a:sym typeface="Gill Sans"/>
              </a:rPr>
              <a:t>(mūsų) </a:t>
            </a:r>
            <a:r>
              <a:rPr lang="lt-LT" sz="3600" b="1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visoks kartėlis, piktumas, rūstybė, riksmai ir keiksmai su visomis piktybėmis.</a:t>
            </a:r>
            <a:br>
              <a:rPr lang="lt-LT" sz="3600" b="1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lt-LT" sz="3600" b="1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32 Būkite </a:t>
            </a:r>
            <a:r>
              <a:rPr lang="lt-LT" sz="3600" b="1" i="0" u="none" strike="noStrike" cap="none" dirty="0">
                <a:solidFill>
                  <a:srgbClr val="FFFF99"/>
                </a:solidFill>
                <a:latin typeface="Gill Sans"/>
                <a:ea typeface="Gill Sans"/>
                <a:cs typeface="Gill Sans"/>
                <a:sym typeface="Gill Sans"/>
              </a:rPr>
              <a:t>(Būkime) </a:t>
            </a:r>
            <a:r>
              <a:rPr lang="lt-LT" sz="3600" b="1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malonūs, gailestingi, atlaidūs vieni kitiems, kaip ir Dievas Kristuje atleido jums </a:t>
            </a:r>
            <a:r>
              <a:rPr lang="lt-LT" sz="3600" b="1" i="0" u="none" strike="noStrike" cap="none" dirty="0">
                <a:solidFill>
                  <a:srgbClr val="FFFF99"/>
                </a:solidFill>
                <a:latin typeface="Gill Sans"/>
                <a:ea typeface="Gill Sans"/>
                <a:cs typeface="Gill Sans"/>
                <a:sym typeface="Gill Sans"/>
              </a:rPr>
              <a:t>(mums)</a:t>
            </a:r>
            <a:r>
              <a:rPr lang="lt-LT" sz="3600" b="1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36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"/>
          <p:cNvSpPr txBox="1">
            <a:spLocks noGrp="1"/>
          </p:cNvSpPr>
          <p:nvPr>
            <p:ph type="title"/>
          </p:nvPr>
        </p:nvSpPr>
        <p:spPr>
          <a:xfrm>
            <a:off x="1295221" y="118781"/>
            <a:ext cx="10121172" cy="86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lt-LT"/>
              <a:t>UŽDUOTIS!</a:t>
            </a:r>
            <a:endParaRPr/>
          </a:p>
        </p:txBody>
      </p:sp>
      <p:sp>
        <p:nvSpPr>
          <p:cNvPr id="270" name="Google Shape;270;p10"/>
          <p:cNvSpPr/>
          <p:nvPr/>
        </p:nvSpPr>
        <p:spPr>
          <a:xfrm>
            <a:off x="40822" y="2249636"/>
            <a:ext cx="12192000" cy="4832092"/>
          </a:xfrm>
          <a:prstGeom prst="rect">
            <a:avLst/>
          </a:prstGeom>
          <a:solidFill>
            <a:srgbClr val="FFA51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615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</a:pPr>
            <a:endParaRPr sz="2000" b="1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AutoNum type="arabicPeriod"/>
            </a:pPr>
            <a:r>
              <a:rPr lang="lt-LT" sz="3200" b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Jei mane mylite, – jūs laikysitės mano įsakymų (Jn 14, 15) </a:t>
            </a:r>
            <a:r>
              <a:rPr lang="lt-LT" sz="2800" u="sng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http://biblija.lt/index.aspx?cmp=reading&amp;doc=BiblijaRKK1998_Jn_14,15</a:t>
            </a:r>
            <a:endParaRPr sz="2800" b="1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AutoNum type="arabicPeriod"/>
            </a:pPr>
            <a:r>
              <a:rPr lang="lt-LT" sz="3200" b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Jei kas sakytų: „aš myliu Dievą“, o savo brolio nekęstų, – tasai melagis. Kas nemyli savo brolio, kurį mato, negali mylėti Dievo, kurio nemato. (1 Jn 4, 20)</a:t>
            </a:r>
            <a:r>
              <a:rPr lang="lt-LT" sz="32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lt-LT" sz="2800" u="sng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http://biblija.lt/index.aspx?cmp=reading&amp;doc=BiblijaRKK1998_1_Jn_4,20</a:t>
            </a:r>
            <a:endParaRPr sz="3200" b="1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AutoNum type="arabicPeriod"/>
            </a:pPr>
            <a:r>
              <a:rPr lang="lt-LT" sz="3200" b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Manosios avys klauso mano balso; Aš jas pažįstu, ir jos seka paskui mane. (Jn 10,27) </a:t>
            </a:r>
            <a:r>
              <a:rPr lang="lt-LT" sz="2800" u="sng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  <a:hlinkClick r:id="rId5"/>
              </a:rPr>
              <a:t>http://biblija.lt/index.aspx?cmp=reading&amp;doc=BiblijaRKK1998_Jn_10,27</a:t>
            </a:r>
            <a:endParaRPr sz="3200" b="1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71" name="Google Shape;271;p10" descr="Jani's Blog über Theologie_ Gott ... die Welt: Was sagt die Bibel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1634" y="0"/>
            <a:ext cx="2107052" cy="2414749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0"/>
          <p:cNvSpPr txBox="1"/>
          <p:nvPr/>
        </p:nvSpPr>
        <p:spPr>
          <a:xfrm>
            <a:off x="2728686" y="943429"/>
            <a:ext cx="9158514" cy="1483465"/>
          </a:xfrm>
          <a:prstGeom prst="rect">
            <a:avLst/>
          </a:prstGeom>
          <a:solidFill>
            <a:srgbClr val="FECF8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lt-LT" sz="2800" b="1" i="0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5. PASKAITYK ŠV. RAŠTO IŠTRAUKAS IR PARAŠYK 3 PATARIMUS,  </a:t>
            </a:r>
            <a:endParaRPr sz="2800" b="1" i="0" cap="none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lt-LT" sz="2800" b="1" i="0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KAIP DRAUGAUTI SU JĖZUMI?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800" b="1" i="0" cap="none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"/>
          <p:cNvSpPr txBox="1">
            <a:spLocks noGrp="1"/>
          </p:cNvSpPr>
          <p:nvPr>
            <p:ph type="title"/>
          </p:nvPr>
        </p:nvSpPr>
        <p:spPr>
          <a:xfrm>
            <a:off x="1019455" y="493487"/>
            <a:ext cx="10121172" cy="1291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lt-LT"/>
              <a:t>JĖZUS KVIEČIA:</a:t>
            </a: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1" y="1422324"/>
            <a:ext cx="12191998" cy="2492990"/>
          </a:xfrm>
          <a:prstGeom prst="rect">
            <a:avLst/>
          </a:prstGeom>
          <a:solidFill>
            <a:srgbClr val="FFA51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86150" marR="0" lvl="6" indent="-742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AutoNum type="arabicPeriod"/>
            </a:pPr>
            <a:r>
              <a:rPr lang="lt-LT" sz="3200" b="1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Laikytis Jo įsakymų (Jn 14, 15) </a:t>
            </a:r>
            <a:r>
              <a:rPr lang="lt-LT" sz="2000" b="0" i="0" u="sng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http://biblija.lt/index.aspx?cmp=reading&amp;doc=BiblijaRKK1998_Jn_14,15</a:t>
            </a:r>
            <a:endParaRPr sz="2000" b="1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86150" marR="0" lvl="6" indent="-742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AutoNum type="arabicPeriod"/>
            </a:pPr>
            <a:r>
              <a:rPr lang="lt-LT" sz="3200" b="1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Mylėti brolius – kiekvieną žmogų (1 Jn 4, 20)</a:t>
            </a:r>
            <a:r>
              <a:rPr lang="lt-LT" sz="32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lt-LT" sz="2000" b="0" i="0" u="sng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http://biblija.lt/index.aspx?cmp=reading&amp;doc=BiblijaRKK1998_1_Jn_4,20</a:t>
            </a:r>
            <a:endParaRPr sz="2400" b="1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86150" marR="0" lvl="6" indent="-742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AutoNum type="arabicPeriod"/>
            </a:pPr>
            <a:r>
              <a:rPr lang="lt-LT" sz="3200" b="1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Melstis ir klausytis Jo balso (Jn_10,27) </a:t>
            </a:r>
            <a:r>
              <a:rPr lang="lt-LT" sz="2000" b="0" i="0" u="sng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  <a:hlinkClick r:id="rId5"/>
              </a:rPr>
              <a:t>http://biblija.lt/index.aspx?cmp=reading&amp;doc=BiblijaRKK1998_Jn_10,27</a:t>
            </a:r>
            <a:endParaRPr sz="2400" b="1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79" name="Google Shape;279;p11" descr="Jani's Blog über Theologie_ Gott ... die Welt: Was sagt die Bibel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5862" y="1455678"/>
            <a:ext cx="2107052" cy="241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1" descr="Humble Wonderful: How to be friends with Jesus."/>
          <p:cNvPicPr preferRelativeResize="0"/>
          <p:nvPr/>
        </p:nvPicPr>
        <p:blipFill rotWithShape="1">
          <a:blip r:embed="rId7">
            <a:alphaModFix/>
          </a:blip>
          <a:srcRect t="23339"/>
          <a:stretch/>
        </p:blipFill>
        <p:spPr>
          <a:xfrm>
            <a:off x="3682542" y="3915315"/>
            <a:ext cx="4762500" cy="2942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/>
          <p:nvPr/>
        </p:nvSpPr>
        <p:spPr>
          <a:xfrm>
            <a:off x="345140" y="4867836"/>
            <a:ext cx="11571089" cy="1990164"/>
          </a:xfrm>
          <a:prstGeom prst="rect">
            <a:avLst/>
          </a:prstGeom>
          <a:solidFill>
            <a:srgbClr val="FECF8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lt-LT" sz="3200" b="1" i="0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Spausk nuorodą.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lt-LT" sz="3200" b="1" i="0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Peržiūrėk vaizdelį ir paaiškink, ką supratai?</a:t>
            </a:r>
            <a:endParaRPr sz="3600" b="0" i="0" cap="none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6" name="Google Shape;286;p1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lt-LT"/>
              <a:t>JĖZUS YRA IŠTIKIMIAUSIAS TAVO DRAUGAS!</a:t>
            </a:r>
            <a:endParaRPr/>
          </a:p>
        </p:txBody>
      </p:sp>
      <p:sp>
        <p:nvSpPr>
          <p:cNvPr id="287" name="Google Shape;287;p12"/>
          <p:cNvSpPr txBox="1">
            <a:spLocks noGrp="1"/>
          </p:cNvSpPr>
          <p:nvPr>
            <p:ph type="body" idx="1"/>
          </p:nvPr>
        </p:nvSpPr>
        <p:spPr>
          <a:xfrm>
            <a:off x="2998693" y="5903261"/>
            <a:ext cx="6508377" cy="64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lt-LT" sz="2400" u="sng" dirty="0">
                <a:solidFill>
                  <a:schemeClr val="hlink"/>
                </a:solidFill>
                <a:hlinkClick r:id="rId3"/>
              </a:rPr>
              <a:t>https://www.youtube.com/watch?v=I8Ex8VhUSzw</a:t>
            </a:r>
            <a:endParaRPr sz="2400" dirty="0"/>
          </a:p>
        </p:txBody>
      </p:sp>
      <p:pic>
        <p:nvPicPr>
          <p:cNvPr id="288" name="Google Shape;28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0975" y="1172697"/>
            <a:ext cx="5912223" cy="369513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2"/>
          <p:cNvSpPr txBox="1"/>
          <p:nvPr/>
        </p:nvSpPr>
        <p:spPr>
          <a:xfrm>
            <a:off x="580570" y="6338900"/>
            <a:ext cx="10972800" cy="48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endParaRPr sz="2400" b="1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90" name="Google Shape;290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62211" y="3862523"/>
            <a:ext cx="1801685" cy="1362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"/>
          <p:cNvSpPr txBox="1"/>
          <p:nvPr/>
        </p:nvSpPr>
        <p:spPr>
          <a:xfrm>
            <a:off x="345140" y="4867836"/>
            <a:ext cx="11255189" cy="1707776"/>
          </a:xfrm>
          <a:prstGeom prst="rect">
            <a:avLst/>
          </a:prstGeom>
          <a:solidFill>
            <a:srgbClr val="FECF8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mpact"/>
              <a:buAutoNum type="arabicPeriod"/>
            </a:pPr>
            <a:r>
              <a:rPr lang="lt-LT" sz="3200" b="1" i="0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Kokia pamokos mintis tau buvo svarbiausia?</a:t>
            </a:r>
            <a:endParaRPr/>
          </a:p>
          <a:p>
            <a:pPr marL="514350" marR="0" lvl="0" indent="-51435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mpact"/>
              <a:buAutoNum type="arabicPeriod"/>
            </a:pPr>
            <a:r>
              <a:rPr lang="lt-LT" sz="3200" b="1" i="0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Kaip sekėsi atlikti užduotis?</a:t>
            </a:r>
            <a:endParaRPr/>
          </a:p>
          <a:p>
            <a:pPr marL="514350" marR="0" lvl="0" indent="-51435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mpact"/>
              <a:buAutoNum type="arabicPeriod"/>
            </a:pPr>
            <a:r>
              <a:rPr lang="lt-LT" sz="3200" b="1" i="0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Kaip jauteisi? Kodėl?</a:t>
            </a:r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lt-LT"/>
              <a:t>REFLEKSIJA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4"/>
          <p:cNvSpPr txBox="1"/>
          <p:nvPr/>
        </p:nvSpPr>
        <p:spPr>
          <a:xfrm>
            <a:off x="971550" y="118244"/>
            <a:ext cx="10915650" cy="14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Impact"/>
              <a:buNone/>
            </a:pPr>
            <a:r>
              <a:rPr lang="lt-LT" sz="4400" b="1">
                <a:solidFill>
                  <a:srgbClr val="0C0C0C"/>
                </a:solidFill>
                <a:latin typeface="Impact"/>
                <a:ea typeface="Impact"/>
                <a:cs typeface="Impact"/>
                <a:sym typeface="Impact"/>
              </a:rPr>
              <a:t>Jei nedalyvavai pamokoje online, atsakyk į visus šiuos klausimus raštu arba balso žinute</a:t>
            </a:r>
            <a:endParaRPr sz="4400">
              <a:solidFill>
                <a:srgbClr val="0C0C0C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303" name="Google Shape;303;p14"/>
          <p:cNvGrpSpPr/>
          <p:nvPr/>
        </p:nvGrpSpPr>
        <p:grpSpPr>
          <a:xfrm>
            <a:off x="174171" y="1554225"/>
            <a:ext cx="12192000" cy="5303774"/>
            <a:chOff x="-285462" y="2007859"/>
            <a:chExt cx="2908087" cy="457203"/>
          </a:xfrm>
        </p:grpSpPr>
        <p:sp>
          <p:nvSpPr>
            <p:cNvPr id="304" name="Google Shape;304;p14"/>
            <p:cNvSpPr/>
            <p:nvPr/>
          </p:nvSpPr>
          <p:spPr>
            <a:xfrm>
              <a:off x="-285462" y="2007859"/>
              <a:ext cx="2841736" cy="457203"/>
            </a:xfrm>
            <a:prstGeom prst="roundRect">
              <a:avLst>
                <a:gd name="adj" fmla="val 16667"/>
              </a:avLst>
            </a:prstGeom>
            <a:solidFill>
              <a:srgbClr val="668558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-174473" y="2027835"/>
              <a:ext cx="2797098" cy="412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2400" b="1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1. Išvardink 5 tikro draugo savybes.</a:t>
              </a:r>
              <a:endParaRPr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2400" b="1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2. Ar šias tavo išvardintas savybes turi Jėzus? Ar Jis galėtų būti tavo draugas?</a:t>
              </a:r>
              <a:endParaRPr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2400" b="1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3. Ar žinai, kaip Jėzus bendravo su žmonėmis? Pateik pavyzdžių!</a:t>
              </a:r>
              <a:endParaRPr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2400" b="1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4. Pažiūrėk Jėzaus bendravimo su žmonėmis pavyzdį ir atsakyk į klausimą: koks buvo </a:t>
              </a:r>
              <a:r>
                <a:rPr lang="lt-LT" sz="2400" b="1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Zachiejus</a:t>
              </a:r>
              <a:r>
                <a:rPr lang="lt-LT" sz="2400" b="1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ir kas jam nutinka, kai Jėzus ateina pas Jį į svečius?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1600" u="sng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  <a:hlinkClick r:id="rId3"/>
                </a:rPr>
                <a:t>Https://www.Youtube.Com/watch?V=rozmjk7y9hk&amp;t=1639s</a:t>
              </a:r>
              <a:r>
                <a:rPr lang="lt-LT" sz="1600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nuo 28,18 iki 30,15 minutės</a:t>
              </a:r>
              <a:endParaRPr sz="1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2400" b="1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5. Spausk nuorodas, paskaityk </a:t>
              </a:r>
              <a:r>
                <a:rPr lang="lt-LT" sz="2400" b="1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šv</a:t>
              </a:r>
              <a:r>
                <a:rPr lang="lt-LT" sz="2400" b="1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 Rašto ištraukas ir parašyk 3 patarimus, kaip draugauti su Jėzumi?</a:t>
              </a:r>
              <a:endParaRPr dirty="0"/>
            </a:p>
            <a:p>
              <a:pPr marL="742950" marR="0" lvl="0" indent="-7429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Times New Roman"/>
                <a:buAutoNum type="arabicPeriod"/>
              </a:pPr>
              <a:r>
                <a:rPr lang="lt-LT" sz="1050" u="sng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  <a:hlinkClick r:id="rId4"/>
                </a:rPr>
                <a:t>http://biblija.lt/index.aspx?cmp=reading&amp;doc=biblijarkk1998_jn_14,15</a:t>
              </a:r>
              <a:endParaRPr sz="105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742950" marR="0" lvl="0" indent="-7429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Times New Roman"/>
                <a:buAutoNum type="arabicPeriod"/>
              </a:pPr>
              <a:r>
                <a:rPr lang="lt-LT" sz="1050" u="sng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  <a:hlinkClick r:id="rId5"/>
                </a:rPr>
                <a:t>http://biblija.lt/index.aspx?cmp=reading&amp;doc=biblijarkk1998_1_jn_4,20</a:t>
              </a:r>
              <a:endParaRPr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742950" marR="0" lvl="0" indent="-7429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Times New Roman"/>
                <a:buAutoNum type="arabicPeriod"/>
              </a:pPr>
              <a:r>
                <a:rPr lang="lt-LT" sz="1050" u="sng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  <a:hlinkClick r:id="rId6"/>
                </a:rPr>
                <a:t>http://biblija.lt/index.aspx?cmp=reading&amp;doc=biblijarkk1998_jn_10,27</a:t>
              </a:r>
              <a:r>
                <a:rPr lang="lt-LT" sz="24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2400" b="1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6. Spausk nuorodą, peržiūrėk vaizdelį ir </a:t>
              </a:r>
              <a:endParaRPr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2400" b="1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paaiškink, ką supratai?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2000" u="sng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  <a:hlinkClick r:id="rId7"/>
                </a:rPr>
                <a:t>https://www.youtube.com/watch?v=i8ex8vhuszw</a:t>
              </a:r>
              <a:endParaRPr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2400" b="1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7. Refleksija: Ko išmokai, ką supratai?</a:t>
              </a:r>
              <a:endParaRPr dirty="0"/>
            </a:p>
          </p:txBody>
        </p:sp>
      </p:grpSp>
      <p:sp>
        <p:nvSpPr>
          <p:cNvPr id="306" name="Google Shape;306;p14"/>
          <p:cNvSpPr/>
          <p:nvPr/>
        </p:nvSpPr>
        <p:spPr>
          <a:xfrm>
            <a:off x="7380515" y="5271194"/>
            <a:ext cx="355309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Viską,  ką surašei,  nufotografuoti ir atsiųsk į mesendžerio grupę iki kitos pamokos!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5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lt-LT"/>
              <a:t>NAMŲ DARBAI</a:t>
            </a:r>
            <a:endParaRPr/>
          </a:p>
        </p:txBody>
      </p:sp>
      <p:sp>
        <p:nvSpPr>
          <p:cNvPr id="312" name="Google Shape;312;p15"/>
          <p:cNvSpPr txBox="1">
            <a:spLocks noGrp="1"/>
          </p:cNvSpPr>
          <p:nvPr>
            <p:ph type="body" idx="1"/>
          </p:nvPr>
        </p:nvSpPr>
        <p:spPr>
          <a:xfrm>
            <a:off x="1312641" y="1436915"/>
            <a:ext cx="4639671" cy="1992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lt-LT" sz="3200" dirty="0"/>
              <a:t>Elgtis pagal surašytus patarimus. Kitą kartą pasidalinsime, kaip sekėsi. </a:t>
            </a:r>
            <a:endParaRPr sz="3200" dirty="0"/>
          </a:p>
        </p:txBody>
      </p:sp>
      <p:pic>
        <p:nvPicPr>
          <p:cNvPr id="313" name="Google Shape;313;p15" descr="Poem: I Have A Friend Named Jesus ❤️ – The Ascender's Tou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8811" y="19139"/>
            <a:ext cx="5457825" cy="5457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5"/>
          <p:cNvSpPr/>
          <p:nvPr/>
        </p:nvSpPr>
        <p:spPr>
          <a:xfrm>
            <a:off x="2041658" y="4933466"/>
            <a:ext cx="782130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5400" b="1" cap="none" dirty="0">
                <a:solidFill>
                  <a:srgbClr val="FDB456"/>
                </a:solidFill>
                <a:latin typeface="Gill Sans"/>
                <a:ea typeface="Gill Sans"/>
                <a:cs typeface="Gill Sans"/>
                <a:sym typeface="Gill Sans"/>
              </a:rPr>
              <a:t>DIEVO PALAMOS!</a:t>
            </a:r>
            <a:endParaRPr sz="5400" b="1" cap="none" dirty="0">
              <a:solidFill>
                <a:srgbClr val="FDB45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5400" b="1" cap="none" dirty="0">
                <a:solidFill>
                  <a:srgbClr val="FDB456"/>
                </a:solidFill>
                <a:latin typeface="Gill Sans"/>
                <a:ea typeface="Gill Sans"/>
                <a:cs typeface="Gill Sans"/>
                <a:sym typeface="Gill Sans"/>
              </a:rPr>
              <a:t>IKI KITO SUSITIKIMO!</a:t>
            </a:r>
            <a:endParaRPr sz="5400" b="1" cap="none" dirty="0">
              <a:solidFill>
                <a:srgbClr val="FDB45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135673" y="2990850"/>
            <a:ext cx="10318418" cy="2788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Impact"/>
              <a:buNone/>
            </a:pPr>
            <a:r>
              <a:rPr lang="lt-LT" sz="7200"/>
              <a:t>KAIP DRAUGAUTI SU JĖZUMI?</a:t>
            </a:r>
            <a:endParaRPr sz="7200"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035424" y="5889812"/>
            <a:ext cx="10287001" cy="83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lt-LT" sz="2380" dirty="0"/>
              <a:t>TIKYBOS SĄSIUVINYJE UŽSIRAŠYK TEMĄ IR DATĄ!</a:t>
            </a:r>
            <a:endParaRPr sz="2380" dirty="0"/>
          </a:p>
          <a:p>
            <a:pPr marL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700"/>
              <a:buNone/>
            </a:pPr>
            <a:endParaRPr sz="1700" dirty="0"/>
          </a:p>
          <a:p>
            <a:pPr marL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700"/>
              <a:buNone/>
            </a:pPr>
            <a:endParaRPr sz="1700" dirty="0"/>
          </a:p>
        </p:txBody>
      </p:sp>
      <p:pic>
        <p:nvPicPr>
          <p:cNvPr id="102" name="Google Shape;102;p2" descr="Jesus, Friend or Authority Figure? | Greenville University Papyrus"/>
          <p:cNvPicPr preferRelativeResize="0"/>
          <p:nvPr/>
        </p:nvPicPr>
        <p:blipFill rotWithShape="1">
          <a:blip r:embed="rId3">
            <a:alphaModFix/>
          </a:blip>
          <a:srcRect l="6422"/>
          <a:stretch/>
        </p:blipFill>
        <p:spPr>
          <a:xfrm>
            <a:off x="3429000" y="0"/>
            <a:ext cx="5481637" cy="323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lt-LT"/>
              <a:t>UŽDAVINIAI:</a:t>
            </a:r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8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70"/>
              <a:buChar char="•"/>
            </a:pPr>
            <a:r>
              <a:rPr lang="lt-LT" sz="4070" dirty="0"/>
              <a:t>Išvardinti bent 5 tikro draugo savybes</a:t>
            </a:r>
            <a:endParaRPr dirty="0"/>
          </a:p>
          <a:p>
            <a:pPr marL="228600" lvl="0" indent="-25844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4070"/>
              <a:buChar char="•"/>
            </a:pPr>
            <a:r>
              <a:rPr lang="lt-LT" sz="4070" dirty="0"/>
              <a:t>Aptariant </a:t>
            </a:r>
            <a:r>
              <a:rPr lang="lt-LT" sz="4070" dirty="0" err="1"/>
              <a:t>Zachiejaus</a:t>
            </a:r>
            <a:r>
              <a:rPr lang="lt-LT" sz="4070" dirty="0"/>
              <a:t> istoriją, analizuoti Jėzaus, kaip gero bendravimo ir tikro draugo, pavyzdį</a:t>
            </a:r>
            <a:endParaRPr dirty="0"/>
          </a:p>
          <a:p>
            <a:pPr marL="228600" lvl="0" indent="-25844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4070"/>
              <a:buChar char="•"/>
            </a:pPr>
            <a:r>
              <a:rPr lang="lt-LT" sz="4070" dirty="0"/>
              <a:t>Remiantis Jėzaus žodžiais, paaiškinti, kaip galima draugauti su Juo</a:t>
            </a:r>
            <a:endParaRPr sz="4070" dirty="0"/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 t="4971" b="4857"/>
          <a:stretch/>
        </p:blipFill>
        <p:spPr>
          <a:xfrm>
            <a:off x="7811587" y="117567"/>
            <a:ext cx="4014651" cy="2262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Impact"/>
              <a:buNone/>
            </a:pPr>
            <a:r>
              <a:rPr lang="lt-LT" sz="6600"/>
              <a:t>1. AR TOKS ŽMOGUS GALĖTŲ BŪTI TIKRAS DRAUGAS?</a:t>
            </a:r>
            <a:endParaRPr sz="6600"/>
          </a:p>
        </p:txBody>
      </p:sp>
      <p:sp>
        <p:nvSpPr>
          <p:cNvPr id="115" name="Google Shape;115;p4"/>
          <p:cNvSpPr txBox="1"/>
          <p:nvPr/>
        </p:nvSpPr>
        <p:spPr>
          <a:xfrm>
            <a:off x="779928" y="188260"/>
            <a:ext cx="11255189" cy="1088090"/>
          </a:xfrm>
          <a:prstGeom prst="rect">
            <a:avLst/>
          </a:prstGeom>
          <a:solidFill>
            <a:srgbClr val="FECF8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lt-LT" sz="28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PERSKAITYK SURAŠYTAS SAVYBES IR</a:t>
            </a:r>
            <a:endParaRPr sz="2800" b="1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lt-LT" sz="28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ATSAKYK:</a:t>
            </a:r>
            <a:endParaRPr sz="32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ctrTitle"/>
          </p:nvPr>
        </p:nvSpPr>
        <p:spPr>
          <a:xfrm>
            <a:off x="4381499" y="1543050"/>
            <a:ext cx="3562351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mpact"/>
              <a:buNone/>
            </a:pPr>
            <a:r>
              <a:rPr lang="lt-LT" sz="4800" cap="none"/>
              <a:t>1.Ar toks žmogus būtų geras draugas?</a:t>
            </a:r>
            <a:endParaRPr sz="4800" cap="none"/>
          </a:p>
        </p:txBody>
      </p:sp>
      <p:grpSp>
        <p:nvGrpSpPr>
          <p:cNvPr id="121" name="Google Shape;121;p5"/>
          <p:cNvGrpSpPr/>
          <p:nvPr/>
        </p:nvGrpSpPr>
        <p:grpSpPr>
          <a:xfrm>
            <a:off x="622300" y="-2863369"/>
            <a:ext cx="11455238" cy="11557854"/>
            <a:chOff x="0" y="-2863369"/>
            <a:chExt cx="11455238" cy="11557854"/>
          </a:xfrm>
        </p:grpSpPr>
        <p:sp>
          <p:nvSpPr>
            <p:cNvPr id="122" name="Google Shape;122;p5"/>
            <p:cNvSpPr/>
            <p:nvPr/>
          </p:nvSpPr>
          <p:spPr>
            <a:xfrm>
              <a:off x="5677028" y="139759"/>
              <a:ext cx="2726126" cy="471939"/>
            </a:xfrm>
            <a:prstGeom prst="roundRect">
              <a:avLst>
                <a:gd name="adj" fmla="val 16667"/>
              </a:avLst>
            </a:prstGeom>
            <a:solidFill>
              <a:srgbClr val="348587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 txBox="1"/>
            <p:nvPr/>
          </p:nvSpPr>
          <p:spPr>
            <a:xfrm>
              <a:off x="5700066" y="162797"/>
              <a:ext cx="2680050" cy="425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Patikimas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4098055" y="609310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2463" y="51"/>
                  </a:moveTo>
                  <a:lnTo>
                    <a:pt x="62463" y="51"/>
                  </a:lnTo>
                  <a:cubicBezTo>
                    <a:pt x="67781" y="269"/>
                    <a:pt x="73047" y="1195"/>
                    <a:pt x="78121" y="2802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7231335" y="763642"/>
              <a:ext cx="2757214" cy="619387"/>
            </a:xfrm>
            <a:prstGeom prst="roundRect">
              <a:avLst>
                <a:gd name="adj" fmla="val 16667"/>
              </a:avLst>
            </a:prstGeom>
            <a:solidFill>
              <a:srgbClr val="668558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 txBox="1"/>
            <p:nvPr/>
          </p:nvSpPr>
          <p:spPr>
            <a:xfrm>
              <a:off x="7261571" y="793878"/>
              <a:ext cx="2696742" cy="558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Ištikimas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995872" y="98434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825" y="23768"/>
                  </a:moveTo>
                  <a:cubicBezTo>
                    <a:pt x="108740" y="24976"/>
                    <a:pt x="109610" y="26219"/>
                    <a:pt x="110431" y="27493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7949967" y="1588764"/>
              <a:ext cx="2362434" cy="634547"/>
            </a:xfrm>
            <a:prstGeom prst="roundRect">
              <a:avLst>
                <a:gd name="adj" fmla="val 16667"/>
              </a:avLst>
            </a:prstGeom>
            <a:solidFill>
              <a:srgbClr val="B63D3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 txBox="1"/>
            <p:nvPr/>
          </p:nvSpPr>
          <p:spPr>
            <a:xfrm>
              <a:off x="7980943" y="1619740"/>
              <a:ext cx="2300482" cy="572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Teisingas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4926770" y="2039194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9956" y="3416"/>
                  </a:moveTo>
                  <a:lnTo>
                    <a:pt x="79956" y="3416"/>
                  </a:lnTo>
                  <a:cubicBezTo>
                    <a:pt x="81314" y="3895"/>
                    <a:pt x="82654" y="4423"/>
                    <a:pt x="83974" y="4998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8255227" y="2310693"/>
              <a:ext cx="2590571" cy="611570"/>
            </a:xfrm>
            <a:prstGeom prst="roundRect">
              <a:avLst>
                <a:gd name="adj" fmla="val 16667"/>
              </a:avLst>
            </a:prstGeom>
            <a:solidFill>
              <a:srgbClr val="B63D3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8285081" y="2340547"/>
              <a:ext cx="2530863" cy="551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Sąžiningas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4309548" y="2198597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7797" y="13402"/>
                  </a:moveTo>
                  <a:lnTo>
                    <a:pt x="97797" y="13402"/>
                  </a:lnTo>
                  <a:cubicBezTo>
                    <a:pt x="99144" y="14495"/>
                    <a:pt x="100443" y="15645"/>
                    <a:pt x="101691" y="16851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8466496" y="3112765"/>
              <a:ext cx="2722203" cy="533398"/>
            </a:xfrm>
            <a:prstGeom prst="roundRect">
              <a:avLst>
                <a:gd name="adj" fmla="val 16667"/>
              </a:avLst>
            </a:prstGeom>
            <a:solidFill>
              <a:srgbClr val="348587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 txBox="1"/>
            <p:nvPr/>
          </p:nvSpPr>
          <p:spPr>
            <a:xfrm>
              <a:off x="8492534" y="3138803"/>
              <a:ext cx="2670127" cy="481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Padedantis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365507" y="-107667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261" y="69385"/>
                  </a:moveTo>
                  <a:cubicBezTo>
                    <a:pt x="119055" y="70687"/>
                    <a:pt x="118806" y="71981"/>
                    <a:pt x="118515" y="73266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8339186" y="3860549"/>
              <a:ext cx="2805939" cy="547615"/>
            </a:xfrm>
            <a:prstGeom prst="roundRect">
              <a:avLst>
                <a:gd name="adj" fmla="val 16667"/>
              </a:avLst>
            </a:prstGeom>
            <a:solidFill>
              <a:srgbClr val="668558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8365918" y="3887281"/>
              <a:ext cx="2752475" cy="4941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Išmintingas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3895690" y="-862447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916" y="97402"/>
                  </a:moveTo>
                  <a:lnTo>
                    <a:pt x="106916" y="97402"/>
                  </a:lnTo>
                  <a:cubicBezTo>
                    <a:pt x="105970" y="98589"/>
                    <a:pt x="104979" y="99739"/>
                    <a:pt x="103946" y="100851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8007349" y="4598663"/>
              <a:ext cx="2834108" cy="559605"/>
            </a:xfrm>
            <a:prstGeom prst="roundRect">
              <a:avLst>
                <a:gd name="adj" fmla="val 16667"/>
              </a:avLst>
            </a:prstGeom>
            <a:solidFill>
              <a:srgbClr val="348587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 txBox="1"/>
            <p:nvPr/>
          </p:nvSpPr>
          <p:spPr>
            <a:xfrm>
              <a:off x="8034667" y="4625981"/>
              <a:ext cx="2779472" cy="504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Gailestingas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959350" y="-1146828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129" y="116523"/>
                  </a:moveTo>
                  <a:cubicBezTo>
                    <a:pt x="75806" y="118063"/>
                    <a:pt x="71320" y="119101"/>
                    <a:pt x="66760" y="119618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6986671" y="5329220"/>
              <a:ext cx="2792328" cy="507695"/>
            </a:xfrm>
            <a:prstGeom prst="roundRect">
              <a:avLst>
                <a:gd name="adj" fmla="val 16667"/>
              </a:avLst>
            </a:prstGeom>
            <a:solidFill>
              <a:srgbClr val="B63D3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 txBox="1"/>
            <p:nvPr/>
          </p:nvSpPr>
          <p:spPr>
            <a:xfrm>
              <a:off x="7011455" y="5354004"/>
              <a:ext cx="2742760" cy="458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Atviras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2856398" y="75345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7969" y="106458"/>
                  </a:moveTo>
                  <a:cubicBezTo>
                    <a:pt x="97050" y="107209"/>
                    <a:pt x="96108" y="107933"/>
                    <a:pt x="95146" y="108629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6156416" y="5956813"/>
              <a:ext cx="3108227" cy="489691"/>
            </a:xfrm>
            <a:prstGeom prst="roundRect">
              <a:avLst>
                <a:gd name="adj" fmla="val 16667"/>
              </a:avLst>
            </a:prstGeom>
            <a:solidFill>
              <a:srgbClr val="348587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 txBox="1"/>
            <p:nvPr/>
          </p:nvSpPr>
          <p:spPr>
            <a:xfrm>
              <a:off x="6180321" y="5980718"/>
              <a:ext cx="3060417" cy="441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Pamaldus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3991300" y="-48100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1574" y="119979"/>
                  </a:moveTo>
                  <a:lnTo>
                    <a:pt x="61574" y="119979"/>
                  </a:lnTo>
                  <a:cubicBezTo>
                    <a:pt x="57926" y="120075"/>
                    <a:pt x="54277" y="119838"/>
                    <a:pt x="50672" y="119270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3892556" y="6297493"/>
              <a:ext cx="2835795" cy="560504"/>
            </a:xfrm>
            <a:prstGeom prst="roundRect">
              <a:avLst>
                <a:gd name="adj" fmla="val 16667"/>
              </a:avLst>
            </a:prstGeom>
            <a:solidFill>
              <a:srgbClr val="B63D3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 txBox="1"/>
            <p:nvPr/>
          </p:nvSpPr>
          <p:spPr>
            <a:xfrm>
              <a:off x="3919918" y="6324855"/>
              <a:ext cx="2781071" cy="505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Ryžtingas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239809" y="-93529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4994" y="118096"/>
                  </a:moveTo>
                  <a:lnTo>
                    <a:pt x="74994" y="118096"/>
                  </a:lnTo>
                  <a:cubicBezTo>
                    <a:pt x="70742" y="119193"/>
                    <a:pt x="66383" y="119821"/>
                    <a:pt x="61994" y="119966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2114547" y="5809813"/>
              <a:ext cx="2203333" cy="590985"/>
            </a:xfrm>
            <a:prstGeom prst="roundRect">
              <a:avLst>
                <a:gd name="adj" fmla="val 16667"/>
              </a:avLst>
            </a:prstGeom>
            <a:solidFill>
              <a:srgbClr val="668558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 txBox="1"/>
            <p:nvPr/>
          </p:nvSpPr>
          <p:spPr>
            <a:xfrm>
              <a:off x="2143397" y="5838663"/>
              <a:ext cx="2145633" cy="533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Švelnus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82195" y="-660792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2379" y="119514"/>
                  </a:moveTo>
                  <a:lnTo>
                    <a:pt x="52379" y="119514"/>
                  </a:lnTo>
                  <a:cubicBezTo>
                    <a:pt x="47492" y="118888"/>
                    <a:pt x="42701" y="117663"/>
                    <a:pt x="38114" y="115866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342899" y="5060229"/>
              <a:ext cx="3276949" cy="548102"/>
            </a:xfrm>
            <a:prstGeom prst="roundRect">
              <a:avLst>
                <a:gd name="adj" fmla="val 16667"/>
              </a:avLst>
            </a:prstGeom>
            <a:solidFill>
              <a:srgbClr val="348587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 txBox="1"/>
            <p:nvPr/>
          </p:nvSpPr>
          <p:spPr>
            <a:xfrm>
              <a:off x="369655" y="5086985"/>
              <a:ext cx="3223437" cy="494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Pasiaukojantis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901955" y="-482140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508" y="102361"/>
                  </a:moveTo>
                  <a:cubicBezTo>
                    <a:pt x="16702" y="101553"/>
                    <a:pt x="15919" y="100721"/>
                    <a:pt x="15161" y="99868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133362" y="4394993"/>
              <a:ext cx="2994297" cy="527533"/>
            </a:xfrm>
            <a:prstGeom prst="roundRect">
              <a:avLst>
                <a:gd name="adj" fmla="val 16667"/>
              </a:avLst>
            </a:prstGeom>
            <a:solidFill>
              <a:srgbClr val="B63D3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 txBox="1"/>
            <p:nvPr/>
          </p:nvSpPr>
          <p:spPr>
            <a:xfrm>
              <a:off x="159114" y="4420745"/>
              <a:ext cx="2942793" cy="476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Dėmesingas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1172107" y="-389611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118" y="88347"/>
                  </a:moveTo>
                  <a:lnTo>
                    <a:pt x="7118" y="88347"/>
                  </a:lnTo>
                  <a:cubicBezTo>
                    <a:pt x="6410" y="87026"/>
                    <a:pt x="5752" y="85679"/>
                    <a:pt x="5144" y="84309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0" y="3602257"/>
              <a:ext cx="2817138" cy="569693"/>
            </a:xfrm>
            <a:prstGeom prst="roundRect">
              <a:avLst>
                <a:gd name="adj" fmla="val 16667"/>
              </a:avLst>
            </a:prstGeom>
            <a:solidFill>
              <a:srgbClr val="B63D3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 txBox="1"/>
            <p:nvPr/>
          </p:nvSpPr>
          <p:spPr>
            <a:xfrm>
              <a:off x="27810" y="3630067"/>
              <a:ext cx="2761518" cy="514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Stiprus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878182" y="2099551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19" y="27727"/>
                  </a:moveTo>
                  <a:lnTo>
                    <a:pt x="9419" y="27727"/>
                  </a:lnTo>
                  <a:cubicBezTo>
                    <a:pt x="10100" y="26659"/>
                    <a:pt x="10815" y="25613"/>
                    <a:pt x="11563" y="24590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0" y="2849701"/>
              <a:ext cx="3029882" cy="579298"/>
            </a:xfrm>
            <a:prstGeom prst="roundRect">
              <a:avLst>
                <a:gd name="adj" fmla="val 16667"/>
              </a:avLst>
            </a:prstGeom>
            <a:solidFill>
              <a:srgbClr val="348587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 txBox="1"/>
            <p:nvPr/>
          </p:nvSpPr>
          <p:spPr>
            <a:xfrm>
              <a:off x="28279" y="2877980"/>
              <a:ext cx="2973324" cy="522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Suprantantis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411783" y="-2863369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0901" y="105511"/>
                  </a:moveTo>
                  <a:cubicBezTo>
                    <a:pt x="19847" y="104605"/>
                    <a:pt x="18824" y="103663"/>
                    <a:pt x="17835" y="102686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0" y="2236461"/>
              <a:ext cx="2841736" cy="457203"/>
            </a:xfrm>
            <a:prstGeom prst="roundRect">
              <a:avLst>
                <a:gd name="adj" fmla="val 16667"/>
              </a:avLst>
            </a:prstGeom>
            <a:solidFill>
              <a:srgbClr val="668558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 txBox="1"/>
            <p:nvPr/>
          </p:nvSpPr>
          <p:spPr>
            <a:xfrm>
              <a:off x="22319" y="2258780"/>
              <a:ext cx="2797098" cy="412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Malonus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1196943" y="312700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230" y="35501"/>
                  </a:moveTo>
                  <a:lnTo>
                    <a:pt x="5230" y="35501"/>
                  </a:lnTo>
                  <a:cubicBezTo>
                    <a:pt x="5772" y="34290"/>
                    <a:pt x="6354" y="33097"/>
                    <a:pt x="6975" y="31924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386703" y="1474463"/>
              <a:ext cx="2591448" cy="564409"/>
            </a:xfrm>
            <a:prstGeom prst="roundRect">
              <a:avLst>
                <a:gd name="adj" fmla="val 16667"/>
              </a:avLst>
            </a:prstGeom>
            <a:solidFill>
              <a:srgbClr val="348587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 txBox="1"/>
            <p:nvPr/>
          </p:nvSpPr>
          <p:spPr>
            <a:xfrm>
              <a:off x="414255" y="1502015"/>
              <a:ext cx="2536344" cy="509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Linksmas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57950" y="1057042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0682" y="7651"/>
                  </a:moveTo>
                  <a:lnTo>
                    <a:pt x="30682" y="7651"/>
                  </a:lnTo>
                  <a:cubicBezTo>
                    <a:pt x="34221" y="5669"/>
                    <a:pt x="37951" y="4051"/>
                    <a:pt x="41816" y="2822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395347" y="683018"/>
              <a:ext cx="2459103" cy="524744"/>
            </a:xfrm>
            <a:prstGeom prst="roundRect">
              <a:avLst>
                <a:gd name="adj" fmla="val 16667"/>
              </a:avLst>
            </a:prstGeom>
            <a:solidFill>
              <a:srgbClr val="668558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 txBox="1"/>
            <p:nvPr/>
          </p:nvSpPr>
          <p:spPr>
            <a:xfrm>
              <a:off x="1420963" y="708634"/>
              <a:ext cx="2407871" cy="473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Kantrus 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289576" y="611598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7585" y="1298"/>
                  </a:moveTo>
                  <a:lnTo>
                    <a:pt x="47585" y="1298"/>
                  </a:lnTo>
                  <a:cubicBezTo>
                    <a:pt x="50817" y="614"/>
                    <a:pt x="54100" y="199"/>
                    <a:pt x="57401" y="56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2515709" y="0"/>
              <a:ext cx="2672240" cy="614414"/>
            </a:xfrm>
            <a:prstGeom prst="roundRect">
              <a:avLst>
                <a:gd name="adj" fmla="val 16667"/>
              </a:avLst>
            </a:prstGeom>
            <a:solidFill>
              <a:srgbClr val="B63D3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 txBox="1"/>
            <p:nvPr/>
          </p:nvSpPr>
          <p:spPr>
            <a:xfrm>
              <a:off x="2545702" y="29993"/>
              <a:ext cx="2612254" cy="5544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Mylintis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933657" y="-63458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519" y="1109"/>
                  </a:moveTo>
                  <a:lnTo>
                    <a:pt x="48519" y="1109"/>
                  </a:lnTo>
                  <a:cubicBezTo>
                    <a:pt x="59238" y="-981"/>
                    <a:pt x="70324" y="-105"/>
                    <a:pt x="80582" y="3641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 txBox="1">
            <a:spLocks noGrp="1"/>
          </p:cNvSpPr>
          <p:nvPr>
            <p:ph type="ctrTitle"/>
          </p:nvPr>
        </p:nvSpPr>
        <p:spPr>
          <a:xfrm>
            <a:off x="4381499" y="1543050"/>
            <a:ext cx="3562351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mpact"/>
              <a:buNone/>
            </a:pPr>
            <a:r>
              <a:rPr lang="lt-LT" sz="4800" cap="none"/>
              <a:t>2.Ar šias savybes turi Jėzus?</a:t>
            </a:r>
            <a:endParaRPr sz="4800" cap="none"/>
          </a:p>
        </p:txBody>
      </p:sp>
      <p:grpSp>
        <p:nvGrpSpPr>
          <p:cNvPr id="184" name="Google Shape;184;p6"/>
          <p:cNvGrpSpPr/>
          <p:nvPr/>
        </p:nvGrpSpPr>
        <p:grpSpPr>
          <a:xfrm>
            <a:off x="622300" y="-2863369"/>
            <a:ext cx="11455238" cy="11557854"/>
            <a:chOff x="0" y="-2863369"/>
            <a:chExt cx="11455238" cy="11557854"/>
          </a:xfrm>
        </p:grpSpPr>
        <p:sp>
          <p:nvSpPr>
            <p:cNvPr id="185" name="Google Shape;185;p6"/>
            <p:cNvSpPr/>
            <p:nvPr/>
          </p:nvSpPr>
          <p:spPr>
            <a:xfrm>
              <a:off x="5677028" y="139759"/>
              <a:ext cx="2726126" cy="471939"/>
            </a:xfrm>
            <a:prstGeom prst="roundRect">
              <a:avLst>
                <a:gd name="adj" fmla="val 16667"/>
              </a:avLst>
            </a:prstGeom>
            <a:solidFill>
              <a:srgbClr val="348587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 txBox="1"/>
            <p:nvPr/>
          </p:nvSpPr>
          <p:spPr>
            <a:xfrm>
              <a:off x="5700066" y="162797"/>
              <a:ext cx="2680050" cy="425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Patikimas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098055" y="609310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2463" y="51"/>
                  </a:moveTo>
                  <a:lnTo>
                    <a:pt x="62463" y="51"/>
                  </a:lnTo>
                  <a:cubicBezTo>
                    <a:pt x="67781" y="269"/>
                    <a:pt x="73047" y="1195"/>
                    <a:pt x="78121" y="2802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7231335" y="763642"/>
              <a:ext cx="2757214" cy="619387"/>
            </a:xfrm>
            <a:prstGeom prst="roundRect">
              <a:avLst>
                <a:gd name="adj" fmla="val 16667"/>
              </a:avLst>
            </a:prstGeom>
            <a:solidFill>
              <a:srgbClr val="668558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6"/>
            <p:cNvSpPr txBox="1"/>
            <p:nvPr/>
          </p:nvSpPr>
          <p:spPr>
            <a:xfrm>
              <a:off x="7261571" y="793878"/>
              <a:ext cx="2696742" cy="558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Ištikimas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2995872" y="98434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825" y="23768"/>
                  </a:moveTo>
                  <a:cubicBezTo>
                    <a:pt x="108740" y="24976"/>
                    <a:pt x="109610" y="26219"/>
                    <a:pt x="110431" y="27493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7949967" y="1588764"/>
              <a:ext cx="2362434" cy="634547"/>
            </a:xfrm>
            <a:prstGeom prst="roundRect">
              <a:avLst>
                <a:gd name="adj" fmla="val 16667"/>
              </a:avLst>
            </a:prstGeom>
            <a:solidFill>
              <a:srgbClr val="B63D3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 txBox="1"/>
            <p:nvPr/>
          </p:nvSpPr>
          <p:spPr>
            <a:xfrm>
              <a:off x="7980943" y="1619740"/>
              <a:ext cx="2300482" cy="572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Teisingas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4926770" y="2039194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9956" y="3416"/>
                  </a:moveTo>
                  <a:lnTo>
                    <a:pt x="79956" y="3416"/>
                  </a:lnTo>
                  <a:cubicBezTo>
                    <a:pt x="81314" y="3895"/>
                    <a:pt x="82654" y="4423"/>
                    <a:pt x="83974" y="4998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8255227" y="2310693"/>
              <a:ext cx="2590571" cy="611570"/>
            </a:xfrm>
            <a:prstGeom prst="roundRect">
              <a:avLst>
                <a:gd name="adj" fmla="val 16667"/>
              </a:avLst>
            </a:prstGeom>
            <a:solidFill>
              <a:srgbClr val="B63D3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 txBox="1"/>
            <p:nvPr/>
          </p:nvSpPr>
          <p:spPr>
            <a:xfrm>
              <a:off x="8285081" y="2340547"/>
              <a:ext cx="2530863" cy="551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Sąžiningas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4309548" y="2198597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7797" y="13402"/>
                  </a:moveTo>
                  <a:lnTo>
                    <a:pt x="97797" y="13402"/>
                  </a:lnTo>
                  <a:cubicBezTo>
                    <a:pt x="99144" y="14495"/>
                    <a:pt x="100443" y="15645"/>
                    <a:pt x="101691" y="16851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8466496" y="3112765"/>
              <a:ext cx="2722203" cy="533398"/>
            </a:xfrm>
            <a:prstGeom prst="roundRect">
              <a:avLst>
                <a:gd name="adj" fmla="val 16667"/>
              </a:avLst>
            </a:prstGeom>
            <a:solidFill>
              <a:srgbClr val="348587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 txBox="1"/>
            <p:nvPr/>
          </p:nvSpPr>
          <p:spPr>
            <a:xfrm>
              <a:off x="8492534" y="3138803"/>
              <a:ext cx="2670127" cy="481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Padedantis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3365507" y="-107667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261" y="69385"/>
                  </a:moveTo>
                  <a:cubicBezTo>
                    <a:pt x="119055" y="70687"/>
                    <a:pt x="118806" y="71981"/>
                    <a:pt x="118515" y="73266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8339186" y="3860549"/>
              <a:ext cx="2805939" cy="547615"/>
            </a:xfrm>
            <a:prstGeom prst="roundRect">
              <a:avLst>
                <a:gd name="adj" fmla="val 16667"/>
              </a:avLst>
            </a:prstGeom>
            <a:solidFill>
              <a:srgbClr val="668558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 txBox="1"/>
            <p:nvPr/>
          </p:nvSpPr>
          <p:spPr>
            <a:xfrm>
              <a:off x="8365918" y="3887281"/>
              <a:ext cx="2752475" cy="4941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Išmintingas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3895690" y="-862447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916" y="97402"/>
                  </a:moveTo>
                  <a:lnTo>
                    <a:pt x="106916" y="97402"/>
                  </a:lnTo>
                  <a:cubicBezTo>
                    <a:pt x="105970" y="98589"/>
                    <a:pt x="104979" y="99739"/>
                    <a:pt x="103946" y="100851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8007349" y="4598663"/>
              <a:ext cx="2834108" cy="559605"/>
            </a:xfrm>
            <a:prstGeom prst="roundRect">
              <a:avLst>
                <a:gd name="adj" fmla="val 16667"/>
              </a:avLst>
            </a:prstGeom>
            <a:solidFill>
              <a:srgbClr val="348587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 txBox="1"/>
            <p:nvPr/>
          </p:nvSpPr>
          <p:spPr>
            <a:xfrm>
              <a:off x="8034667" y="4625981"/>
              <a:ext cx="2779472" cy="504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Gailestingas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4959350" y="-1146828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129" y="116523"/>
                  </a:moveTo>
                  <a:cubicBezTo>
                    <a:pt x="75806" y="118063"/>
                    <a:pt x="71320" y="119101"/>
                    <a:pt x="66760" y="119618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6986671" y="5329220"/>
              <a:ext cx="2792328" cy="507695"/>
            </a:xfrm>
            <a:prstGeom prst="roundRect">
              <a:avLst>
                <a:gd name="adj" fmla="val 16667"/>
              </a:avLst>
            </a:prstGeom>
            <a:solidFill>
              <a:srgbClr val="B63D3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 txBox="1"/>
            <p:nvPr/>
          </p:nvSpPr>
          <p:spPr>
            <a:xfrm>
              <a:off x="7011455" y="5354004"/>
              <a:ext cx="2742760" cy="458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Atviras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2856398" y="75345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7969" y="106458"/>
                  </a:moveTo>
                  <a:cubicBezTo>
                    <a:pt x="97050" y="107209"/>
                    <a:pt x="96108" y="107933"/>
                    <a:pt x="95146" y="108629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6156416" y="5956813"/>
              <a:ext cx="3108227" cy="489691"/>
            </a:xfrm>
            <a:prstGeom prst="roundRect">
              <a:avLst>
                <a:gd name="adj" fmla="val 16667"/>
              </a:avLst>
            </a:prstGeom>
            <a:solidFill>
              <a:srgbClr val="348587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 txBox="1"/>
            <p:nvPr/>
          </p:nvSpPr>
          <p:spPr>
            <a:xfrm>
              <a:off x="6180321" y="5980718"/>
              <a:ext cx="3060417" cy="441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Pamaldus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3991300" y="-48100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1574" y="119979"/>
                  </a:moveTo>
                  <a:lnTo>
                    <a:pt x="61574" y="119979"/>
                  </a:lnTo>
                  <a:cubicBezTo>
                    <a:pt x="57926" y="120075"/>
                    <a:pt x="54277" y="119838"/>
                    <a:pt x="50672" y="119270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3892556" y="6297493"/>
              <a:ext cx="2835795" cy="560504"/>
            </a:xfrm>
            <a:prstGeom prst="roundRect">
              <a:avLst>
                <a:gd name="adj" fmla="val 16667"/>
              </a:avLst>
            </a:prstGeom>
            <a:solidFill>
              <a:srgbClr val="B63D3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 txBox="1"/>
            <p:nvPr/>
          </p:nvSpPr>
          <p:spPr>
            <a:xfrm>
              <a:off x="3919918" y="6324855"/>
              <a:ext cx="2781071" cy="505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Ryžtingas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239809" y="-93529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4994" y="118096"/>
                  </a:moveTo>
                  <a:lnTo>
                    <a:pt x="74994" y="118096"/>
                  </a:lnTo>
                  <a:cubicBezTo>
                    <a:pt x="70742" y="119193"/>
                    <a:pt x="66383" y="119821"/>
                    <a:pt x="61994" y="119966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2114547" y="5809813"/>
              <a:ext cx="2203333" cy="590985"/>
            </a:xfrm>
            <a:prstGeom prst="roundRect">
              <a:avLst>
                <a:gd name="adj" fmla="val 16667"/>
              </a:avLst>
            </a:prstGeom>
            <a:solidFill>
              <a:srgbClr val="668558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 txBox="1"/>
            <p:nvPr/>
          </p:nvSpPr>
          <p:spPr>
            <a:xfrm>
              <a:off x="2143397" y="5838663"/>
              <a:ext cx="2145633" cy="533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Švelnus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82195" y="-660792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2379" y="119514"/>
                  </a:moveTo>
                  <a:lnTo>
                    <a:pt x="52379" y="119514"/>
                  </a:lnTo>
                  <a:cubicBezTo>
                    <a:pt x="47492" y="118888"/>
                    <a:pt x="42701" y="117663"/>
                    <a:pt x="38114" y="115866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342899" y="5060229"/>
              <a:ext cx="3276949" cy="548102"/>
            </a:xfrm>
            <a:prstGeom prst="roundRect">
              <a:avLst>
                <a:gd name="adj" fmla="val 16667"/>
              </a:avLst>
            </a:prstGeom>
            <a:solidFill>
              <a:srgbClr val="348587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 txBox="1"/>
            <p:nvPr/>
          </p:nvSpPr>
          <p:spPr>
            <a:xfrm>
              <a:off x="369655" y="5086985"/>
              <a:ext cx="3223437" cy="494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Pasiaukojantis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901955" y="-482140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508" y="102361"/>
                  </a:moveTo>
                  <a:cubicBezTo>
                    <a:pt x="16702" y="101553"/>
                    <a:pt x="15919" y="100721"/>
                    <a:pt x="15161" y="99868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133362" y="4394993"/>
              <a:ext cx="2994297" cy="527533"/>
            </a:xfrm>
            <a:prstGeom prst="roundRect">
              <a:avLst>
                <a:gd name="adj" fmla="val 16667"/>
              </a:avLst>
            </a:prstGeom>
            <a:solidFill>
              <a:srgbClr val="B63D3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 txBox="1"/>
            <p:nvPr/>
          </p:nvSpPr>
          <p:spPr>
            <a:xfrm>
              <a:off x="159114" y="4420745"/>
              <a:ext cx="2942793" cy="476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Dėmesingas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1172107" y="-389611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118" y="88347"/>
                  </a:moveTo>
                  <a:lnTo>
                    <a:pt x="7118" y="88347"/>
                  </a:lnTo>
                  <a:cubicBezTo>
                    <a:pt x="6410" y="87026"/>
                    <a:pt x="5752" y="85679"/>
                    <a:pt x="5144" y="84309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0" y="3602257"/>
              <a:ext cx="2817138" cy="569693"/>
            </a:xfrm>
            <a:prstGeom prst="roundRect">
              <a:avLst>
                <a:gd name="adj" fmla="val 16667"/>
              </a:avLst>
            </a:prstGeom>
            <a:solidFill>
              <a:srgbClr val="B63D3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 txBox="1"/>
            <p:nvPr/>
          </p:nvSpPr>
          <p:spPr>
            <a:xfrm>
              <a:off x="27810" y="3630067"/>
              <a:ext cx="2761518" cy="514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Stiprus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878182" y="2099551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19" y="27727"/>
                  </a:moveTo>
                  <a:lnTo>
                    <a:pt x="9419" y="27727"/>
                  </a:lnTo>
                  <a:cubicBezTo>
                    <a:pt x="10100" y="26659"/>
                    <a:pt x="10815" y="25613"/>
                    <a:pt x="11563" y="24590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0" y="2849701"/>
              <a:ext cx="3029882" cy="579298"/>
            </a:xfrm>
            <a:prstGeom prst="roundRect">
              <a:avLst>
                <a:gd name="adj" fmla="val 16667"/>
              </a:avLst>
            </a:prstGeom>
            <a:solidFill>
              <a:srgbClr val="348587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 txBox="1"/>
            <p:nvPr/>
          </p:nvSpPr>
          <p:spPr>
            <a:xfrm>
              <a:off x="28279" y="2877980"/>
              <a:ext cx="2973324" cy="522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Suprantantis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11783" y="-2863369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0901" y="105511"/>
                  </a:moveTo>
                  <a:cubicBezTo>
                    <a:pt x="19847" y="104605"/>
                    <a:pt x="18824" y="103663"/>
                    <a:pt x="17835" y="102686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0" y="2236461"/>
              <a:ext cx="2841736" cy="457203"/>
            </a:xfrm>
            <a:prstGeom prst="roundRect">
              <a:avLst>
                <a:gd name="adj" fmla="val 16667"/>
              </a:avLst>
            </a:prstGeom>
            <a:solidFill>
              <a:srgbClr val="668558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 txBox="1"/>
            <p:nvPr/>
          </p:nvSpPr>
          <p:spPr>
            <a:xfrm>
              <a:off x="22319" y="2258780"/>
              <a:ext cx="2797098" cy="412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Malonus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1196943" y="312700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230" y="35501"/>
                  </a:moveTo>
                  <a:lnTo>
                    <a:pt x="5230" y="35501"/>
                  </a:lnTo>
                  <a:cubicBezTo>
                    <a:pt x="5772" y="34290"/>
                    <a:pt x="6354" y="33097"/>
                    <a:pt x="6975" y="31924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386703" y="1474463"/>
              <a:ext cx="2591448" cy="564409"/>
            </a:xfrm>
            <a:prstGeom prst="roundRect">
              <a:avLst>
                <a:gd name="adj" fmla="val 16667"/>
              </a:avLst>
            </a:prstGeom>
            <a:solidFill>
              <a:srgbClr val="348587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 txBox="1"/>
            <p:nvPr/>
          </p:nvSpPr>
          <p:spPr>
            <a:xfrm>
              <a:off x="414255" y="1502015"/>
              <a:ext cx="2536344" cy="509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Linksmas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157950" y="1057042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0682" y="7651"/>
                  </a:moveTo>
                  <a:lnTo>
                    <a:pt x="30682" y="7651"/>
                  </a:lnTo>
                  <a:cubicBezTo>
                    <a:pt x="34221" y="5669"/>
                    <a:pt x="37951" y="4051"/>
                    <a:pt x="41816" y="2822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1395347" y="683018"/>
              <a:ext cx="2459103" cy="524744"/>
            </a:xfrm>
            <a:prstGeom prst="roundRect">
              <a:avLst>
                <a:gd name="adj" fmla="val 16667"/>
              </a:avLst>
            </a:prstGeom>
            <a:solidFill>
              <a:srgbClr val="668558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 txBox="1"/>
            <p:nvPr/>
          </p:nvSpPr>
          <p:spPr>
            <a:xfrm>
              <a:off x="1420963" y="708634"/>
              <a:ext cx="2407871" cy="473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Kantrus 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289576" y="611598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7585" y="1298"/>
                  </a:moveTo>
                  <a:lnTo>
                    <a:pt x="47585" y="1298"/>
                  </a:lnTo>
                  <a:cubicBezTo>
                    <a:pt x="50817" y="614"/>
                    <a:pt x="54100" y="199"/>
                    <a:pt x="57401" y="56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515709" y="0"/>
              <a:ext cx="2672240" cy="614414"/>
            </a:xfrm>
            <a:prstGeom prst="roundRect">
              <a:avLst>
                <a:gd name="adj" fmla="val 16667"/>
              </a:avLst>
            </a:prstGeom>
            <a:solidFill>
              <a:srgbClr val="B63D3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 txBox="1"/>
            <p:nvPr/>
          </p:nvSpPr>
          <p:spPr>
            <a:xfrm>
              <a:off x="2545702" y="29993"/>
              <a:ext cx="2612254" cy="5544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40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Mylintis</a:t>
              </a:r>
              <a:endParaRPr sz="4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1933657" y="-63458"/>
              <a:ext cx="6495888" cy="6495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519" y="1109"/>
                  </a:moveTo>
                  <a:lnTo>
                    <a:pt x="48519" y="1109"/>
                  </a:lnTo>
                  <a:cubicBezTo>
                    <a:pt x="59238" y="-981"/>
                    <a:pt x="70324" y="-105"/>
                    <a:pt x="80582" y="3641"/>
                  </a:cubicBezTo>
                </a:path>
              </a:pathLst>
            </a:custGeom>
            <a:noFill/>
            <a:ln w="9525" cap="flat" cmpd="sng">
              <a:solidFill>
                <a:srgbClr val="F7B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"/>
          <p:cNvSpPr txBox="1"/>
          <p:nvPr/>
        </p:nvSpPr>
        <p:spPr>
          <a:xfrm>
            <a:off x="1291771" y="2228850"/>
            <a:ext cx="5370283" cy="4007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Impact"/>
              <a:buNone/>
            </a:pPr>
            <a:r>
              <a:rPr lang="lt-LT" sz="40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3. AR ŽINAI, KAIP JĖZUS </a:t>
            </a:r>
            <a:endParaRPr sz="40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Impact"/>
              <a:buNone/>
            </a:pPr>
            <a:r>
              <a:rPr lang="lt-LT" sz="40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BENDRAVO SU </a:t>
            </a:r>
            <a:br>
              <a:rPr lang="lt-LT" sz="40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lt-LT" sz="40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ŽMONĖMIS?</a:t>
            </a:r>
            <a:br>
              <a:rPr lang="lt-LT" sz="40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lt-LT" sz="40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lt-LT" sz="40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lt-LT" sz="40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PATEIK PAVYZDŽIŲ! </a:t>
            </a:r>
            <a:br>
              <a:rPr lang="lt-LT" sz="40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lt-LT" sz="40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lt-LT" sz="40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</a:br>
            <a:endParaRPr sz="40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7" name="Google Shape;247;p7"/>
          <p:cNvSpPr txBox="1"/>
          <p:nvPr/>
        </p:nvSpPr>
        <p:spPr>
          <a:xfrm>
            <a:off x="348343" y="0"/>
            <a:ext cx="11549419" cy="2000250"/>
          </a:xfrm>
          <a:prstGeom prst="rect">
            <a:avLst/>
          </a:prstGeom>
          <a:solidFill>
            <a:srgbClr val="FECF8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lt-LT" sz="28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JĖZUS TURI VISAS GERIAUSIO DRAUGO SAVYBES.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lt-LT" sz="28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JIS GALI BŪTI PUIKUS DRAUGAS!</a:t>
            </a:r>
            <a:endParaRPr sz="32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48" name="Google Shape;248;p7" descr="Living Water (Jesus and the Samaritan Woman)"/>
          <p:cNvPicPr preferRelativeResize="0"/>
          <p:nvPr/>
        </p:nvPicPr>
        <p:blipFill rotWithShape="1">
          <a:blip r:embed="rId3">
            <a:alphaModFix/>
          </a:blip>
          <a:srcRect t="6061"/>
          <a:stretch/>
        </p:blipFill>
        <p:spPr>
          <a:xfrm>
            <a:off x="6637244" y="2534556"/>
            <a:ext cx="5086350" cy="41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"/>
          <p:cNvSpPr txBox="1"/>
          <p:nvPr/>
        </p:nvSpPr>
        <p:spPr>
          <a:xfrm>
            <a:off x="0" y="0"/>
            <a:ext cx="12191999" cy="1219200"/>
          </a:xfrm>
          <a:prstGeom prst="rect">
            <a:avLst/>
          </a:prstGeom>
          <a:solidFill>
            <a:srgbClr val="FECF8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lt-LT" sz="2800" b="1" i="0" u="none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4.PAŽIŪRĖK JĖZAUS BENDRAVIMO SU ŽMONĖMIS PAVYZDĮ IR ATSAKYK Į KLAUSIMUS.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4" name="Google Shape;254;p8"/>
          <p:cNvSpPr/>
          <p:nvPr/>
        </p:nvSpPr>
        <p:spPr>
          <a:xfrm>
            <a:off x="0" y="4804648"/>
            <a:ext cx="12192000" cy="2062103"/>
          </a:xfrm>
          <a:prstGeom prst="rect">
            <a:avLst/>
          </a:prstGeom>
          <a:solidFill>
            <a:srgbClr val="FFA51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2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1. Ką žmonės galvoja apie Zachiejų?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2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2. Ar eitum į svečius pas tą, kurį visi niekina, kurio nekenčia?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2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3. Kas nutinka dėl to, kad Jėzus bendrauja su nusidėjėliu?</a:t>
            </a:r>
            <a:endParaRPr sz="320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2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4. Ar dažnai tenka pasielgti taip, kaip Jėzus? </a:t>
            </a:r>
            <a:endParaRPr sz="200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5" name="Google Shape;255;p8"/>
          <p:cNvSpPr/>
          <p:nvPr/>
        </p:nvSpPr>
        <p:spPr>
          <a:xfrm>
            <a:off x="3160059" y="914128"/>
            <a:ext cx="61542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 b="1" u="sng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https://www.youtube.com/watch?v=ugmIKRSTa64</a:t>
            </a:r>
            <a:endParaRPr sz="2000" b="1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6" name="Google Shape;256;p8"/>
          <p:cNvSpPr/>
          <p:nvPr/>
        </p:nvSpPr>
        <p:spPr>
          <a:xfrm>
            <a:off x="8214883" y="6232995"/>
            <a:ext cx="41496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 u="sng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https://www.youtube.com/watch?v=RozMJk7Y9hk&amp;t=1639s</a:t>
            </a:r>
            <a:r>
              <a:rPr lang="lt-L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lt-LT" sz="1800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Nuo 28,18 iki 30,15</a:t>
            </a:r>
            <a:endParaRPr dirty="0"/>
          </a:p>
        </p:txBody>
      </p:sp>
      <p:sp>
        <p:nvSpPr>
          <p:cNvPr id="258" name="Google Shape;258;p8"/>
          <p:cNvSpPr/>
          <p:nvPr/>
        </p:nvSpPr>
        <p:spPr>
          <a:xfrm>
            <a:off x="10892118" y="5820311"/>
            <a:ext cx="12998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 b="1" u="sng" dirty="0" err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  <a:hlinkClick r:id="rId5"/>
              </a:rPr>
              <a:t>Zachiejus</a:t>
            </a:r>
            <a:endParaRPr sz="1800" b="1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"/>
          <p:cNvSpPr txBox="1">
            <a:spLocks noGrp="1"/>
          </p:cNvSpPr>
          <p:nvPr>
            <p:ph type="ctrTitle"/>
          </p:nvPr>
        </p:nvSpPr>
        <p:spPr>
          <a:xfrm>
            <a:off x="1107551" y="1824103"/>
            <a:ext cx="10318418" cy="244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Impact"/>
              <a:buNone/>
            </a:pPr>
            <a:r>
              <a:rPr lang="lt-LT" sz="8000"/>
              <a:t>5. KAIP BENDRAUTI SU JĖZUMI?</a:t>
            </a:r>
            <a:endParaRPr sz="8000"/>
          </a:p>
        </p:txBody>
      </p:sp>
      <p:sp>
        <p:nvSpPr>
          <p:cNvPr id="264" name="Google Shape;264;p9"/>
          <p:cNvSpPr txBox="1"/>
          <p:nvPr/>
        </p:nvSpPr>
        <p:spPr>
          <a:xfrm>
            <a:off x="468405" y="0"/>
            <a:ext cx="11255189" cy="1393371"/>
          </a:xfrm>
          <a:prstGeom prst="rect">
            <a:avLst/>
          </a:prstGeom>
          <a:solidFill>
            <a:srgbClr val="FECF8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100" b="1" i="0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lt-LT" sz="2800" b="1" i="0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JEI NORIU BŪTI JĖZAUS DRAUGAS, KĄ TURĖČIAU DARYTI?!</a:t>
            </a:r>
            <a:endParaRPr sz="3200" b="0" i="0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Badge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Microsoft Office PowerPoint</Application>
  <PresentationFormat>Pasirinktinai</PresentationFormat>
  <Paragraphs>105</Paragraphs>
  <Slides>15</Slides>
  <Notes>15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20" baseType="lpstr">
      <vt:lpstr>Arial</vt:lpstr>
      <vt:lpstr>Gill Sans</vt:lpstr>
      <vt:lpstr>Impact</vt:lpstr>
      <vt:lpstr>Times New Roman</vt:lpstr>
      <vt:lpstr>Badge</vt:lpstr>
      <vt:lpstr>Skaidrė 1</vt:lpstr>
      <vt:lpstr>KAIP DRAUGAUTI SU JĖZUMI?</vt:lpstr>
      <vt:lpstr>UŽDAVINIAI:</vt:lpstr>
      <vt:lpstr>1. AR TOKS ŽMOGUS GALĖTŲ BŪTI TIKRAS DRAUGAS?</vt:lpstr>
      <vt:lpstr>1.Ar toks žmogus būtų geras draugas?</vt:lpstr>
      <vt:lpstr>2.Ar šias savybes turi Jėzus?</vt:lpstr>
      <vt:lpstr>Skaidrė 7</vt:lpstr>
      <vt:lpstr>Skaidrė 8</vt:lpstr>
      <vt:lpstr>5. KAIP BENDRAUTI SU JĖZUMI?</vt:lpstr>
      <vt:lpstr>UŽDUOTIS!</vt:lpstr>
      <vt:lpstr>JĖZUS KVIEČIA:</vt:lpstr>
      <vt:lpstr>JĖZUS YRA IŠTIKIMIAUSIAS TAVO DRAUGAS!</vt:lpstr>
      <vt:lpstr>REFLEKSIJA</vt:lpstr>
      <vt:lpstr>Skaidrė 14</vt:lpstr>
      <vt:lpstr>NAMŲ DARBAI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Vilma Klumbyte</dc:creator>
  <cp:lastModifiedBy>Dalia</cp:lastModifiedBy>
  <cp:revision>1</cp:revision>
  <dcterms:created xsi:type="dcterms:W3CDTF">2017-04-17T20:20:15Z</dcterms:created>
  <dcterms:modified xsi:type="dcterms:W3CDTF">2020-05-17T20:24:55Z</dcterms:modified>
</cp:coreProperties>
</file>