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6" r:id="rId2"/>
    <p:sldId id="304" r:id="rId3"/>
    <p:sldId id="264" r:id="rId4"/>
    <p:sldId id="297" r:id="rId5"/>
    <p:sldId id="302" r:id="rId6"/>
    <p:sldId id="269" r:id="rId7"/>
    <p:sldId id="270" r:id="rId8"/>
    <p:sldId id="272" r:id="rId9"/>
    <p:sldId id="273" r:id="rId10"/>
    <p:sldId id="274" r:id="rId11"/>
    <p:sldId id="271" r:id="rId12"/>
    <p:sldId id="275" r:id="rId13"/>
    <p:sldId id="277" r:id="rId14"/>
    <p:sldId id="298" r:id="rId15"/>
    <p:sldId id="299" r:id="rId16"/>
    <p:sldId id="300" r:id="rId17"/>
    <p:sldId id="301" r:id="rId18"/>
    <p:sldId id="288" r:id="rId19"/>
    <p:sldId id="279" r:id="rId20"/>
    <p:sldId id="294" r:id="rId21"/>
    <p:sldId id="287" r:id="rId22"/>
    <p:sldId id="257" r:id="rId23"/>
    <p:sldId id="303" r:id="rId24"/>
    <p:sldId id="293" r:id="rId25"/>
  </p:sldIdLst>
  <p:sldSz cx="12192000" cy="6858000"/>
  <p:notesSz cx="6761163" cy="99425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663300"/>
    <a:srgbClr val="990000"/>
    <a:srgbClr val="CC9900"/>
    <a:srgbClr val="CCFF33"/>
    <a:srgbClr val="CC3300"/>
    <a:srgbClr val="660066"/>
    <a:srgbClr val="800080"/>
    <a:srgbClr val="EAE51B"/>
    <a:srgbClr val="E0F7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34" autoAdjust="0"/>
    <p:restoredTop sz="94158" autoAdjust="0"/>
  </p:normalViewPr>
  <p:slideViewPr>
    <p:cSldViewPr snapToGrid="0">
      <p:cViewPr>
        <p:scale>
          <a:sx n="50" d="100"/>
          <a:sy n="50" d="100"/>
        </p:scale>
        <p:origin x="-1602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03B8-5367-44D0-ABA7-C9070A2FC6C2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BB521-859C-4640-A884-7C18A5F34C7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690852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5BCD1-7217-485A-B5BD-E474A4004E7B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6CDB8-7B12-4018-917A-7C56EC49964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627830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157163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50463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64609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90331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90331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15716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1818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18189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18189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89454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651597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992621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85589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6CDB8-7B12-4018-917A-7C56EC499640}" type="slidenum">
              <a:rPr lang="lt-LT" smtClean="0"/>
              <a:pPr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186164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68720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14481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11313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18205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2443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83675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68040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472706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89875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88856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358283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3A193-91D8-411C-87A8-16D81362F014}" type="datetimeFigureOut">
              <a:rPr lang="lt-LT" smtClean="0"/>
              <a:pPr/>
              <a:t>2020-04-07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23EDD-5B84-482F-B4A4-536F9B53B979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03611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JFOwWxmJV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G:\1%20-%203%20klase\y2mate.com%20-%20J&#279;zaus%20Prisik&#279;limas%20(LIETUVI&#352;KAI)_pxy5E_pGh98_1080p.mp4" TargetMode="External"/><Relationship Id="rId4" Type="http://schemas.openxmlformats.org/officeDocument/2006/relationships/hyperlink" Target="https://www.youtube.com/watch?v=pxy5E_pGh98&amp;t=4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display?v=pgzqp3tva20&amp;fbclid=IwAR3B7bx0UjjCbyHcv1RjK-pRaPEQAxbofmTEaSx8dsDg-EmhXbrG-MlNvh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1QknG90VTgQ&amp;t=4s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60044" y="703248"/>
            <a:ext cx="11420475" cy="6074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sz="8800" dirty="0">
              <a:effectLst>
                <a:glow rad="660400">
                  <a:srgbClr val="C00000">
                    <a:alpha val="40000"/>
                  </a:srgbClr>
                </a:glow>
              </a:effectLst>
            </a:endParaRPr>
          </a:p>
        </p:txBody>
      </p:sp>
      <p:sp>
        <p:nvSpPr>
          <p:cNvPr id="3" name="Antraštė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Didžioji savaitė. Velykos</a:t>
            </a:r>
            <a:endParaRPr lang="lt-LT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Paantraštė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710479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aizdo rezultatas pagal užklausą „bread and wine“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011" y="70244"/>
            <a:ext cx="4510087" cy="6787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05450" y="664268"/>
            <a:ext cx="5984258" cy="567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6600" i="1" dirty="0">
                <a:solidFill>
                  <a:schemeClr val="bg1"/>
                </a:solidFill>
                <a:effectLst>
                  <a:glow rad="9779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„Imkite ir valgykite jos visi , nes tai yra mano kūnas, kuris už jus atiduodamas/.../</a:t>
            </a:r>
          </a:p>
          <a:p>
            <a:r>
              <a:rPr lang="lt-LT" sz="6600" i="1" dirty="0">
                <a:solidFill>
                  <a:schemeClr val="bg1"/>
                </a:solidFill>
                <a:effectLst>
                  <a:glow rad="9779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Tai darykite mano atminimui.“</a:t>
            </a:r>
          </a:p>
        </p:txBody>
      </p:sp>
      <p:sp>
        <p:nvSpPr>
          <p:cNvPr id="4" name="Stačiakampis 3"/>
          <p:cNvSpPr/>
          <p:nvPr/>
        </p:nvSpPr>
        <p:spPr>
          <a:xfrm>
            <a:off x="5505450" y="5986932"/>
            <a:ext cx="639445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lt-LT" sz="2400" dirty="0" smtClean="0"/>
              <a:t>Kada </a:t>
            </a:r>
            <a:r>
              <a:rPr lang="en-US" sz="2400" dirty="0" err="1" smtClean="0"/>
              <a:t>ir</a:t>
            </a:r>
            <a:r>
              <a:rPr lang="en-US" sz="2400" dirty="0" smtClean="0"/>
              <a:t> </a:t>
            </a:r>
            <a:r>
              <a:rPr lang="en-US" sz="2400" dirty="0" err="1" smtClean="0"/>
              <a:t>kur</a:t>
            </a:r>
            <a:r>
              <a:rPr lang="en-US" sz="2400" dirty="0" smtClean="0"/>
              <a:t> </a:t>
            </a:r>
            <a:r>
              <a:rPr lang="lt-LT" sz="2400" dirty="0" smtClean="0"/>
              <a:t>krikščionys tai daro Jo atminimui? 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xmlns="" val="4146918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usijęs vaizda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4205" y="2448090"/>
            <a:ext cx="6096000" cy="4067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771525" y="406068"/>
            <a:ext cx="10515600" cy="3046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8800" i="1" dirty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Didysis penktadienis – Jėzaus kančios ir mirties diena</a:t>
            </a:r>
            <a:endParaRPr lang="lt-LT" sz="8800" dirty="0">
              <a:effectLst>
                <a:glow rad="660400">
                  <a:srgbClr val="C00000">
                    <a:alpha val="40000"/>
                  </a:srgbClr>
                </a:glo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7976" y="5321014"/>
            <a:ext cx="11614245" cy="1536986"/>
          </a:xfrm>
          <a:prstGeom prst="rect">
            <a:avLst/>
          </a:prstGeom>
          <a:effectLst>
            <a:glow rad="279400">
              <a:schemeClr val="accent1">
                <a:alpha val="95000"/>
              </a:schemeClr>
            </a:glo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lt-LT" sz="6600" i="1" dirty="0" smtClean="0">
                <a:solidFill>
                  <a:schemeClr val="bg1"/>
                </a:solidFill>
                <a:effectLst>
                  <a:glow rad="698500">
                    <a:srgbClr val="C00000">
                      <a:alpha val="29000"/>
                    </a:srgbClr>
                  </a:glow>
                </a:effectLst>
                <a:latin typeface="Garamond" panose="02020404030301010803" pitchFamily="18" charset="0"/>
              </a:rPr>
              <a:t>J</a:t>
            </a:r>
            <a:r>
              <a:rPr lang="lt-LT" altLang="lt-LT" sz="6600" i="1" dirty="0" err="1" smtClean="0">
                <a:solidFill>
                  <a:schemeClr val="bg1"/>
                </a:solidFill>
                <a:effectLst>
                  <a:glow rad="698500">
                    <a:srgbClr val="C00000">
                      <a:alpha val="29000"/>
                    </a:srgbClr>
                  </a:glow>
                </a:effectLst>
                <a:latin typeface="Garamond" panose="02020404030301010803" pitchFamily="18" charset="0"/>
              </a:rPr>
              <a:t>ėzus</a:t>
            </a:r>
            <a:r>
              <a:rPr lang="lt-LT" altLang="lt-LT" sz="6600" i="1" dirty="0" smtClean="0">
                <a:solidFill>
                  <a:schemeClr val="bg1"/>
                </a:solidFill>
                <a:effectLst>
                  <a:glow rad="698500">
                    <a:srgbClr val="C00000">
                      <a:alpha val="29000"/>
                    </a:srgbClr>
                  </a:glow>
                </a:effectLst>
                <a:latin typeface="Garamond" panose="02020404030301010803" pitchFamily="18" charset="0"/>
              </a:rPr>
              <a:t> miršta už mūsų nuodėmes. Jis atlieka bausmę vietoj mūsų.</a:t>
            </a:r>
            <a:endParaRPr lang="lt-LT" sz="6600" i="1" dirty="0">
              <a:solidFill>
                <a:schemeClr val="bg1"/>
              </a:solidFill>
              <a:effectLst>
                <a:glow rad="698500">
                  <a:srgbClr val="C00000">
                    <a:alpha val="29000"/>
                  </a:srgbClr>
                </a:glo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762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825625"/>
            <a:ext cx="4845183" cy="4351338"/>
          </a:xfrm>
        </p:spPr>
        <p:txBody>
          <a:bodyPr>
            <a:normAutofit/>
          </a:bodyPr>
          <a:lstStyle/>
          <a:p>
            <a:r>
              <a:rPr lang="lt-LT" sz="6000" i="1" dirty="0">
                <a:solidFill>
                  <a:schemeClr val="bg1"/>
                </a:solidFill>
                <a:effectLst>
                  <a:glow rad="9779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Šventinami ugnis ir vanduo</a:t>
            </a:r>
          </a:p>
          <a:p>
            <a:r>
              <a:rPr lang="lt-LT" sz="6000" i="1" dirty="0" smtClean="0">
                <a:solidFill>
                  <a:schemeClr val="bg1"/>
                </a:solidFill>
                <a:effectLst>
                  <a:glow rad="9779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Atnaujiname Krikšto pažadus.</a:t>
            </a:r>
            <a:endParaRPr lang="lt-LT" sz="6000" i="1" dirty="0">
              <a:solidFill>
                <a:schemeClr val="bg1"/>
              </a:solidFill>
              <a:effectLst>
                <a:glow rad="977900">
                  <a:srgbClr val="C00000">
                    <a:alpha val="40000"/>
                  </a:srgbClr>
                </a:glo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Picture 10" descr="Vaizdo rezultatas pagal užklausą „didžioji savaite“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8314" y="870786"/>
            <a:ext cx="5868537" cy="4401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Vaizdo rezultatas pagal užklausą „atgaila“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5930" y="3822008"/>
            <a:ext cx="4350543" cy="2900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770494" y="310723"/>
            <a:ext cx="7314063" cy="1514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8800" i="1" dirty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Didysis šeštadienis</a:t>
            </a:r>
            <a:endParaRPr lang="lt-LT" sz="8800" dirty="0">
              <a:effectLst>
                <a:glow rad="660400">
                  <a:srgbClr val="C000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1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6188" y="677579"/>
            <a:ext cx="10515600" cy="514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8800" i="1" dirty="0">
                <a:solidFill>
                  <a:schemeClr val="bg1"/>
                </a:solidFill>
                <a:effectLst>
                  <a:glow rad="190500">
                    <a:srgbClr val="FFC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Didysis sekmadienis – </a:t>
            </a:r>
          </a:p>
          <a:p>
            <a:pPr algn="ctr"/>
            <a:r>
              <a:rPr lang="lt-LT" sz="8800" i="1" dirty="0">
                <a:solidFill>
                  <a:schemeClr val="bg1"/>
                </a:solidFill>
                <a:effectLst>
                  <a:glow rad="190500">
                    <a:srgbClr val="FFC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Velykos – </a:t>
            </a:r>
          </a:p>
          <a:p>
            <a:pPr algn="ctr"/>
            <a:r>
              <a:rPr lang="lt-LT" sz="8800" i="1" dirty="0">
                <a:solidFill>
                  <a:schemeClr val="bg1"/>
                </a:solidFill>
                <a:effectLst>
                  <a:glow rad="190500">
                    <a:srgbClr val="FFC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Jėzaus prisikėlimo diena </a:t>
            </a:r>
            <a:endParaRPr lang="lt-LT" sz="8800" dirty="0">
              <a:effectLst>
                <a:glow rad="190500">
                  <a:srgbClr val="FFCC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2972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66"/>
                </a:solidFill>
                <a:effectLst>
                  <a:glow rad="215900">
                    <a:srgbClr val="663300">
                      <a:alpha val="90000"/>
                    </a:srgbClr>
                  </a:glow>
                </a:effectLst>
              </a:rPr>
              <a:t>Pa</a:t>
            </a:r>
            <a:r>
              <a:rPr lang="lt-LT" b="1" dirty="0" smtClean="0">
                <a:solidFill>
                  <a:srgbClr val="FFFF66"/>
                </a:solidFill>
                <a:effectLst>
                  <a:glow rad="215900">
                    <a:srgbClr val="663300">
                      <a:alpha val="90000"/>
                    </a:srgbClr>
                  </a:glow>
                </a:effectLst>
              </a:rPr>
              <a:t>žiūrėkite filmuką </a:t>
            </a:r>
            <a:r>
              <a:rPr lang="en-US" b="1" dirty="0" err="1" smtClean="0">
                <a:solidFill>
                  <a:srgbClr val="FFFF66"/>
                </a:solidFill>
                <a:effectLst>
                  <a:glow rad="215900">
                    <a:srgbClr val="663300">
                      <a:alpha val="90000"/>
                    </a:srgbClr>
                  </a:glow>
                </a:effectLst>
              </a:rPr>
              <a:t>ir</a:t>
            </a:r>
            <a:r>
              <a:rPr lang="en-US" b="1" dirty="0" smtClean="0">
                <a:solidFill>
                  <a:srgbClr val="FFFF66"/>
                </a:solidFill>
                <a:effectLst>
                  <a:glow rad="215900">
                    <a:srgbClr val="663300">
                      <a:alpha val="90000"/>
                    </a:srgbClr>
                  </a:glow>
                </a:effectLst>
              </a:rPr>
              <a:t> </a:t>
            </a:r>
            <a:r>
              <a:rPr lang="lt-LT" b="1" dirty="0" smtClean="0">
                <a:solidFill>
                  <a:srgbClr val="FFFF66"/>
                </a:solidFill>
                <a:effectLst>
                  <a:glow rad="215900">
                    <a:srgbClr val="663300">
                      <a:alpha val="90000"/>
                    </a:srgbClr>
                  </a:glow>
                </a:effectLst>
              </a:rPr>
              <a:t>įsidėmėkite įvykių eigą</a:t>
            </a:r>
            <a:r>
              <a:rPr lang="en-US" b="1" dirty="0" smtClean="0">
                <a:solidFill>
                  <a:srgbClr val="FFFF66"/>
                </a:solidFill>
                <a:effectLst>
                  <a:glow rad="215900">
                    <a:srgbClr val="663300">
                      <a:alpha val="90000"/>
                    </a:srgbClr>
                  </a:glow>
                </a:effectLst>
              </a:rPr>
              <a:t>!</a:t>
            </a:r>
            <a:endParaRPr lang="lt-LT" dirty="0">
              <a:effectLst>
                <a:glow rad="215900">
                  <a:srgbClr val="663300">
                    <a:alpha val="90000"/>
                  </a:srgbClr>
                </a:glow>
              </a:effectLst>
            </a:endParaRPr>
          </a:p>
        </p:txBody>
      </p:sp>
      <p:sp>
        <p:nvSpPr>
          <p:cNvPr id="4" name="Stačiakampis 3"/>
          <p:cNvSpPr/>
          <p:nvPr/>
        </p:nvSpPr>
        <p:spPr>
          <a:xfrm>
            <a:off x="527381" y="1752600"/>
            <a:ext cx="112332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6600" dirty="0" smtClean="0">
                <a:solidFill>
                  <a:srgbClr val="FFCC00"/>
                </a:solidFill>
              </a:rPr>
              <a:t>Spausk nuorodą </a:t>
            </a:r>
            <a:r>
              <a:rPr lang="lt-LT" sz="6600" dirty="0" smtClean="0">
                <a:hlinkClick r:id="rId2"/>
              </a:rPr>
              <a:t>https</a:t>
            </a:r>
            <a:r>
              <a:rPr lang="lt-LT" sz="6600" dirty="0">
                <a:hlinkClick r:id="rId2"/>
              </a:rPr>
              <a:t>://www.youtube.com/watch?v=IJFOwWxmJVs</a:t>
            </a:r>
            <a:endParaRPr lang="lt-LT" sz="6600" dirty="0"/>
          </a:p>
        </p:txBody>
      </p:sp>
    </p:spTree>
    <p:extLst>
      <p:ext uri="{BB962C8B-B14F-4D97-AF65-F5344CB8AC3E}">
        <p14:creationId xmlns:p14="http://schemas.microsoft.com/office/powerpoint/2010/main" xmlns="" val="17307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757" y="1376512"/>
            <a:ext cx="3372443" cy="176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77847" y="53953"/>
            <a:ext cx="11686428" cy="994122"/>
          </a:xfrm>
        </p:spPr>
        <p:txBody>
          <a:bodyPr>
            <a:normAutofit/>
          </a:bodyPr>
          <a:lstStyle/>
          <a:p>
            <a:r>
              <a:rPr lang="lt-LT" sz="48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Kokie įvykiai pavaizduoti paveikslėliuose</a:t>
            </a:r>
            <a:r>
              <a:rPr lang="lt-LT" sz="4800" b="1" dirty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?</a:t>
            </a:r>
            <a:r>
              <a:rPr lang="lt-LT" sz="4800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lt-LT" sz="48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38050" y="1048819"/>
            <a:ext cx="526994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1</a:t>
            </a:r>
            <a:endParaRPr lang="lt-LT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7607" y="1377276"/>
            <a:ext cx="3372443" cy="176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0378" y="1368128"/>
            <a:ext cx="3372443" cy="176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30" y="3528367"/>
            <a:ext cx="3420534" cy="176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0378" y="3528367"/>
            <a:ext cx="3372443" cy="176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4605" y="3528367"/>
            <a:ext cx="3372443" cy="176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urinio vietos rezervavimo ženklas 2"/>
          <p:cNvSpPr txBox="1">
            <a:spLocks/>
          </p:cNvSpPr>
          <p:nvPr/>
        </p:nvSpPr>
        <p:spPr>
          <a:xfrm>
            <a:off x="4574487" y="1045662"/>
            <a:ext cx="526994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lt-LT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Turinio vietos rezervavimo ženklas 2"/>
          <p:cNvSpPr txBox="1">
            <a:spLocks/>
          </p:cNvSpPr>
          <p:nvPr/>
        </p:nvSpPr>
        <p:spPr>
          <a:xfrm>
            <a:off x="8510924" y="1048075"/>
            <a:ext cx="526994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3</a:t>
            </a:r>
            <a:endParaRPr lang="lt-LT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Turinio vietos rezervavimo ženklas 2"/>
          <p:cNvSpPr txBox="1">
            <a:spLocks/>
          </p:cNvSpPr>
          <p:nvPr/>
        </p:nvSpPr>
        <p:spPr>
          <a:xfrm>
            <a:off x="472902" y="3223572"/>
            <a:ext cx="526994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4</a:t>
            </a:r>
            <a:endParaRPr lang="lt-LT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Turinio vietos rezervavimo ženklas 2"/>
          <p:cNvSpPr txBox="1">
            <a:spLocks/>
          </p:cNvSpPr>
          <p:nvPr/>
        </p:nvSpPr>
        <p:spPr>
          <a:xfrm>
            <a:off x="4574487" y="3223572"/>
            <a:ext cx="526994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5</a:t>
            </a:r>
            <a:endParaRPr lang="lt-LT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5" name="Turinio vietos rezervavimo ženklas 2"/>
          <p:cNvSpPr txBox="1">
            <a:spLocks/>
          </p:cNvSpPr>
          <p:nvPr/>
        </p:nvSpPr>
        <p:spPr>
          <a:xfrm>
            <a:off x="8510924" y="3233469"/>
            <a:ext cx="526994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6</a:t>
            </a:r>
            <a:endParaRPr lang="lt-LT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Antraštė 1"/>
          <p:cNvSpPr txBox="1">
            <a:spLocks/>
          </p:cNvSpPr>
          <p:nvPr/>
        </p:nvSpPr>
        <p:spPr>
          <a:xfrm>
            <a:off x="462973" y="5475108"/>
            <a:ext cx="11316177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 b="1" dirty="0" smtClean="0">
                <a:solidFill>
                  <a:srgbClr val="FFFF66"/>
                </a:solidFill>
                <a:effectLst>
                  <a:glow rad="241300">
                    <a:srgbClr val="C00000">
                      <a:alpha val="51000"/>
                    </a:srgbClr>
                  </a:glow>
                </a:effectLst>
              </a:rPr>
              <a:t>Kuriuos paveikslėlius reikia sukeisti vietomis, kad būtų nuosekli istorija?</a:t>
            </a:r>
            <a:endParaRPr lang="lt-LT" sz="4000" dirty="0">
              <a:effectLst>
                <a:glow rad="241300">
                  <a:srgbClr val="C00000">
                    <a:alpha val="51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62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2552 -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32084 -0.002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Atsakyk</a:t>
            </a:r>
            <a:r>
              <a:rPr lang="lt-LT" b="1" dirty="0" err="1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ite</a:t>
            </a:r>
            <a:r>
              <a:rPr lang="lt-LT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į klausimą</a:t>
            </a:r>
            <a:r>
              <a:rPr lang="en-US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09600" y="1916832"/>
            <a:ext cx="109728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lt-LT" sz="48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ž kieno kaltes ir blogus darbus Jėzus prisiėmė bausmę?</a:t>
            </a:r>
          </a:p>
          <a:p>
            <a:pPr marL="914400" lvl="1" indent="-514350">
              <a:buFont typeface="+mj-lt"/>
              <a:buAutoNum type="arabicPeriod"/>
            </a:pPr>
            <a:r>
              <a:rPr lang="lt-LT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Už savo kaltes</a:t>
            </a:r>
          </a:p>
          <a:p>
            <a:pPr marL="914400" lvl="1" indent="-514350">
              <a:buFont typeface="+mj-lt"/>
              <a:buAutoNum type="arabicPeriod"/>
            </a:pPr>
            <a:r>
              <a:rPr lang="lt-LT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Už mūsų visų kaltes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4546"/>
          <a:stretch/>
        </p:blipFill>
        <p:spPr bwMode="auto">
          <a:xfrm>
            <a:off x="8182489" y="4362994"/>
            <a:ext cx="3622767" cy="224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319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Atsakyk</a:t>
            </a:r>
            <a:r>
              <a:rPr lang="lt-LT" b="1" dirty="0" err="1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ite</a:t>
            </a:r>
            <a:r>
              <a:rPr lang="lt-LT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į klausimą</a:t>
            </a:r>
            <a:r>
              <a:rPr lang="en-US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09600" y="1916832"/>
            <a:ext cx="109728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48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Kaip elgsiesi, jei žinai, kad už tavo blogus darbus kentėjo Jėzus?</a:t>
            </a:r>
          </a:p>
          <a:p>
            <a:pPr marL="914400" lvl="1" indent="-514350">
              <a:buFont typeface="+mj-lt"/>
              <a:buAutoNum type="arabicPeriod"/>
            </a:pPr>
            <a:r>
              <a:rPr lang="lt-LT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Nesistengsiu keistis, kad būčiau geresnis/ė</a:t>
            </a:r>
          </a:p>
          <a:p>
            <a:pPr marL="914400" lvl="1" indent="-514350">
              <a:buFont typeface="+mj-lt"/>
              <a:buAutoNum type="arabicPeriod"/>
            </a:pPr>
            <a:r>
              <a:rPr lang="lt-LT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Stengsiuosi keistis, kad būčiau geresnis/ė</a:t>
            </a:r>
          </a:p>
        </p:txBody>
      </p:sp>
    </p:spTree>
    <p:extLst>
      <p:ext uri="{BB962C8B-B14F-4D97-AF65-F5344CB8AC3E}">
        <p14:creationId xmlns:p14="http://schemas.microsoft.com/office/powerpoint/2010/main" xmlns="" val="4778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6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98282" y="205187"/>
            <a:ext cx="10740200" cy="1780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8800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Įtvirtinkime žinias pažiūrėdami filmuką ir </a:t>
            </a:r>
          </a:p>
          <a:p>
            <a:pPr algn="ctr"/>
            <a:r>
              <a:rPr lang="lt-LT" sz="8800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pasiruoškime jų patikrinimui</a:t>
            </a:r>
            <a:r>
              <a:rPr lang="en-US" sz="8800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!</a:t>
            </a:r>
            <a:endParaRPr lang="fi-FI" sz="8800" i="1" dirty="0">
              <a:solidFill>
                <a:schemeClr val="bg1"/>
              </a:solidFill>
              <a:effectLst>
                <a:glow rad="660400">
                  <a:srgbClr val="C00000">
                    <a:alpha val="40000"/>
                  </a:srgbClr>
                </a:glow>
              </a:effectLst>
              <a:latin typeface="Garamond" panose="02020404030301010803" pitchFamily="18" charset="0"/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628651" y="1985955"/>
            <a:ext cx="103949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/>
              <a:t>Spausk</a:t>
            </a:r>
            <a:r>
              <a:rPr lang="en-US" sz="7200" dirty="0" smtClean="0"/>
              <a:t> </a:t>
            </a:r>
            <a:r>
              <a:rPr lang="en-US" sz="7200" dirty="0" err="1" smtClean="0"/>
              <a:t>nuorod</a:t>
            </a:r>
            <a:r>
              <a:rPr lang="lt-LT" sz="7200" dirty="0" smtClean="0"/>
              <a:t>ą </a:t>
            </a:r>
            <a:r>
              <a:rPr lang="lt-LT" sz="7200" dirty="0" smtClean="0"/>
              <a:t>peržiūrai</a:t>
            </a:r>
            <a:endParaRPr lang="en-US" sz="7200" dirty="0" smtClean="0"/>
          </a:p>
          <a:p>
            <a:pPr algn="ctr"/>
            <a:r>
              <a:rPr lang="lt-LT" sz="7200" dirty="0" smtClean="0">
                <a:hlinkClick r:id="rId4"/>
              </a:rPr>
              <a:t>https</a:t>
            </a:r>
            <a:r>
              <a:rPr lang="lt-LT" sz="7200" dirty="0">
                <a:hlinkClick r:id="rId4"/>
              </a:rPr>
              <a:t>://</a:t>
            </a:r>
            <a:r>
              <a:rPr lang="lt-LT" sz="7200" dirty="0" smtClean="0">
                <a:hlinkClick r:id="rId4"/>
              </a:rPr>
              <a:t>www.youtube.com/watch?v=pxy5E_pGh98&amp;t=4s</a:t>
            </a:r>
            <a:endParaRPr lang="en-US" sz="7200" dirty="0" smtClean="0"/>
          </a:p>
          <a:p>
            <a:pPr algn="ctr"/>
            <a:endParaRPr lang="lt-LT" sz="4800" dirty="0"/>
          </a:p>
        </p:txBody>
      </p:sp>
      <p:sp>
        <p:nvSpPr>
          <p:cNvPr id="6" name="Veiksmo mygtukas: pirmyn arba paskesnis 5">
            <a:hlinkClick r:id="rId5" action="ppaction://hlinkfile" highlightClick="1"/>
          </p:cNvPr>
          <p:cNvSpPr/>
          <p:nvPr/>
        </p:nvSpPr>
        <p:spPr>
          <a:xfrm>
            <a:off x="11213882" y="5916874"/>
            <a:ext cx="449200" cy="498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8245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4149" y="554749"/>
            <a:ext cx="10972799" cy="132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8800" i="1" dirty="0" smtClean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Pasitikrinkime</a:t>
            </a:r>
            <a:r>
              <a:rPr lang="en-US" sz="8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lt-LT" sz="8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ž</a:t>
            </a:r>
            <a:r>
              <a:rPr lang="en-US" sz="8800" i="1" dirty="0" err="1" smtClean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inias</a:t>
            </a:r>
            <a:r>
              <a:rPr lang="en-US" sz="8800" i="1" dirty="0" smtClean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!</a:t>
            </a:r>
            <a:endParaRPr lang="lt-LT" sz="8800" i="1" dirty="0">
              <a:solidFill>
                <a:schemeClr val="bg1"/>
              </a:solidFill>
              <a:effectLst>
                <a:glow rad="190500">
                  <a:schemeClr val="accent4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859" y="1910684"/>
            <a:ext cx="1132764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800" i="1" dirty="0" smtClean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Spausk nuorodą ir atlik smagią užduotį apie Didžiąją savaitę</a:t>
            </a:r>
            <a:r>
              <a:rPr lang="en-US" sz="4800" i="1" dirty="0" smtClean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!</a:t>
            </a:r>
            <a:endParaRPr lang="lt-LT" sz="4800" i="1" dirty="0" smtClean="0">
              <a:solidFill>
                <a:schemeClr val="bg1"/>
              </a:solidFill>
              <a:effectLst>
                <a:glow rad="190500">
                  <a:schemeClr val="accent4">
                    <a:lumMod val="50000"/>
                  </a:schemeClr>
                </a:glow>
              </a:effectLst>
              <a:latin typeface="Garamond" panose="02020404030301010803" pitchFamily="18" charset="0"/>
            </a:endParaRPr>
          </a:p>
          <a:p>
            <a:endParaRPr lang="lt-LT" sz="2800" i="1" dirty="0" smtClean="0">
              <a:solidFill>
                <a:schemeClr val="bg1"/>
              </a:solidFill>
              <a:effectLst>
                <a:glow rad="190500">
                  <a:schemeClr val="accent4">
                    <a:lumMod val="50000"/>
                  </a:schemeClr>
                </a:glow>
              </a:effectLst>
              <a:latin typeface="Garamond" panose="02020404030301010803" pitchFamily="18" charset="0"/>
            </a:endParaRPr>
          </a:p>
          <a:p>
            <a:endParaRPr lang="lt-LT" sz="4800" i="1" dirty="0">
              <a:solidFill>
                <a:schemeClr val="bg1"/>
              </a:solidFill>
              <a:effectLst>
                <a:glow rad="190500">
                  <a:schemeClr val="accent4">
                    <a:lumMod val="50000"/>
                  </a:schemeClr>
                </a:glow>
              </a:effectLst>
              <a:latin typeface="Garamond" panose="02020404030301010803" pitchFamily="18" charset="0"/>
            </a:endParaRPr>
          </a:p>
          <a:p>
            <a:r>
              <a:rPr lang="lt-LT" sz="4800" i="1" dirty="0" smtClean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Pasidalink, kaip sekėsi?</a:t>
            </a:r>
            <a:endParaRPr lang="lt-LT" sz="4800" i="1" dirty="0">
              <a:solidFill>
                <a:schemeClr val="bg1"/>
              </a:solidFill>
              <a:effectLst>
                <a:glow rad="190500">
                  <a:schemeClr val="accent4">
                    <a:lumMod val="5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sp>
        <p:nvSpPr>
          <p:cNvPr id="3" name="Stačiakampis 2"/>
          <p:cNvSpPr/>
          <p:nvPr/>
        </p:nvSpPr>
        <p:spPr>
          <a:xfrm>
            <a:off x="775520" y="3593211"/>
            <a:ext cx="11141177" cy="83099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lt-LT" sz="2400" dirty="0">
                <a:hlinkClick r:id="rId4"/>
              </a:rPr>
              <a:t>https://learningapps.org/display?v=pgzqp3tva20&amp;fbclid=IwAR3B7bx0UjjCbyHcv1RjK-pRaPEQAxbofmTEaSx8dsDg-EmhXbrG-MlNvh4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xmlns="" val="1592481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solidFill>
                  <a:schemeClr val="bg1"/>
                </a:solidFill>
              </a:rPr>
              <a:t>Giesmė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lt-LT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Koks gražus, nuostabus,</a:t>
            </a:r>
          </a:p>
          <a:p>
            <a:pPr algn="ctr"/>
            <a:r>
              <a:rPr lang="lt-LT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Jėzus yra gražus,</a:t>
            </a:r>
          </a:p>
          <a:p>
            <a:pPr algn="ctr"/>
            <a:r>
              <a:rPr lang="lt-LT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Ir Jėzus gyvenimą daro gražiu.</a:t>
            </a:r>
          </a:p>
          <a:p>
            <a:pPr algn="ctr"/>
            <a:endParaRPr lang="lt-LT" i="1" dirty="0" smtClean="0">
              <a:solidFill>
                <a:schemeClr val="bg1"/>
              </a:solidFill>
              <a:effectLst>
                <a:glow rad="660400">
                  <a:srgbClr val="C00000">
                    <a:alpha val="40000"/>
                  </a:srgbClr>
                </a:glow>
              </a:effectLst>
              <a:latin typeface="Garamond" panose="02020404030301010803" pitchFamily="18" charset="0"/>
            </a:endParaRPr>
          </a:p>
          <a:p>
            <a:pPr algn="ctr"/>
            <a:r>
              <a:rPr lang="lt-LT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Atsargiai liečia Jis, </a:t>
            </a:r>
          </a:p>
          <a:p>
            <a:pPr algn="ctr"/>
            <a:r>
              <a:rPr lang="lt-LT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Atveria man akis,</a:t>
            </a:r>
          </a:p>
          <a:p>
            <a:pPr algn="ctr"/>
            <a:r>
              <a:rPr lang="lt-LT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Ir Jėzus gyvenimą daro gražiu.</a:t>
            </a:r>
          </a:p>
          <a:p>
            <a:pPr algn="ctr"/>
            <a:endParaRPr lang="lt-LT" dirty="0">
              <a:effectLst>
                <a:glow rad="660400">
                  <a:srgbClr val="C000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4149" y="316210"/>
            <a:ext cx="10972799" cy="1328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8800" i="1" dirty="0" smtClean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Klausimai:</a:t>
            </a:r>
            <a:endParaRPr lang="lt-LT" sz="8800" i="1" dirty="0">
              <a:solidFill>
                <a:schemeClr val="bg1"/>
              </a:solidFill>
              <a:effectLst>
                <a:glow rad="190500">
                  <a:schemeClr val="accent4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6859" y="1636871"/>
            <a:ext cx="113276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1. </a:t>
            </a:r>
            <a:r>
              <a:rPr lang="lt-LT" sz="4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Kokią dieną prasideda Didžioji savaitė ir kodėl ji taip pavadinta?</a:t>
            </a:r>
            <a:endParaRPr lang="en-GB" sz="4800" i="1" dirty="0">
              <a:solidFill>
                <a:schemeClr val="bg1"/>
              </a:solidFill>
              <a:effectLst>
                <a:glow rad="190500">
                  <a:schemeClr val="accent4">
                    <a:lumMod val="50000"/>
                  </a:schemeClr>
                </a:glow>
              </a:effectLst>
              <a:latin typeface="Garamond" panose="02020404030301010803" pitchFamily="18" charset="0"/>
            </a:endParaRPr>
          </a:p>
          <a:p>
            <a:r>
              <a:rPr lang="en-GB" sz="4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2. </a:t>
            </a:r>
            <a:r>
              <a:rPr lang="lt-LT" sz="4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Kokį įvykį primena Didysis Ketvirtadienis?</a:t>
            </a:r>
            <a:endParaRPr lang="en-GB" sz="4800" i="1" dirty="0">
              <a:solidFill>
                <a:schemeClr val="bg1"/>
              </a:solidFill>
              <a:effectLst>
                <a:glow rad="190500">
                  <a:schemeClr val="accent4">
                    <a:lumMod val="50000"/>
                  </a:schemeClr>
                </a:glow>
              </a:effectLst>
              <a:latin typeface="Garamond" panose="02020404030301010803" pitchFamily="18" charset="0"/>
            </a:endParaRPr>
          </a:p>
          <a:p>
            <a:r>
              <a:rPr lang="en-GB" sz="4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3. </a:t>
            </a:r>
            <a:r>
              <a:rPr lang="lt-LT" sz="4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Kokį įvykį primena Didysis Penktadienis?</a:t>
            </a:r>
            <a:endParaRPr lang="en-GB" sz="4800" i="1" dirty="0">
              <a:solidFill>
                <a:schemeClr val="bg1"/>
              </a:solidFill>
              <a:effectLst>
                <a:glow rad="190500">
                  <a:schemeClr val="accent4">
                    <a:lumMod val="50000"/>
                  </a:schemeClr>
                </a:glow>
              </a:effectLst>
              <a:latin typeface="Garamond" panose="02020404030301010803" pitchFamily="18" charset="0"/>
            </a:endParaRPr>
          </a:p>
          <a:p>
            <a:r>
              <a:rPr lang="en-GB" sz="4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4. </a:t>
            </a:r>
            <a:r>
              <a:rPr lang="lt-LT" sz="4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Kokie dalykai pašventinami Didįjį Šeštadienį?</a:t>
            </a:r>
            <a:endParaRPr lang="en-GB" sz="4800" i="1" dirty="0">
              <a:solidFill>
                <a:schemeClr val="bg1"/>
              </a:solidFill>
              <a:effectLst>
                <a:glow rad="190500">
                  <a:schemeClr val="accent4">
                    <a:lumMod val="50000"/>
                  </a:schemeClr>
                </a:glow>
              </a:effectLst>
              <a:latin typeface="Garamond" panose="02020404030301010803" pitchFamily="18" charset="0"/>
            </a:endParaRPr>
          </a:p>
          <a:p>
            <a:r>
              <a:rPr lang="en-GB" sz="4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5. </a:t>
            </a:r>
            <a:r>
              <a:rPr lang="lt-LT" sz="4800" i="1" dirty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Kas yra Velykos?</a:t>
            </a:r>
          </a:p>
        </p:txBody>
      </p:sp>
      <p:sp>
        <p:nvSpPr>
          <p:cNvPr id="6" name="Stačiakampis 5"/>
          <p:cNvSpPr/>
          <p:nvPr/>
        </p:nvSpPr>
        <p:spPr>
          <a:xfrm>
            <a:off x="6627814" y="546899"/>
            <a:ext cx="4491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i="1" dirty="0" smtClean="0">
                <a:solidFill>
                  <a:prstClr val="white"/>
                </a:solidFill>
                <a:effectLst>
                  <a:glow rad="190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Jei </a:t>
            </a:r>
            <a:r>
              <a:rPr lang="lt-LT" sz="2400" i="1" dirty="0">
                <a:solidFill>
                  <a:prstClr val="white"/>
                </a:solidFill>
                <a:effectLst>
                  <a:glow rad="190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neatlikai </a:t>
            </a:r>
            <a:r>
              <a:rPr lang="lt-LT" sz="2400" i="1" dirty="0" smtClean="0">
                <a:solidFill>
                  <a:prstClr val="white"/>
                </a:solidFill>
                <a:effectLst>
                  <a:glow rad="190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užduoties iš </a:t>
            </a:r>
            <a:r>
              <a:rPr lang="lt-LT" sz="2400" i="1" dirty="0" err="1" smtClean="0">
                <a:solidFill>
                  <a:prstClr val="white"/>
                </a:solidFill>
                <a:effectLst>
                  <a:glow rad="190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learningapps.org</a:t>
            </a:r>
            <a:r>
              <a:rPr lang="lt-LT" sz="2400" i="1" dirty="0" smtClean="0">
                <a:solidFill>
                  <a:prstClr val="white"/>
                </a:solidFill>
                <a:effectLst>
                  <a:glow rad="190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, atsakyk į šiuos klausimus</a:t>
            </a:r>
            <a:r>
              <a:rPr lang="en-US" sz="2400" i="1" dirty="0" smtClean="0">
                <a:solidFill>
                  <a:prstClr val="white"/>
                </a:solidFill>
                <a:effectLst>
                  <a:glow rad="190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!</a:t>
            </a:r>
            <a:r>
              <a:rPr lang="lt-LT" sz="2400" i="1" dirty="0" smtClean="0">
                <a:solidFill>
                  <a:prstClr val="white"/>
                </a:solidFill>
                <a:effectLst>
                  <a:glow rad="190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endParaRPr lang="lt-LT" sz="2400" dirty="0"/>
          </a:p>
        </p:txBody>
      </p:sp>
    </p:spTree>
    <p:extLst>
      <p:ext uri="{BB962C8B-B14F-4D97-AF65-F5344CB8AC3E}">
        <p14:creationId xmlns:p14="http://schemas.microsoft.com/office/powerpoint/2010/main" xmlns="" val="1828250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60044" y="703248"/>
            <a:ext cx="11420475" cy="6074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9400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Klausimai apibendrinimui:</a:t>
            </a:r>
          </a:p>
          <a:p>
            <a:pPr algn="ctr"/>
            <a:endParaRPr lang="lt-LT" sz="6000" i="1" dirty="0">
              <a:solidFill>
                <a:schemeClr val="bg1"/>
              </a:solidFill>
              <a:effectLst>
                <a:glow rad="660400">
                  <a:srgbClr val="C00000">
                    <a:alpha val="40000"/>
                  </a:srgbClr>
                </a:glow>
              </a:effectLst>
              <a:latin typeface="Garamond" panose="02020404030301010803" pitchFamily="18" charset="0"/>
            </a:endParaRPr>
          </a:p>
          <a:p>
            <a:pPr marL="1143000" indent="-1143000">
              <a:buFont typeface="+mj-lt"/>
              <a:buAutoNum type="arabicPeriod"/>
            </a:pPr>
            <a:r>
              <a:rPr lang="lt-LT" sz="6000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50000"/>
                    </a:srgbClr>
                  </a:glow>
                </a:effectLst>
                <a:latin typeface="Garamond" panose="02020404030301010803" pitchFamily="18" charset="0"/>
              </a:rPr>
              <a:t>Ką Didžiosios savaitės įvykiai parodo apie Dievo meilę mums?</a:t>
            </a:r>
          </a:p>
          <a:p>
            <a:pPr marL="1143000" indent="-1143000">
              <a:buFont typeface="+mj-lt"/>
              <a:buAutoNum type="arabicPeriod"/>
            </a:pPr>
            <a:endParaRPr lang="lt-LT" sz="5200" i="1" dirty="0" smtClean="0">
              <a:solidFill>
                <a:schemeClr val="bg1"/>
              </a:solidFill>
              <a:effectLst>
                <a:glow rad="660400">
                  <a:srgbClr val="C00000">
                    <a:alpha val="50000"/>
                  </a:srgbClr>
                </a:glow>
              </a:effectLst>
              <a:latin typeface="Garamond" panose="02020404030301010803" pitchFamily="18" charset="0"/>
            </a:endParaRPr>
          </a:p>
          <a:p>
            <a:pPr marL="1143000" indent="-1143000">
              <a:buFont typeface="+mj-lt"/>
              <a:buAutoNum type="arabicPeriod"/>
            </a:pPr>
            <a:r>
              <a:rPr lang="lt-LT" sz="6000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50000"/>
                    </a:srgbClr>
                  </a:glow>
                </a:effectLst>
                <a:latin typeface="Garamond" panose="02020404030301010803" pitchFamily="18" charset="0"/>
              </a:rPr>
              <a:t>Kokiu tikslu Jėzus mirė ant kryžiaus?</a:t>
            </a:r>
          </a:p>
          <a:p>
            <a:pPr marL="1143000" indent="-1143000">
              <a:buFont typeface="+mj-lt"/>
              <a:buAutoNum type="arabicPeriod"/>
            </a:pPr>
            <a:endParaRPr lang="lt-LT" sz="6000" i="1" dirty="0">
              <a:solidFill>
                <a:schemeClr val="bg1"/>
              </a:solidFill>
              <a:effectLst>
                <a:glow rad="660400">
                  <a:srgbClr val="C00000">
                    <a:alpha val="50000"/>
                  </a:srgbClr>
                </a:glow>
              </a:effectLst>
              <a:latin typeface="Garamond" panose="02020404030301010803" pitchFamily="18" charset="0"/>
            </a:endParaRPr>
          </a:p>
          <a:p>
            <a:pPr marL="1143000" indent="-1143000">
              <a:buFont typeface="+mj-lt"/>
              <a:buAutoNum type="arabicPeriod"/>
            </a:pPr>
            <a:r>
              <a:rPr lang="lt-LT" sz="6000" i="1" dirty="0" smtClean="0">
                <a:solidFill>
                  <a:schemeClr val="bg1"/>
                </a:solidFill>
                <a:effectLst>
                  <a:glow rad="660400">
                    <a:srgbClr val="C00000">
                      <a:alpha val="50000"/>
                    </a:srgbClr>
                  </a:glow>
                </a:effectLst>
                <a:latin typeface="Garamond" panose="02020404030301010803" pitchFamily="18" charset="0"/>
              </a:rPr>
              <a:t>Ką reikia daryti </a:t>
            </a:r>
            <a:r>
              <a:rPr lang="lt-LT" sz="6000" i="1" smtClean="0">
                <a:solidFill>
                  <a:schemeClr val="bg1"/>
                </a:solidFill>
                <a:effectLst>
                  <a:glow rad="660400">
                    <a:srgbClr val="C00000">
                      <a:alpha val="50000"/>
                    </a:srgbClr>
                  </a:glow>
                </a:effectLst>
                <a:latin typeface="Garamond" panose="02020404030301010803" pitchFamily="18" charset="0"/>
              </a:rPr>
              <a:t>Jėzaus atminimui?</a:t>
            </a:r>
            <a:endParaRPr lang="lt-LT" sz="6000" i="1" dirty="0" smtClean="0">
              <a:solidFill>
                <a:schemeClr val="bg1"/>
              </a:solidFill>
              <a:effectLst>
                <a:glow rad="660400">
                  <a:srgbClr val="C00000">
                    <a:alpha val="50000"/>
                  </a:srgbClr>
                </a:glow>
              </a:effectLst>
              <a:latin typeface="Garamond" panose="02020404030301010803" pitchFamily="18" charset="0"/>
            </a:endParaRPr>
          </a:p>
          <a:p>
            <a:pPr algn="ctr"/>
            <a:endParaRPr lang="lt-LT" sz="6000" dirty="0">
              <a:effectLst>
                <a:glow rad="660400">
                  <a:srgbClr val="C0000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8883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13" y="365124"/>
            <a:ext cx="11595652" cy="2285311"/>
          </a:xfrm>
        </p:spPr>
        <p:txBody>
          <a:bodyPr>
            <a:noAutofit/>
          </a:bodyPr>
          <a:lstStyle/>
          <a:p>
            <a:r>
              <a:rPr lang="lt-LT" sz="5400" b="1" dirty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Įsivertink</a:t>
            </a:r>
            <a:r>
              <a:rPr lang="en-US" sz="5400" b="1" dirty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sz="5400" b="1" dirty="0" err="1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kaip</a:t>
            </a:r>
            <a:r>
              <a:rPr lang="en-US" sz="5400" b="1" dirty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sek</a:t>
            </a:r>
            <a:r>
              <a:rPr lang="lt-LT" sz="5400" b="1" dirty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ėsi per šią pamoką</a:t>
            </a:r>
            <a:r>
              <a:rPr lang="en-US" sz="5400" b="1" dirty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lt-LT" sz="5400" i="1" dirty="0">
              <a:effectLst>
                <a:glow rad="431800">
                  <a:srgbClr val="C00000">
                    <a:alpha val="69000"/>
                  </a:srgbClr>
                </a:glow>
              </a:effectLst>
              <a:latin typeface="Garamond" panose="02020404030301010803" pitchFamily="18" charset="0"/>
            </a:endParaRPr>
          </a:p>
        </p:txBody>
      </p:sp>
      <p:pic>
        <p:nvPicPr>
          <p:cNvPr id="1030" name="Picture 6" descr="Vaizdo rezultatas pagal užklausą „atgaila“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41"/>
          <a:stretch/>
        </p:blipFill>
        <p:spPr bwMode="auto">
          <a:xfrm>
            <a:off x="6919910" y="2635919"/>
            <a:ext cx="4203148" cy="3396230"/>
          </a:xfrm>
          <a:prstGeom prst="heart">
            <a:avLst/>
          </a:prstGeom>
          <a:noFill/>
          <a:effectLst>
            <a:glow rad="812800">
              <a:srgbClr val="C000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ntraštė 1"/>
          <p:cNvSpPr txBox="1">
            <a:spLocks/>
          </p:cNvSpPr>
          <p:nvPr/>
        </p:nvSpPr>
        <p:spPr>
          <a:xfrm>
            <a:off x="827584" y="2333618"/>
            <a:ext cx="8193900" cy="4524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AutoNum type="arabicPeriod"/>
            </a:pPr>
            <a:r>
              <a:rPr lang="lt-LT" sz="4000" b="1" dirty="0" smtClean="0">
                <a:solidFill>
                  <a:schemeClr val="bg1"/>
                </a:solidFill>
                <a:effectLst>
                  <a:glow rad="292100">
                    <a:schemeClr val="accent2">
                      <a:lumMod val="50000"/>
                      <a:alpha val="82000"/>
                    </a:schemeClr>
                  </a:glow>
                </a:effectLst>
              </a:rPr>
              <a:t>Sunkiai</a:t>
            </a:r>
          </a:p>
          <a:p>
            <a:pPr marL="742950" indent="-742950" algn="l">
              <a:buAutoNum type="arabicPeriod"/>
            </a:pPr>
            <a:endParaRPr lang="lt-LT" sz="2500" b="1" dirty="0">
              <a:solidFill>
                <a:schemeClr val="bg1"/>
              </a:solidFill>
              <a:effectLst>
                <a:glow rad="292100">
                  <a:schemeClr val="accent2">
                    <a:lumMod val="50000"/>
                    <a:alpha val="82000"/>
                  </a:schemeClr>
                </a:glow>
              </a:effectLst>
            </a:endParaRPr>
          </a:p>
          <a:p>
            <a:pPr marL="742950" indent="-742950" algn="l"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  <a:effectLst>
                  <a:glow rad="292100">
                    <a:schemeClr val="accent2">
                      <a:lumMod val="50000"/>
                      <a:alpha val="82000"/>
                    </a:schemeClr>
                  </a:glow>
                </a:effectLst>
              </a:rPr>
              <a:t>Gerai</a:t>
            </a:r>
            <a:endParaRPr lang="lt-LT" sz="4000" b="1" dirty="0" smtClean="0">
              <a:solidFill>
                <a:schemeClr val="bg1"/>
              </a:solidFill>
              <a:effectLst>
                <a:glow rad="292100">
                  <a:schemeClr val="accent2">
                    <a:lumMod val="50000"/>
                    <a:alpha val="82000"/>
                  </a:schemeClr>
                </a:glow>
              </a:effectLst>
            </a:endParaRPr>
          </a:p>
          <a:p>
            <a:pPr marL="742950" indent="-742950" algn="l">
              <a:buAutoNum type="arabicPeriod"/>
            </a:pPr>
            <a:endParaRPr lang="lt-LT" sz="2500" b="1" dirty="0">
              <a:solidFill>
                <a:schemeClr val="bg1"/>
              </a:solidFill>
              <a:effectLst>
                <a:glow rad="292100">
                  <a:schemeClr val="accent2">
                    <a:lumMod val="50000"/>
                    <a:alpha val="82000"/>
                  </a:schemeClr>
                </a:glow>
              </a:effectLst>
            </a:endParaRPr>
          </a:p>
          <a:p>
            <a:pPr marL="742950" indent="-742950" algn="l"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  <a:effectLst>
                  <a:glow rad="292100">
                    <a:schemeClr val="accent2">
                      <a:lumMod val="50000"/>
                      <a:alpha val="82000"/>
                    </a:schemeClr>
                  </a:glow>
                </a:effectLst>
              </a:rPr>
              <a:t>Labai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92100">
                    <a:schemeClr val="accent2">
                      <a:lumMod val="50000"/>
                      <a:alpha val="82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glow rad="292100">
                    <a:schemeClr val="accent2">
                      <a:lumMod val="50000"/>
                      <a:alpha val="82000"/>
                    </a:schemeClr>
                  </a:glow>
                </a:effectLst>
              </a:rPr>
              <a:t>gerai</a:t>
            </a:r>
            <a:endParaRPr lang="lt-LT" sz="4000" b="1" dirty="0" smtClean="0">
              <a:solidFill>
                <a:schemeClr val="bg1"/>
              </a:solidFill>
              <a:effectLst>
                <a:glow rad="292100">
                  <a:schemeClr val="accent2">
                    <a:lumMod val="50000"/>
                    <a:alpha val="82000"/>
                  </a:schemeClr>
                </a:glow>
              </a:effectLst>
            </a:endParaRPr>
          </a:p>
          <a:p>
            <a:pPr marL="742950" indent="-742950" algn="l">
              <a:buAutoNum type="arabicPeriod"/>
            </a:pPr>
            <a:endParaRPr lang="lt-LT" sz="2900" b="1" dirty="0">
              <a:solidFill>
                <a:schemeClr val="bg1"/>
              </a:solidFill>
              <a:effectLst>
                <a:glow rad="292100">
                  <a:schemeClr val="accent2">
                    <a:lumMod val="50000"/>
                    <a:alpha val="82000"/>
                  </a:schemeClr>
                </a:glow>
              </a:effectLst>
            </a:endParaRPr>
          </a:p>
          <a:p>
            <a:pPr marL="742950" indent="-742950" algn="l">
              <a:buAutoNum type="arabicPeriod"/>
            </a:pPr>
            <a:r>
              <a:rPr lang="en-US" sz="4000" b="1" dirty="0" err="1" smtClean="0">
                <a:solidFill>
                  <a:schemeClr val="bg1"/>
                </a:solidFill>
                <a:effectLst>
                  <a:glow rad="292100">
                    <a:schemeClr val="accent2">
                      <a:lumMod val="50000"/>
                      <a:alpha val="82000"/>
                    </a:schemeClr>
                  </a:glow>
                </a:effectLst>
              </a:rPr>
              <a:t>Puikiai</a:t>
            </a:r>
            <a:endParaRPr lang="lt-LT" sz="4000" b="1" dirty="0" smtClean="0">
              <a:solidFill>
                <a:schemeClr val="bg1"/>
              </a:solidFill>
              <a:effectLst>
                <a:glow rad="292100">
                  <a:schemeClr val="accent2">
                    <a:lumMod val="50000"/>
                    <a:alpha val="82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0725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406613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Nam</a:t>
            </a:r>
            <a:r>
              <a:rPr lang="lt-LT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ų darbai (</a:t>
            </a:r>
            <a:r>
              <a:rPr lang="lt-LT" b="1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vietoj rašymo)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4427" y="1312168"/>
            <a:ext cx="8078688" cy="1612776"/>
          </a:xfrm>
        </p:spPr>
        <p:txBody>
          <a:bodyPr>
            <a:normAutofit/>
          </a:bodyPr>
          <a:lstStyle/>
          <a:p>
            <a:r>
              <a:rPr lang="lt-LT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Jei nori, gali pasigaminti </a:t>
            </a:r>
            <a:r>
              <a:rPr lang="lt-LT" b="1" dirty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Kryžių, kuris galės </a:t>
            </a:r>
            <a:r>
              <a:rPr lang="lt-LT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papuošti jūsų </a:t>
            </a:r>
            <a:r>
              <a:rPr lang="lt-LT" b="1" dirty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namuose langą ar kitą pasirinktą erdvę</a:t>
            </a:r>
            <a:r>
              <a:rPr lang="lt-LT" b="1" dirty="0" smtClean="0">
                <a:solidFill>
                  <a:srgbClr val="FFFF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  <a:endParaRPr lang="lt-LT" b="1" dirty="0">
              <a:solidFill>
                <a:srgbClr val="FFFF66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0043" y="2562994"/>
            <a:ext cx="6972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496300" y="692696"/>
            <a:ext cx="3402411" cy="412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5360" y="5013176"/>
            <a:ext cx="11620501" cy="144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64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58588" y="829979"/>
            <a:ext cx="10515600" cy="514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8800" i="1" dirty="0">
                <a:solidFill>
                  <a:schemeClr val="bg1"/>
                </a:solidFill>
                <a:effectLst>
                  <a:glow rad="190500">
                    <a:srgbClr val="FFC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Džiaugsmingų Šventų Velykų</a:t>
            </a:r>
            <a:r>
              <a:rPr lang="en-GB" sz="8800" i="1" dirty="0">
                <a:solidFill>
                  <a:schemeClr val="bg1"/>
                </a:solidFill>
                <a:effectLst>
                  <a:glow rad="190500">
                    <a:srgbClr val="FFCC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!</a:t>
            </a:r>
            <a:endParaRPr lang="lt-LT" sz="8800" dirty="0">
              <a:effectLst>
                <a:glow rad="190500">
                  <a:srgbClr val="FFCC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488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Vaizdo rezultatas pagal užklausą „atgaila“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/>
          <a:stretch/>
        </p:blipFill>
        <p:spPr bwMode="auto">
          <a:xfrm>
            <a:off x="8469370" y="1715328"/>
            <a:ext cx="3575268" cy="4089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8800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Klausimai kartojimui:</a:t>
            </a:r>
            <a:endParaRPr lang="lt-LT" sz="8800" i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07" y="2194271"/>
            <a:ext cx="8420234" cy="3186112"/>
          </a:xfrm>
          <a:solidFill>
            <a:schemeClr val="accent1"/>
          </a:solidFill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altLang="lt-LT" sz="4800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Apie kokį laikotarpį kalbėjome praeitą pamoką?</a:t>
            </a:r>
          </a:p>
          <a:p>
            <a:pPr marL="514350" indent="-514350">
              <a:buFont typeface="+mj-lt"/>
              <a:buAutoNum type="arabicPeriod"/>
            </a:pPr>
            <a:r>
              <a:rPr lang="lt-LT" altLang="lt-LT" sz="4800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Kiek tas laikotarpis trunka?</a:t>
            </a:r>
          </a:p>
          <a:p>
            <a:pPr marL="514350" indent="-514350">
              <a:buFont typeface="+mj-lt"/>
              <a:buAutoNum type="arabicPeriod"/>
            </a:pPr>
            <a:r>
              <a:rPr lang="lt-LT" altLang="lt-LT" sz="4800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Kam ir kaip per šį laikotarpį ruošiamės?</a:t>
            </a:r>
            <a:endParaRPr lang="lt-LT" altLang="lt-LT" sz="4800" i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598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25880" y="1122362"/>
            <a:ext cx="9342120" cy="3815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i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Did</a:t>
            </a:r>
            <a:r>
              <a:rPr lang="lt-LT" sz="9600" i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žioji savaitė.</a:t>
            </a:r>
            <a:br>
              <a:rPr lang="lt-LT" sz="9600" i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</a:br>
            <a:r>
              <a:rPr lang="lt-LT" sz="9600" i="1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Velykos</a:t>
            </a:r>
            <a:endParaRPr lang="lt-LT" sz="9600" i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989320" y="6116638"/>
            <a:ext cx="5943600" cy="528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636166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0522" y="261257"/>
            <a:ext cx="11133191" cy="1236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5400" i="1" dirty="0" err="1" smtClean="0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Didžiąj</a:t>
            </a:r>
            <a:r>
              <a:rPr lang="en-GB" sz="5400" i="1" dirty="0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a</a:t>
            </a:r>
            <a:r>
              <a:rPr lang="lt-LT" sz="5400" i="1" dirty="0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 </a:t>
            </a:r>
            <a:r>
              <a:rPr lang="lt-LT" sz="5400" i="1" dirty="0" err="1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savait</a:t>
            </a:r>
            <a:r>
              <a:rPr lang="en-GB" sz="5400" i="1" dirty="0" smtClean="0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e</a:t>
            </a:r>
            <a:r>
              <a:rPr lang="lt-LT" sz="5400" i="1" dirty="0" smtClean="0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 vadiname todėl</a:t>
            </a:r>
            <a:r>
              <a:rPr lang="en-GB" sz="5400" i="1" dirty="0" smtClean="0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, </a:t>
            </a:r>
            <a:r>
              <a:rPr lang="en-GB" sz="5400" i="1" dirty="0" err="1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nes</a:t>
            </a:r>
            <a:r>
              <a:rPr lang="en-GB" sz="5400" i="1" dirty="0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 </a:t>
            </a:r>
            <a:r>
              <a:rPr lang="en-GB" sz="5400" i="1" dirty="0" err="1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minimi</a:t>
            </a:r>
            <a:r>
              <a:rPr lang="en-GB" sz="5400" i="1" dirty="0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 </a:t>
            </a:r>
            <a:r>
              <a:rPr lang="en-GB" sz="5400" i="1" dirty="0" err="1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didieji</a:t>
            </a:r>
            <a:r>
              <a:rPr lang="en-GB" sz="5400" i="1" dirty="0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 </a:t>
            </a:r>
            <a:r>
              <a:rPr lang="en-GB" sz="5400" i="1" dirty="0" err="1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ti</a:t>
            </a:r>
            <a:r>
              <a:rPr lang="lt-LT" sz="5400" i="1" dirty="0" err="1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kėjimo</a:t>
            </a:r>
            <a:r>
              <a:rPr lang="lt-LT" sz="5400" i="1" dirty="0">
                <a:solidFill>
                  <a:schemeClr val="bg1"/>
                </a:solidFill>
                <a:effectLst>
                  <a:glow rad="241300">
                    <a:srgbClr val="CC3300">
                      <a:alpha val="65000"/>
                    </a:srgbClr>
                  </a:glow>
                </a:effectLst>
                <a:latin typeface="Garamond" panose="02020404030301010803" pitchFamily="18" charset="0"/>
              </a:rPr>
              <a:t> įvykiai:</a:t>
            </a:r>
            <a:endParaRPr lang="lt-LT" sz="5400" dirty="0">
              <a:effectLst>
                <a:glow rad="241300">
                  <a:srgbClr val="CC3300">
                    <a:alpha val="65000"/>
                  </a:srgbClr>
                </a:glo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3856" y="1756921"/>
            <a:ext cx="7848872" cy="499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3"/>
          <p:cNvSpPr/>
          <p:nvPr/>
        </p:nvSpPr>
        <p:spPr>
          <a:xfrm>
            <a:off x="8438142" y="1238966"/>
            <a:ext cx="37492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4400" i="1" dirty="0">
                <a:solidFill>
                  <a:schemeClr val="bg1"/>
                </a:solidFill>
                <a:effectLst>
                  <a:glow rad="660400">
                    <a:schemeClr val="accent2">
                      <a:lumMod val="50000"/>
                      <a:alpha val="71000"/>
                    </a:schemeClr>
                  </a:glow>
                </a:effectLst>
                <a:latin typeface="Garamond" panose="02020404030301010803" pitchFamily="18" charset="0"/>
              </a:rPr>
              <a:t>Jėzaus įžengimas į Jeruzalę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4400" i="1" dirty="0">
                <a:solidFill>
                  <a:schemeClr val="bg1"/>
                </a:solidFill>
                <a:effectLst>
                  <a:glow rad="660400">
                    <a:schemeClr val="accent2">
                      <a:lumMod val="50000"/>
                      <a:alpha val="71000"/>
                    </a:schemeClr>
                  </a:glow>
                </a:effectLst>
                <a:latin typeface="Garamond" panose="02020404030301010803" pitchFamily="18" charset="0"/>
              </a:rPr>
              <a:t>Paskutinė Vakarienė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4400" i="1" dirty="0">
                <a:solidFill>
                  <a:schemeClr val="bg1"/>
                </a:solidFill>
                <a:effectLst>
                  <a:glow rad="660400">
                    <a:schemeClr val="accent2">
                      <a:lumMod val="50000"/>
                      <a:alpha val="71000"/>
                    </a:schemeClr>
                  </a:glow>
                </a:effectLst>
                <a:latin typeface="Garamond" panose="02020404030301010803" pitchFamily="18" charset="0"/>
              </a:rPr>
              <a:t>Kančia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4400" i="1" dirty="0">
                <a:solidFill>
                  <a:schemeClr val="bg1"/>
                </a:solidFill>
                <a:effectLst>
                  <a:glow rad="660400">
                    <a:schemeClr val="accent2">
                      <a:lumMod val="50000"/>
                      <a:alpha val="71000"/>
                    </a:schemeClr>
                  </a:glow>
                </a:effectLst>
                <a:latin typeface="Garamond" panose="02020404030301010803" pitchFamily="18" charset="0"/>
              </a:rPr>
              <a:t>Mirtis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4400" i="1" dirty="0">
                <a:solidFill>
                  <a:schemeClr val="bg1"/>
                </a:solidFill>
                <a:effectLst>
                  <a:glow rad="660400">
                    <a:schemeClr val="accent2">
                      <a:lumMod val="50000"/>
                      <a:alpha val="71000"/>
                    </a:schemeClr>
                  </a:glow>
                </a:effectLst>
                <a:latin typeface="Garamond" panose="02020404030301010803" pitchFamily="18" charset="0"/>
              </a:rPr>
              <a:t>Prisikėlimas</a:t>
            </a:r>
          </a:p>
        </p:txBody>
      </p:sp>
    </p:spTree>
    <p:extLst>
      <p:ext uri="{BB962C8B-B14F-4D97-AF65-F5344CB8AC3E}">
        <p14:creationId xmlns:p14="http://schemas.microsoft.com/office/powerpoint/2010/main" xmlns="" val="3580370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838200" y="365126"/>
            <a:ext cx="10515600" cy="2537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7200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Kaip vadinasi pirmoji </a:t>
            </a:r>
            <a:r>
              <a:rPr lang="lt-LT" sz="7200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Didžiosios savaitės </a:t>
            </a:r>
            <a:r>
              <a:rPr lang="lt-LT" sz="7200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diena ir ką ji primena?</a:t>
            </a:r>
            <a:endParaRPr lang="lt-LT" sz="7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65200" y="2917372"/>
            <a:ext cx="10515600" cy="2530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9600" i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Tai Verbų sekmadienis. </a:t>
            </a:r>
            <a:endParaRPr lang="lt-LT" sz="9600" dirty="0"/>
          </a:p>
        </p:txBody>
      </p:sp>
    </p:spTree>
    <p:extLst>
      <p:ext uri="{BB962C8B-B14F-4D97-AF65-F5344CB8AC3E}">
        <p14:creationId xmlns:p14="http://schemas.microsoft.com/office/powerpoint/2010/main" xmlns="" val="2050385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4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aizdo rezultatas pagal užklausą „palmen sunday“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561604"/>
            <a:ext cx="3578699" cy="3589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67050" y="3063070"/>
            <a:ext cx="9124950" cy="316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lt-LT" altLang="lt-LT" sz="6600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Žmonės pasitiko Jėzų klodami ant žemės palmių šakeles.</a:t>
            </a:r>
            <a:endParaRPr lang="lt-LT" sz="6600" i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Garamond" panose="02020404030301010803" pitchFamily="18" charset="0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0" y="5924551"/>
            <a:ext cx="12192000" cy="584775"/>
          </a:xfrm>
          <a:prstGeom prst="rect">
            <a:avLst/>
          </a:prstGeom>
          <a:solidFill>
            <a:srgbClr val="CC9900"/>
          </a:solidFill>
        </p:spPr>
        <p:txBody>
          <a:bodyPr wrap="square">
            <a:spAutoFit/>
          </a:bodyPr>
          <a:lstStyle/>
          <a:p>
            <a:pPr algn="ctr"/>
            <a:r>
              <a:rPr lang="lt-LT" sz="3200" b="1" i="1" dirty="0" smtClean="0">
                <a:solidFill>
                  <a:schemeClr val="bg1"/>
                </a:solidFill>
                <a:effectLst>
                  <a:glow rad="190500">
                    <a:schemeClr val="accent4">
                      <a:lumMod val="50000"/>
                    </a:schemeClr>
                  </a:glow>
                </a:effectLst>
                <a:latin typeface="Garamond" panose="02020404030301010803" pitchFamily="18" charset="0"/>
              </a:rPr>
              <a:t>Spustelk filmuką peržiūrai. Atsakyk (raštu), ką labiausiai įsidėmėjai?</a:t>
            </a:r>
            <a:endParaRPr lang="lt-LT" sz="3200" b="1" dirty="0"/>
          </a:p>
        </p:txBody>
      </p:sp>
      <p:sp>
        <p:nvSpPr>
          <p:cNvPr id="3" name="Stačiakampis 2"/>
          <p:cNvSpPr/>
          <p:nvPr/>
        </p:nvSpPr>
        <p:spPr>
          <a:xfrm>
            <a:off x="242065" y="5086350"/>
            <a:ext cx="11949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3200" b="1" dirty="0">
                <a:hlinkClick r:id="rId5"/>
              </a:rPr>
              <a:t>https://www.youtube.com/watch?v=1QknG90VTgQ&amp;t=4s</a:t>
            </a:r>
            <a:endParaRPr lang="lt-LT" sz="3200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95400" y="307975"/>
            <a:ext cx="10515600" cy="3046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8800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Verbų sekmadienį minime Jėzaus įžengimą į Jeruzalę ir Jo kančią.</a:t>
            </a:r>
            <a:endParaRPr lang="lt-LT" sz="8800" dirty="0"/>
          </a:p>
        </p:txBody>
      </p:sp>
    </p:spTree>
    <p:extLst>
      <p:ext uri="{BB962C8B-B14F-4D97-AF65-F5344CB8AC3E}">
        <p14:creationId xmlns:p14="http://schemas.microsoft.com/office/powerpoint/2010/main" xmlns="" val="1761390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effectLst>
            <a:glow rad="723900">
              <a:srgbClr val="C00000">
                <a:alpha val="85000"/>
              </a:srgb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8800" i="1" dirty="0"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Didysis</a:t>
            </a:r>
            <a:r>
              <a:rPr lang="lt-LT" sz="8800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Garamond" panose="02020404030301010803" pitchFamily="18" charset="0"/>
              </a:rPr>
              <a:t> </a:t>
            </a:r>
            <a:r>
              <a:rPr lang="lt-LT" sz="8800" i="1" dirty="0">
                <a:solidFill>
                  <a:schemeClr val="bg1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Ketvirtadienis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2137" y="2852377"/>
            <a:ext cx="11614245" cy="3166286"/>
          </a:xfrm>
          <a:prstGeom prst="rect">
            <a:avLst/>
          </a:prstGeom>
          <a:effectLst>
            <a:glow rad="279400">
              <a:schemeClr val="accent1">
                <a:alpha val="95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t-LT" altLang="lt-LT" sz="6600" i="1" dirty="0">
                <a:solidFill>
                  <a:schemeClr val="bg1"/>
                </a:solidFill>
                <a:effectLst>
                  <a:glow rad="698500">
                    <a:srgbClr val="C00000">
                      <a:alpha val="29000"/>
                    </a:srgbClr>
                  </a:glow>
                </a:effectLst>
                <a:latin typeface="Garamond" panose="02020404030301010803" pitchFamily="18" charset="0"/>
              </a:rPr>
              <a:t>Paskutinės Vakarienės diena.</a:t>
            </a:r>
          </a:p>
          <a:p>
            <a:pPr algn="ctr"/>
            <a:endParaRPr lang="lt-LT" altLang="lt-LT" sz="2400" i="1" dirty="0">
              <a:solidFill>
                <a:schemeClr val="bg1"/>
              </a:solidFill>
              <a:effectLst>
                <a:glow rad="698500">
                  <a:srgbClr val="C00000">
                    <a:alpha val="29000"/>
                  </a:srgbClr>
                </a:glow>
              </a:effectLst>
              <a:latin typeface="Garamond" panose="02020404030301010803" pitchFamily="18" charset="0"/>
            </a:endParaRPr>
          </a:p>
          <a:p>
            <a:pPr algn="ctr"/>
            <a:r>
              <a:rPr lang="lt-LT" sz="6600" i="1" dirty="0">
                <a:solidFill>
                  <a:schemeClr val="bg1"/>
                </a:solidFill>
                <a:effectLst>
                  <a:glow rad="698500">
                    <a:srgbClr val="C00000">
                      <a:alpha val="29000"/>
                    </a:srgbClr>
                  </a:glow>
                </a:effectLst>
                <a:latin typeface="Garamond" panose="02020404030301010803" pitchFamily="18" charset="0"/>
              </a:rPr>
              <a:t>Šią dieną įsteigiamos Šventosios Mišios.</a:t>
            </a:r>
          </a:p>
        </p:txBody>
      </p:sp>
    </p:spTree>
    <p:extLst>
      <p:ext uri="{BB962C8B-B14F-4D97-AF65-F5344CB8AC3E}">
        <p14:creationId xmlns:p14="http://schemas.microsoft.com/office/powerpoint/2010/main" xmlns="" val="4149086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559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8800" i="1" dirty="0">
                <a:solidFill>
                  <a:schemeClr val="bg1"/>
                </a:solidFill>
                <a:effectLst>
                  <a:glow rad="431800">
                    <a:srgbClr val="C00000">
                      <a:alpha val="40000"/>
                    </a:srgbClr>
                  </a:glow>
                </a:effectLst>
                <a:latin typeface="Garamond" panose="02020404030301010803" pitchFamily="18" charset="0"/>
              </a:rPr>
              <a:t>Paskutinės Vakarienės metu Jėzus paėmė duoną, laužė ją ir davė savo mokiniams tardamas:</a:t>
            </a:r>
          </a:p>
        </p:txBody>
      </p:sp>
    </p:spTree>
    <p:extLst>
      <p:ext uri="{BB962C8B-B14F-4D97-AF65-F5344CB8AC3E}">
        <p14:creationId xmlns:p14="http://schemas.microsoft.com/office/powerpoint/2010/main" xmlns="" val="403153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498</Words>
  <Application>Microsoft Office PowerPoint</Application>
  <PresentationFormat>Pasirinktinai</PresentationFormat>
  <Paragraphs>109</Paragraphs>
  <Slides>24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24</vt:i4>
      </vt:variant>
    </vt:vector>
  </HeadingPairs>
  <TitlesOfParts>
    <vt:vector size="25" baseType="lpstr">
      <vt:lpstr>Office Theme</vt:lpstr>
      <vt:lpstr>Didžioji savaitė. Velykos</vt:lpstr>
      <vt:lpstr>Giesmė</vt:lpstr>
      <vt:lpstr>Klausimai kartojimui:</vt:lpstr>
      <vt:lpstr>Skaidrė 4</vt:lpstr>
      <vt:lpstr>Skaidrė 5</vt:lpstr>
      <vt:lpstr>Skaidrė 6</vt:lpstr>
      <vt:lpstr>Skaidrė 7</vt:lpstr>
      <vt:lpstr>Skaidrė 8</vt:lpstr>
      <vt:lpstr>Skaidrė 9</vt:lpstr>
      <vt:lpstr>Skaidrė 10</vt:lpstr>
      <vt:lpstr>Skaidrė 11</vt:lpstr>
      <vt:lpstr>Skaidrė 12</vt:lpstr>
      <vt:lpstr>Skaidrė 13</vt:lpstr>
      <vt:lpstr>Pažiūrėkite filmuką ir įsidėmėkite įvykių eigą!</vt:lpstr>
      <vt:lpstr>Kokie įvykiai pavaizduoti paveikslėliuose? </vt:lpstr>
      <vt:lpstr>Atsakykite į klausimą!</vt:lpstr>
      <vt:lpstr>Atsakykite į klausimą!</vt:lpstr>
      <vt:lpstr>Skaidrė 18</vt:lpstr>
      <vt:lpstr>Skaidrė 19</vt:lpstr>
      <vt:lpstr>Skaidrė 20</vt:lpstr>
      <vt:lpstr>Skaidrė 21</vt:lpstr>
      <vt:lpstr>Įsivertink, kaip sekėsi per šią pamoką!</vt:lpstr>
      <vt:lpstr>Namų darbai (vietoj rašymo)</vt:lpstr>
      <vt:lpstr>Skaidrė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Vilma Klumbyte</dc:creator>
  <cp:lastModifiedBy>Vartotojas</cp:lastModifiedBy>
  <cp:revision>85</cp:revision>
  <dcterms:created xsi:type="dcterms:W3CDTF">2017-03-18T21:03:40Z</dcterms:created>
  <dcterms:modified xsi:type="dcterms:W3CDTF">2020-04-07T12:14:21Z</dcterms:modified>
</cp:coreProperties>
</file>