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9" r:id="rId13"/>
    <p:sldId id="265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244D-AA5A-4D68-B348-6BDFD2020525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CB05-B9EC-48E8-A893-5B10A2E404C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E3E3-9226-4E7E-8380-D06B86B69315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2A0D-C48B-4379-8B15-866DDB1A3F0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1690-A6A2-414F-9205-6D1B96A6C425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EA03-C98B-437B-85EA-A108E345709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5D25-E0FB-401D-BBF5-51A8B191D9F1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281E-3B11-4CD8-A55A-90F63183E2D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CB66-2F95-49B8-B2BD-AE068F314F42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9B65-A7AD-401C-A837-264149DF8E9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E503-9A2C-420B-9625-B49515A4C0A3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6406-92D7-4454-97F2-CCF0B983AD4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44567-97D7-4287-8AC2-ADA7AF94FCA6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D70C-2F50-40B3-8A0E-A3A5053FE01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23D7-6C12-4A18-BE7F-4C7EEB3AF303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8981-5F77-4C30-B9F5-56BE933B184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828C-55F9-49C9-8EC1-68073F7D8F55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F29A-3AB7-4306-879F-39D88A742BE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A58A-6FC9-481D-B810-57D4D9E86C48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EBF9-A02E-41FC-8A8D-F558974CEE9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BE6-CC65-46BF-8D2D-BC310B541108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DE61-3FF9-40F9-83F0-7BEE4E7E7C0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DF9E"/>
            </a:gs>
            <a:gs pos="2000">
              <a:srgbClr val="FADF9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pavad.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B44F2A-F0BB-4992-A7D4-F3D09C995DC0}" type="datetimeFigureOut">
              <a:rPr lang="lt-LT"/>
              <a:pPr>
                <a:defRPr/>
              </a:pPr>
              <a:t>2014.02.19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FEC442-7194-4FC9-9F31-191E3A592E8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ntraštė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2952750"/>
          </a:xfrm>
        </p:spPr>
        <p:txBody>
          <a:bodyPr/>
          <a:lstStyle/>
          <a:p>
            <a:r>
              <a:rPr lang="lt-LT" sz="4000" b="1" smtClean="0">
                <a:latin typeface="Monotype Corsiva" pitchFamily="66" charset="0"/>
                <a:cs typeface="Times New Roman" pitchFamily="18" charset="0"/>
              </a:rPr>
              <a:t>Mano šeima – Dievo dovana</a:t>
            </a:r>
            <a:br>
              <a:rPr lang="lt-LT" sz="4000" b="1" smtClean="0">
                <a:latin typeface="Monotype Corsiva" pitchFamily="66" charset="0"/>
                <a:cs typeface="Times New Roman" pitchFamily="18" charset="0"/>
              </a:rPr>
            </a:br>
            <a:r>
              <a:rPr lang="lt-LT" sz="4000" smtClean="0">
                <a:latin typeface="Monotype Corsiva" pitchFamily="66" charset="0"/>
                <a:cs typeface="Times New Roman" pitchFamily="18" charset="0"/>
              </a:rPr>
              <a:t>      </a:t>
            </a:r>
            <a:br>
              <a:rPr lang="lt-LT" sz="4000" smtClean="0">
                <a:latin typeface="Monotype Corsiva" pitchFamily="66" charset="0"/>
                <a:cs typeface="Times New Roman" pitchFamily="18" charset="0"/>
              </a:rPr>
            </a:br>
            <a:r>
              <a:rPr lang="lt-LT" sz="4000" smtClean="0">
                <a:latin typeface="Monotype Corsiva" pitchFamily="66" charset="0"/>
                <a:cs typeface="Times New Roman" pitchFamily="18" charset="0"/>
              </a:rPr>
              <a:t>                                  </a:t>
            </a:r>
            <a:r>
              <a:rPr lang="lt-LT" sz="2800" b="1" smtClean="0">
                <a:latin typeface="Monotype Corsiva" pitchFamily="66" charset="0"/>
                <a:cs typeface="Times New Roman" pitchFamily="18" charset="0"/>
              </a:rPr>
              <a:t>7 klasė</a:t>
            </a:r>
          </a:p>
        </p:txBody>
      </p:sp>
      <p:sp>
        <p:nvSpPr>
          <p:cNvPr id="13315" name="Antrinis pavadinimas 2"/>
          <p:cNvSpPr>
            <a:spLocks noGrp="1"/>
          </p:cNvSpPr>
          <p:nvPr>
            <p:ph type="subTitle" idx="1"/>
          </p:nvPr>
        </p:nvSpPr>
        <p:spPr>
          <a:xfrm>
            <a:off x="2771775" y="5732463"/>
            <a:ext cx="6048375" cy="720725"/>
          </a:xfrm>
        </p:spPr>
        <p:txBody>
          <a:bodyPr/>
          <a:lstStyle/>
          <a:p>
            <a:r>
              <a:rPr lang="lt-LT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Parengė vyresnioji tikybos mokytoja Vita Vilimienė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lt-LT" sz="2800" smtClean="0">
                <a:latin typeface="Monotype Corsiva" pitchFamily="66" charset="0"/>
                <a:cs typeface="Times New Roman" pitchFamily="18" charset="0"/>
              </a:rPr>
              <a:t>Užduotis.</a:t>
            </a:r>
            <a:r>
              <a:rPr lang="lt-LT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i="1" smtClean="0">
                <a:latin typeface="Times New Roman" pitchFamily="18" charset="0"/>
                <a:cs typeface="Times New Roman" pitchFamily="18" charset="0"/>
              </a:rPr>
              <a:t>Išdalinami lapai, kuriuose pavaizduotos rankytės</a:t>
            </a:r>
          </a:p>
          <a:p>
            <a:pPr marL="0" indent="0" algn="just">
              <a:buFont typeface="Arial" charset="0"/>
              <a:buNone/>
            </a:pPr>
            <a:r>
              <a:rPr lang="lt-LT" sz="2400" i="1" smtClean="0">
                <a:latin typeface="Times New Roman" pitchFamily="18" charset="0"/>
                <a:cs typeface="Times New Roman" pitchFamily="18" charset="0"/>
              </a:rPr>
              <a:t> (1 priedas). Iškirpti ir suklijuoti savo šeimos medį. Įvardinti šeimos tipą.</a:t>
            </a:r>
          </a:p>
          <a:p>
            <a:pPr marL="0" indent="0">
              <a:buFont typeface="Arial" charset="0"/>
              <a:buNone/>
            </a:pPr>
            <a:endParaRPr lang="lt-LT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lt-LT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vityte\Desktop\images.jpg"/>
          <p:cNvPicPr>
            <a:picLocks noChangeAspect="1" noChangeArrowheads="1"/>
          </p:cNvPicPr>
          <p:nvPr/>
        </p:nvPicPr>
        <p:blipFill>
          <a:blip r:embed="rId2"/>
          <a:srcRect b="15073"/>
          <a:stretch>
            <a:fillRect/>
          </a:stretch>
        </p:blipFill>
        <p:spPr bwMode="auto">
          <a:xfrm>
            <a:off x="979488" y="1700213"/>
            <a:ext cx="6905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1214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Diskusija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lt-LT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Kokie būtiniausi žmogaus poreikiai yra tenkinami šeimoje?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Kokie santykiai yra būdingi šeimai?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Kodėl šeimoje būna konfliktų?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lemia šeimos darną?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Koks mano elgesys su artimaisiais?</a:t>
            </a:r>
            <a:endParaRPr lang="lt-L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lt-LT" sz="3600" smtClean="0">
                <a:latin typeface="Times New Roman" pitchFamily="18" charset="0"/>
                <a:cs typeface="Times New Roman" pitchFamily="18" charset="0"/>
              </a:rPr>
              <a:t>Tikėjimas</a:t>
            </a:r>
          </a:p>
          <a:p>
            <a:pPr marL="0" indent="0" algn="ctr">
              <a:buFont typeface="Arial" charset="0"/>
              <a:buNone/>
            </a:pPr>
            <a:endParaRPr lang="lt-LT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lt-LT" sz="2400" i="1" smtClean="0">
                <a:latin typeface="Times New Roman" pitchFamily="18" charset="0"/>
                <a:cs typeface="Times New Roman" pitchFamily="18" charset="0"/>
              </a:rPr>
              <a:t>Kas apie šeimą, jos narių santykius rašoma Šventajame Rašte?</a:t>
            </a:r>
          </a:p>
          <a:p>
            <a:pPr marL="0" indent="0" algn="just">
              <a:buFont typeface="Arial" charset="0"/>
              <a:buNone/>
            </a:pPr>
            <a:endParaRPr lang="lt-LT" sz="24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v"/>
            </a:pPr>
            <a:r>
              <a:rPr lang="lt-LT" sz="2400" b="1" i="1" smtClean="0">
                <a:latin typeface="Times New Roman" pitchFamily="18" charset="0"/>
                <a:cs typeface="Times New Roman" pitchFamily="18" charset="0"/>
              </a:rPr>
              <a:t>Gerbk savo tėvą ir motiną.    </a:t>
            </a:r>
          </a:p>
          <a:p>
            <a:pPr marL="0" indent="0" algn="just">
              <a:buFont typeface="Arial" charset="0"/>
              <a:buNone/>
            </a:pPr>
            <a:r>
              <a:rPr lang="lt-LT" sz="2400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Iš 20, 12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lt-LT" sz="2400" b="1" i="1" smtClean="0">
                <a:latin typeface="Times New Roman" pitchFamily="18" charset="0"/>
                <a:cs typeface="Times New Roman" pitchFamily="18" charset="0"/>
              </a:rPr>
              <a:t>Jeigu kas nesirūpina savaisiais, ypač namiškiais, tai yra užsigynęs tikėjimo ir blogesnis už netikintį!    </a:t>
            </a:r>
          </a:p>
          <a:p>
            <a:pPr marL="0" indent="0" algn="just">
              <a:buFont typeface="Arial" charset="0"/>
              <a:buNone/>
            </a:pPr>
            <a:r>
              <a:rPr lang="lt-LT" sz="2400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1 Tim 5,8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lt-LT" sz="2400" b="1" i="1" smtClean="0">
                <a:latin typeface="Times New Roman" pitchFamily="18" charset="0"/>
                <a:cs typeface="Times New Roman" pitchFamily="18" charset="0"/>
              </a:rPr>
              <a:t>Jūs, vaikai, visame kame klausykite savo tėvų, nes tai patinka Viešpačiui. O jūs, tėvai, nepiktinkite savo vaikų, kad jie nepasidarytų silpnadvasiai.</a:t>
            </a:r>
          </a:p>
          <a:p>
            <a:pPr marL="0" indent="0" algn="just">
              <a:buFont typeface="Arial" charset="0"/>
              <a:buNone/>
            </a:pPr>
            <a:r>
              <a:rPr lang="lt-LT" sz="2400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Kol 3, 20-21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lt-LT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lt-LT" sz="2800" smtClean="0">
                <a:latin typeface="Monotype Corsiva" pitchFamily="66" charset="0"/>
                <a:cs typeface="Times New Roman" pitchFamily="18" charset="0"/>
              </a:rPr>
              <a:t>Darbas grupelėse. </a:t>
            </a: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Perskaityti nurodytą medžiagą iš KBK ir užrašyti 4-6 šeimos ir visuomenės bendradarbiavimo bei darnios šeimos aspektus (2 priedas).</a:t>
            </a:r>
          </a:p>
          <a:p>
            <a:pPr marL="0" indent="0" algn="just">
              <a:buFont typeface="Arial" charset="0"/>
              <a:buNone/>
            </a:pPr>
            <a:endParaRPr lang="lt-LT" sz="28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I grupė. KBK 2207-2213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II grupė. KBK 2214- 2220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III grupė. KBK 2221- 2230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Font typeface="Arial" charset="0"/>
              <a:buNone/>
            </a:pPr>
            <a:endParaRPr lang="lt-LT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Naujas gyvenimas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Užduotis ,,Pagarba tėvams“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priedas). Tėvai yra verti ypatingos pagarbos. Perskaityk, ką reiškia gerbti tėvus.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Pagalvok: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Kuris iš teiginių svarbiausias? Pabrauk jį </a:t>
            </a:r>
            <a:r>
              <a:rPr lang="lt-LT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žaliai.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Kurį iš jų sunkiausia vykdyti? Pabrauk jį </a:t>
            </a:r>
            <a:r>
              <a:rPr lang="lt-LT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raudonai.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 čia ko nors trūksta? Ką pridurtum tu?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Gerbti tėvus – vadinasi: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Mylėti juos jau vien dėl to, kad mums davė gyvybę.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Mylėti ir tada, kai matome jų ydas bei silpnybes.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Pripažinti jų autoritetą ir jiems paklusti, žinant, kad jie visada mums trokšta gero.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Būti nuoširdiems ir kupiniems dėkingumo už viską, ką esame iš jų gavę.</a:t>
            </a:r>
            <a:endParaRPr lang="lt-L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Būti atviriems ir klausti jų patarimo.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Būti pasirengusiems jiems visada patarnauti.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Niekada jų neskaudinti, o prasižengus prašyti atleidimo.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Nepalikti tėvų vienų senatvėje, nuoširdžiai jais rūpintis ir jiems padėti.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lt-LT" sz="3600" smtClean="0">
                <a:latin typeface="Monotype Corsiva" pitchFamily="66" charset="0"/>
                <a:cs typeface="Times New Roman" pitchFamily="18" charset="0"/>
              </a:rPr>
              <a:t>Refleksija</a:t>
            </a:r>
          </a:p>
          <a:p>
            <a:pPr marL="0" indent="0" algn="just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Apibendrinant išmoktą medžiagą, mokiniams pasiūloma įvairiaspalvių dražė saldainių. Kiekviena spalva turi savo reikšmę: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Raudona – kam prieštaraujate?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Geltona – kuo abejojate?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Oranžinė – kas nuliūdino?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Žalia – kam pritariate?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Mėlyna – kas nustebino?</a:t>
            </a:r>
          </a:p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Ruda – kas nudžiugino?</a:t>
            </a:r>
          </a:p>
          <a:p>
            <a:pPr marL="0" indent="0" algn="ctr">
              <a:buFont typeface="Arial" charset="0"/>
              <a:buNone/>
            </a:pPr>
            <a:endParaRPr lang="lt-LT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Naudota literatūra: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Danes S. ir C. Dabarties problemos ir krikščionybė. Vilnius: Alma </a:t>
            </a:r>
            <a:r>
              <a:rPr lang="lt-LT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littera</a:t>
            </a: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1997.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lt-LT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Jenkins</a:t>
            </a: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J. Šių laikų dorovinės problemos. Vilnius: Alma </a:t>
            </a:r>
            <a:r>
              <a:rPr lang="lt-LT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littera</a:t>
            </a: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1997.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Katalikų bažnyčios katekizmas. Kaunas: TKK leidykla, 1996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Saulytė A., </a:t>
            </a:r>
            <a:r>
              <a:rPr lang="lt-LT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Dirginčienė</a:t>
            </a: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R. Etikos pratybos 5 klasei. Kaunas: Šviesa, 2007.</a:t>
            </a:r>
            <a:endParaRPr lang="lt-L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smtClean="0">
                <a:latin typeface="Monotype Corsiva" pitchFamily="66" charset="0"/>
                <a:cs typeface="Times New Roman" pitchFamily="18" charset="0"/>
              </a:rPr>
              <a:t>Pamokos uždavinys</a:t>
            </a:r>
          </a:p>
        </p:txBody>
      </p:sp>
      <p:sp>
        <p:nvSpPr>
          <p:cNvPr id="14338" name="Turinio vietos rezervavimo ženklas 2"/>
          <p:cNvSpPr>
            <a:spLocks noGrp="1"/>
          </p:cNvSpPr>
          <p:nvPr>
            <p:ph idx="1"/>
          </p:nvPr>
        </p:nvSpPr>
        <p:spPr>
          <a:xfrm>
            <a:off x="1476375" y="1557338"/>
            <a:ext cx="6923088" cy="45259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Remdamiesi patirtimi, individualiai ir grupelėse atlikdami užduotis bei analizuodami Bažnyčios mokymą apie šeimą ir jos narių santykius, įvardinsite  4-6 šeimos ir visuomenės bendradarbiavimo bei darnios šeimos aspektus.</a:t>
            </a:r>
          </a:p>
          <a:p>
            <a:pPr marL="0" indent="0" algn="ctr">
              <a:buFont typeface="Arial" charset="0"/>
              <a:buNone/>
            </a:pPr>
            <a:endParaRPr lang="lt-LT" sz="2800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lt-LT" sz="3600" smtClean="0">
                <a:latin typeface="Monotype Corsiva" pitchFamily="66" charset="0"/>
                <a:cs typeface="Times New Roman" pitchFamily="18" charset="0"/>
              </a:rPr>
              <a:t>Gyvenimas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lt-LT" sz="28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lt-LT" sz="3600" i="1" smtClean="0">
                <a:latin typeface="Times New Roman" pitchFamily="18" charset="0"/>
                <a:cs typeface="Times New Roman" pitchFamily="18" charset="0"/>
              </a:rPr>
              <a:t>Pokalbis ir paveikslų, vaizduojančių šeimas, analizė:</a:t>
            </a:r>
          </a:p>
          <a:p>
            <a:pPr marL="0" indent="0">
              <a:buFont typeface="Wingdings" pitchFamily="2" charset="2"/>
              <a:buChar char="v"/>
            </a:pPr>
            <a:r>
              <a:rPr lang="lt-LT" sz="3600" i="1" smtClean="0">
                <a:latin typeface="Times New Roman" pitchFamily="18" charset="0"/>
                <a:cs typeface="Times New Roman" pitchFamily="18" charset="0"/>
              </a:rPr>
              <a:t>Ką vadiname šeima?</a:t>
            </a:r>
          </a:p>
          <a:p>
            <a:pPr marL="0" indent="0">
              <a:buFont typeface="Wingdings" pitchFamily="2" charset="2"/>
              <a:buChar char="v"/>
            </a:pPr>
            <a:r>
              <a:rPr lang="lt-LT" sz="3600" i="1" smtClean="0">
                <a:latin typeface="Times New Roman" pitchFamily="18" charset="0"/>
                <a:cs typeface="Times New Roman" pitchFamily="18" charset="0"/>
              </a:rPr>
              <a:t>Kokių yra šeimų?</a:t>
            </a:r>
          </a:p>
          <a:p>
            <a:pPr marL="0" indent="0">
              <a:buFont typeface="Wingdings" pitchFamily="2" charset="2"/>
              <a:buChar char="v"/>
            </a:pPr>
            <a:r>
              <a:rPr lang="lt-LT" sz="3600" i="1" smtClean="0">
                <a:latin typeface="Times New Roman" pitchFamily="18" charset="0"/>
                <a:cs typeface="Times New Roman" pitchFamily="18" charset="0"/>
              </a:rPr>
              <a:t>Kas yra visoms bendra, kas skirtinga, savita?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vityte\Desktop\fa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549275"/>
            <a:ext cx="87645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vityte\Desktop\Multi Generational Family.jpg"/>
          <p:cNvPicPr>
            <a:picLocks noChangeAspect="1" noChangeArrowheads="1"/>
          </p:cNvPicPr>
          <p:nvPr/>
        </p:nvPicPr>
        <p:blipFill>
          <a:blip r:embed="rId2"/>
          <a:srcRect l="2945" t="2840" r="2945" b="4305"/>
          <a:stretch>
            <a:fillRect/>
          </a:stretch>
        </p:blipFill>
        <p:spPr bwMode="auto">
          <a:xfrm>
            <a:off x="1331913" y="182563"/>
            <a:ext cx="6573837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vityte\Desktop\mother-with-children-in-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34377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vityte\Desktop\father-and-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620713"/>
            <a:ext cx="8277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lt-LT" sz="2800" i="1" smtClean="0">
                <a:latin typeface="Times New Roman" pitchFamily="18" charset="0"/>
                <a:cs typeface="Times New Roman" pitchFamily="18" charset="0"/>
              </a:rPr>
              <a:t>Apibendrinimas</a:t>
            </a:r>
            <a:r>
              <a:rPr lang="lt-LT" sz="2800" i="1" smtClean="0"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lt-LT" sz="3600" i="1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lt-LT" sz="3600" smtClean="0">
                <a:latin typeface="Monotype Corsiva" pitchFamily="66" charset="0"/>
                <a:cs typeface="Times New Roman" pitchFamily="18" charset="0"/>
              </a:rPr>
              <a:t>Kas yra šeima?</a:t>
            </a:r>
            <a:endParaRPr lang="lt-LT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lt-LT" sz="360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v"/>
            </a:pPr>
            <a:r>
              <a:rPr lang="lt-LT" sz="3600" i="1" smtClean="0">
                <a:latin typeface="Times New Roman" pitchFamily="18" charset="0"/>
                <a:cs typeface="Times New Roman" pitchFamily="18" charset="0"/>
              </a:rPr>
              <a:t>Vyras su žmona ir jų vaikai.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lt-LT" sz="3600" i="1" smtClean="0">
                <a:latin typeface="Times New Roman" pitchFamily="18" charset="0"/>
                <a:cs typeface="Times New Roman" pitchFamily="18" charset="0"/>
              </a:rPr>
              <a:t>Biologinių saitų siejama žmonių grupė.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lt-LT" sz="3600" i="1" smtClean="0">
                <a:latin typeface="Times New Roman" pitchFamily="18" charset="0"/>
                <a:cs typeface="Times New Roman" pitchFamily="18" charset="0"/>
              </a:rPr>
              <a:t>Tėvai, vaikai ir kiti tuose pačiuose namuose gyvenantys giminės.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lt-LT" sz="3600" i="1" smtClean="0">
                <a:latin typeface="Times New Roman" pitchFamily="18" charset="0"/>
                <a:cs typeface="Times New Roman" pitchFamily="18" charset="0"/>
              </a:rPr>
              <a:t>Grupė, kurioje žmogus užauga.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Pagrindiniai šeimos tipai: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eima branduolys;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ją sudaro tik kartu gyvenantys vyras, žmona ir vaikai.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šplėstinė šeima;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ją sudaro kelios kartos, kurios kartu gyvena tuose pačiuose namuose ir gali turėti kaimynystėje gyvenančių giminystės ryšiais susijusių asmenų.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epilna šeima (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vienišo tėvo ar vienišos motinos šeima); tokia padėtis susiklosto, tėvams nusprendus negyventi kartu, išsituokus, sąmoningai apsisprendus nesituokti arba vienam iš jų mirus.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uvestinė šeima;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 po sutuoktinio mirties arba skyrybų sukuriama nauja šeima, ją gali sudaryti vyras ir žmona, turintys vaikų iš pirmos santuokos.</a:t>
            </a:r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496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Monotype Corsiva</vt:lpstr>
      <vt:lpstr>Times New Roman</vt:lpstr>
      <vt:lpstr>Wingdings</vt:lpstr>
      <vt:lpstr>Office tema</vt:lpstr>
      <vt:lpstr>Mano šeima – Dievo dovana                                          7 klasė</vt:lpstr>
      <vt:lpstr>Pamokos uždavinys</vt:lpstr>
      <vt:lpstr>Gyvenimas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 šeima – Dievo dovana</dc:title>
  <dc:creator>vityte</dc:creator>
  <cp:lastModifiedBy>HOME</cp:lastModifiedBy>
  <cp:revision>24</cp:revision>
  <dcterms:created xsi:type="dcterms:W3CDTF">2014-01-24T11:55:20Z</dcterms:created>
  <dcterms:modified xsi:type="dcterms:W3CDTF">2014-02-19T16:03:26Z</dcterms:modified>
</cp:coreProperties>
</file>