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285" r:id="rId2"/>
    <p:sldId id="280" r:id="rId3"/>
    <p:sldId id="282" r:id="rId4"/>
    <p:sldId id="283" r:id="rId5"/>
    <p:sldId id="281" r:id="rId6"/>
    <p:sldId id="256" r:id="rId7"/>
    <p:sldId id="271" r:id="rId8"/>
    <p:sldId id="272" r:id="rId9"/>
    <p:sldId id="273" r:id="rId10"/>
    <p:sldId id="274" r:id="rId11"/>
    <p:sldId id="267" r:id="rId12"/>
    <p:sldId id="287" r:id="rId13"/>
    <p:sldId id="284" r:id="rId14"/>
    <p:sldId id="277" r:id="rId15"/>
    <p:sldId id="278" r:id="rId16"/>
    <p:sldId id="262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340FA-99B2-46E6-B2C3-60424593AB07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C933B-6998-4E8D-8330-5A471DEECF2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0313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933B-6998-4E8D-8330-5A471DEECF21}" type="slidenum">
              <a:rPr lang="lt-LT" smtClean="0"/>
              <a:pPr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9788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399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64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459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42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9236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10503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4527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9141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64050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22400" y="1752600"/>
            <a:ext cx="10160000" cy="4114800"/>
          </a:xfrm>
        </p:spPr>
        <p:txBody>
          <a:bodyPr/>
          <a:lstStyle/>
          <a:p>
            <a:pPr lvl="0"/>
            <a:endParaRPr lang="lt-LT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34EE351-C135-4758-8C6A-35DE0ACBE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90B5018-451D-4835-BFF8-77197DB0F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150C37E-D5BC-42D6-B351-9A6B0BA04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293B4-2EAF-41FE-B2BD-C8B935430D6B}" type="slidenum">
              <a:rPr lang="en-GB" altLang="lt-LT"/>
              <a:pPr>
                <a:defRPr/>
              </a:pPr>
              <a:t>‹#›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202359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452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241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582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6451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579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401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488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619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A20BA-8DB4-43E5-AC2A-6F7135CA15CC}" type="datetimeFigureOut">
              <a:rPr lang="lt-LT" smtClean="0"/>
              <a:pPr/>
              <a:t>2020-05-12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4A01-34C9-4736-90DA-79B9D8AEDC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65656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png"/><Relationship Id="rId5" Type="http://schemas.openxmlformats.org/officeDocument/2006/relationships/slide" Target="slide12.xml"/><Relationship Id="rId10" Type="http://schemas.openxmlformats.org/officeDocument/2006/relationships/oleObject" Target="../embeddings/oleObject3.bin"/><Relationship Id="rId4" Type="http://schemas.openxmlformats.org/officeDocument/2006/relationships/slide" Target="slide17.xml"/><Relationship Id="rId9" Type="http://schemas.openxmlformats.org/officeDocument/2006/relationships/image" Target="../media/image9.png"/><Relationship Id="rId1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10" Type="http://schemas.openxmlformats.org/officeDocument/2006/relationships/slide" Target="slide10.xml"/><Relationship Id="rId4" Type="http://schemas.openxmlformats.org/officeDocument/2006/relationships/image" Target="../media/image8.pn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nardinai.lt/straipsnis/2017-08-16-mt-18-15-20-jeigu-jis-paklausys-tu-laimejai-savo-broli/16246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ozMJk7Y9hk&amp;t=1639s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3773" y="177421"/>
            <a:ext cx="11696131" cy="6680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Tu – mano Dievas, aš kūrinys,</a:t>
            </a:r>
          </a:p>
          <a:p>
            <a:pPr algn="ctr"/>
            <a:r>
              <a:rPr lang="lt-LT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Tu – mano Tėvas, aš tik Tavo vaikas, </a:t>
            </a:r>
          </a:p>
          <a:p>
            <a:pPr algn="ctr"/>
            <a:r>
              <a:rPr lang="lt-LT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Bet aš laimingas, tavim tikėdamas./</a:t>
            </a:r>
            <a:r>
              <a:rPr lang="en-GB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 k.</a:t>
            </a:r>
          </a:p>
          <a:p>
            <a:pPr algn="ctr"/>
            <a:endParaRPr lang="en-GB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GB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Tu - </a:t>
            </a:r>
            <a:r>
              <a:rPr lang="en-GB" sz="6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nuolankumas</a:t>
            </a:r>
            <a:r>
              <a:rPr lang="en-GB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a</a:t>
            </a:r>
            <a:r>
              <a:rPr lang="lt-LT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š pilnas puikybės,</a:t>
            </a:r>
          </a:p>
          <a:p>
            <a:pPr algn="ctr"/>
            <a:r>
              <a:rPr lang="lt-LT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Tu man – skaistumas, aš visas dėmėtas...</a:t>
            </a:r>
          </a:p>
          <a:p>
            <a:pPr algn="ctr"/>
            <a:endParaRPr lang="lt-LT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lt-LT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Tu - mano saulė, aš tik spindulėlis,</a:t>
            </a:r>
          </a:p>
          <a:p>
            <a:pPr algn="ctr"/>
            <a:r>
              <a:rPr lang="lt-LT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Tu – okeanas, aš – jo lašelis, ...</a:t>
            </a:r>
          </a:p>
          <a:p>
            <a:pPr algn="ctr"/>
            <a:endParaRPr lang="lt-LT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lt-LT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Tu – amžinybė, aš – tik valandėlė,</a:t>
            </a:r>
          </a:p>
          <a:p>
            <a:pPr algn="ctr"/>
            <a:r>
              <a:rPr lang="lt-LT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Tu – meilės ugnis, aš – tik kibirkštėlė, </a:t>
            </a:r>
          </a:p>
          <a:p>
            <a:pPr algn="ctr"/>
            <a:r>
              <a:rPr lang="lt-LT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Bet aš laimingas, tave mylėdamas</a:t>
            </a:r>
            <a:r>
              <a:rPr lang="en-GB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! / 2k.</a:t>
            </a:r>
            <a:endParaRPr lang="lt-LT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Brūkšniuota rodyklė dešinėn 2">
            <a:hlinkClick r:id="rId2" action="ppaction://hlinksldjump"/>
          </p:cNvPr>
          <p:cNvSpPr/>
          <p:nvPr/>
        </p:nvSpPr>
        <p:spPr>
          <a:xfrm>
            <a:off x="11430653" y="6217920"/>
            <a:ext cx="468956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87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5C48-5F8B-4B32-A98E-2C4C6C94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87" y="335280"/>
            <a:ext cx="10503281" cy="722811"/>
          </a:xfrm>
        </p:spPr>
        <p:txBody>
          <a:bodyPr>
            <a:normAutofit/>
          </a:bodyPr>
          <a:lstStyle/>
          <a:p>
            <a:r>
              <a:rPr lang="lt-LT" altLang="lt-LT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Psichologų patarimai</a:t>
            </a:r>
            <a:endParaRPr lang="lt-L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496BCB-EB90-4157-A179-0CDC97283228}"/>
              </a:ext>
            </a:extLst>
          </p:cNvPr>
          <p:cNvSpPr txBox="1">
            <a:spLocks/>
          </p:cNvSpPr>
          <p:nvPr/>
        </p:nvSpPr>
        <p:spPr>
          <a:xfrm>
            <a:off x="548639" y="1058091"/>
            <a:ext cx="11430001" cy="56170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622300">
              <a:srgbClr val="FFFF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cap="none" dirty="0">
                <a:latin typeface="Calibri Light" pitchFamily="34" charset="0"/>
              </a:rPr>
              <a:t>Stengtis konfliktą numalšinti jo </a:t>
            </a:r>
            <a:r>
              <a:rPr lang="lt-LT" cap="none" dirty="0">
                <a:latin typeface="Calibri Light" pitchFamily="34" charset="0"/>
                <a:hlinkClick r:id="rId4" action="ppaction://hlinksldjump"/>
              </a:rPr>
              <a:t>užuomazgoje</a:t>
            </a:r>
            <a:r>
              <a:rPr lang="lt-LT" cap="none" dirty="0">
                <a:latin typeface="Calibri Light" pitchFamily="34" charset="0"/>
              </a:rPr>
              <a:t>, </a:t>
            </a:r>
            <a:r>
              <a:rPr lang="lt-LT" cap="none" dirty="0" err="1">
                <a:latin typeface="Calibri Light" pitchFamily="34" charset="0"/>
              </a:rPr>
              <a:t>pvz</a:t>
            </a:r>
            <a:r>
              <a:rPr lang="lt-LT" cap="none" dirty="0">
                <a:latin typeface="Calibri Light" pitchFamily="34" charset="0"/>
              </a:rPr>
              <a:t>.:</a:t>
            </a:r>
          </a:p>
          <a:p>
            <a:pPr marL="971550" lvl="1" indent="-514350">
              <a:buFont typeface="+mj-lt"/>
              <a:buAutoNum type="arabicPeriod"/>
            </a:pPr>
            <a:r>
              <a:rPr lang="lt-LT" sz="3200" cap="none" dirty="0">
                <a:latin typeface="Calibri Light" pitchFamily="34" charset="0"/>
              </a:rPr>
              <a:t>Sąžiningai pripažinti tiesą</a:t>
            </a:r>
            <a:r>
              <a:rPr lang="lt-LT" sz="3200" dirty="0">
                <a:latin typeface="Calibri Light" pitchFamily="34" charset="0"/>
              </a:rPr>
              <a:t> (</a:t>
            </a:r>
            <a:r>
              <a:rPr lang="lt-LT" sz="3200" cap="none" dirty="0">
                <a:latin typeface="Calibri Light" pitchFamily="34" charset="0"/>
              </a:rPr>
              <a:t>sutikti, užjausti): </a:t>
            </a:r>
            <a:r>
              <a:rPr lang="lt-LT" sz="2600" cap="none" dirty="0">
                <a:solidFill>
                  <a:srgbClr val="FFFF99"/>
                </a:solidFill>
                <a:latin typeface="Calibri Light" pitchFamily="34" charset="0"/>
              </a:rPr>
              <a:t>„Tu teisus:...“, „Aš kaltas...“ „Jūs iš tikro...“</a:t>
            </a:r>
          </a:p>
          <a:p>
            <a:pPr marL="971550" lvl="1" indent="-514350">
              <a:buFont typeface="+mj-lt"/>
              <a:buAutoNum type="arabicPeriod"/>
            </a:pPr>
            <a:r>
              <a:rPr lang="lt-LT" sz="3200" cap="none" dirty="0">
                <a:latin typeface="Calibri Light" pitchFamily="34" charset="0"/>
              </a:rPr>
              <a:t>Pasakyti, kad nesame dar gerai išstudijavę šios problemos ir norėtumėt prie jos sprendimo grįžti kitą dieną (kai nurims emocijos) </a:t>
            </a:r>
          </a:p>
          <a:p>
            <a:pPr marL="971550" lvl="1" indent="-514350">
              <a:buFont typeface="+mj-lt"/>
              <a:buAutoNum type="arabicPeriod"/>
            </a:pPr>
            <a:r>
              <a:rPr lang="lt-LT" sz="3200" cap="none" dirty="0">
                <a:latin typeface="Calibri Light" pitchFamily="34" charset="0"/>
              </a:rPr>
              <a:t>Pajuokauti, pakeisti pokalbio temą </a:t>
            </a:r>
          </a:p>
          <a:p>
            <a:pPr marL="971550" lvl="1" indent="-514350">
              <a:buFont typeface="+mj-lt"/>
              <a:buAutoNum type="arabicPeriod"/>
            </a:pPr>
            <a:r>
              <a:rPr lang="lt-LT" sz="3200" cap="none" dirty="0">
                <a:latin typeface="Calibri Light" pitchFamily="34" charset="0"/>
              </a:rPr>
              <a:t>Nusileisti, jei tai mums nėra svarbu </a:t>
            </a:r>
          </a:p>
          <a:p>
            <a:pPr marL="971550" lvl="1" indent="-514350">
              <a:buFont typeface="+mj-lt"/>
              <a:buAutoNum type="arabicPeriod"/>
            </a:pPr>
            <a:r>
              <a:rPr lang="lt-LT" sz="3200" dirty="0">
                <a:latin typeface="Calibri Light" pitchFamily="34" charset="0"/>
                <a:hlinkClick r:id="rId5" action="ppaction://hlinksldjump"/>
              </a:rPr>
              <a:t>Įvardinti, kaip jaučiamės, kai...</a:t>
            </a:r>
            <a:endParaRPr lang="lt-LT" sz="3200" dirty="0">
              <a:latin typeface="Calibri Light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lt-LT" cap="none" dirty="0">
              <a:latin typeface="Calibri Light" pitchFamily="34" charset="0"/>
            </a:endParaRPr>
          </a:p>
          <a:p>
            <a:pPr algn="l"/>
            <a:r>
              <a:rPr lang="lt-LT" cap="none" dirty="0">
                <a:latin typeface="Calibri Light" pitchFamily="34" charset="0"/>
              </a:rPr>
              <a:t>Laikytis šių principų:</a:t>
            </a:r>
          </a:p>
          <a:p>
            <a:pPr marL="971550" lvl="1" indent="-514350">
              <a:buFont typeface="+mj-lt"/>
              <a:buAutoNum type="arabicPeriod"/>
            </a:pPr>
            <a:r>
              <a:rPr lang="lt-LT" sz="2400" b="1" dirty="0">
                <a:latin typeface="Calibri Light" pitchFamily="34" charset="0"/>
              </a:rPr>
              <a:t>Gailestingumo</a:t>
            </a:r>
          </a:p>
          <a:p>
            <a:pPr marL="971550" lvl="1" indent="-514350">
              <a:buFont typeface="+mj-lt"/>
              <a:buAutoNum type="arabicPeriod"/>
            </a:pPr>
            <a:r>
              <a:rPr lang="lt-LT" sz="2400" b="1" cap="none" dirty="0">
                <a:latin typeface="Calibri Light" pitchFamily="34" charset="0"/>
              </a:rPr>
              <a:t>Konfidencialumo</a:t>
            </a:r>
          </a:p>
          <a:p>
            <a:pPr marL="971550" lvl="1" indent="-514350">
              <a:buFont typeface="+mj-lt"/>
              <a:buAutoNum type="arabicPeriod"/>
            </a:pPr>
            <a:r>
              <a:rPr lang="lt-LT" sz="2400" b="1" dirty="0">
                <a:latin typeface="Calibri Light" pitchFamily="34" charset="0"/>
              </a:rPr>
              <a:t>Nuolankumo (nusižeminimo)</a:t>
            </a:r>
          </a:p>
          <a:p>
            <a:pPr marL="971550" lvl="1" indent="-514350">
              <a:buFont typeface="+mj-lt"/>
              <a:buAutoNum type="arabicPeriod"/>
            </a:pPr>
            <a:r>
              <a:rPr lang="lt-LT" sz="2400" b="1" cap="none" dirty="0">
                <a:latin typeface="Calibri Light" pitchFamily="34" charset="0"/>
              </a:rPr>
              <a:t>Nesavanaudiškumo</a:t>
            </a:r>
          </a:p>
          <a:p>
            <a:pPr marL="971550" lvl="1" indent="-514350">
              <a:buFont typeface="+mj-lt"/>
              <a:buAutoNum type="arabicPeriod"/>
            </a:pPr>
            <a:r>
              <a:rPr lang="lt-LT" sz="2400" b="1" dirty="0">
                <a:latin typeface="Calibri Light" pitchFamily="34" charset="0"/>
              </a:rPr>
              <a:t>L</a:t>
            </a:r>
            <a:r>
              <a:rPr lang="lt-LT" sz="2400" b="1" cap="none" dirty="0">
                <a:latin typeface="Calibri Light" pitchFamily="34" charset="0"/>
              </a:rPr>
              <a:t>aimėjimo – Laimėjimo principo</a:t>
            </a:r>
          </a:p>
        </p:txBody>
      </p:sp>
      <p:graphicFrame>
        <p:nvGraphicFramePr>
          <p:cNvPr id="3" name="Objektas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025578"/>
              </p:ext>
            </p:extLst>
          </p:nvPr>
        </p:nvGraphicFramePr>
        <p:xfrm>
          <a:off x="8621486" y="3426024"/>
          <a:ext cx="3285307" cy="70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Bitmap Image" r:id="rId6" imgW="4904762" imgH="1448002" progId="PBrush">
                  <p:embed/>
                </p:oleObj>
              </mc:Choice>
              <mc:Fallback>
                <p:oleObj name="Bitmap Image" r:id="rId6" imgW="4904762" imgH="1448002" progId="PBrush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1486" y="3426024"/>
                        <a:ext cx="3285307" cy="707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a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83084"/>
              </p:ext>
            </p:extLst>
          </p:nvPr>
        </p:nvGraphicFramePr>
        <p:xfrm>
          <a:off x="8621486" y="4210917"/>
          <a:ext cx="3285307" cy="765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Bitmap Image" r:id="rId8" imgW="5249008" imgH="1486107" progId="PBrush">
                  <p:embed/>
                </p:oleObj>
              </mc:Choice>
              <mc:Fallback>
                <p:oleObj name="Bitmap Image" r:id="rId8" imgW="5249008" imgH="1486107" progId="PBrush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1486" y="4210917"/>
                        <a:ext cx="3285307" cy="7650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as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464895"/>
              </p:ext>
            </p:extLst>
          </p:nvPr>
        </p:nvGraphicFramePr>
        <p:xfrm>
          <a:off x="8621486" y="5053154"/>
          <a:ext cx="3285307" cy="76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Bitmap Image" r:id="rId10" imgW="4963218" imgH="1495634" progId="PBrush">
                  <p:embed/>
                </p:oleObj>
              </mc:Choice>
              <mc:Fallback>
                <p:oleObj name="Bitmap Image" r:id="rId10" imgW="4963218" imgH="1495634" progId="PBrush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1486" y="5053154"/>
                        <a:ext cx="3285307" cy="765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as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029612"/>
              </p:ext>
            </p:extLst>
          </p:nvPr>
        </p:nvGraphicFramePr>
        <p:xfrm>
          <a:off x="8621486" y="5873034"/>
          <a:ext cx="3285307" cy="706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Bitmap Image" r:id="rId12" imgW="5001323" imgH="1305107" progId="PBrush">
                  <p:embed/>
                </p:oleObj>
              </mc:Choice>
              <mc:Fallback>
                <p:oleObj name="Bitmap Image" r:id="rId12" imgW="5001323" imgH="1305107" progId="PBrush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1486" y="5873034"/>
                        <a:ext cx="3285307" cy="706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rūkšniuota rodyklė dešinėn 7">
            <a:hlinkClick r:id="rId14" action="ppaction://hlinksldjump"/>
          </p:cNvPr>
          <p:cNvSpPr/>
          <p:nvPr/>
        </p:nvSpPr>
        <p:spPr>
          <a:xfrm>
            <a:off x="11200747" y="380063"/>
            <a:ext cx="48920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54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066" name="Object 2">
            <a:extLst>
              <a:ext uri="{FF2B5EF4-FFF2-40B4-BE49-F238E27FC236}">
                <a16:creationId xmlns:a16="http://schemas.microsoft.com/office/drawing/2014/main" id="{CC12CBBE-5023-4A4A-A272-EE931A8D5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452667"/>
              </p:ext>
            </p:extLst>
          </p:nvPr>
        </p:nvGraphicFramePr>
        <p:xfrm>
          <a:off x="222068" y="5824727"/>
          <a:ext cx="3729446" cy="80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Bitmap Image" r:id="rId3" imgW="4904762" imgH="1448002" progId="PBrush">
                  <p:embed/>
                </p:oleObj>
              </mc:Choice>
              <mc:Fallback>
                <p:oleObj name="Bitmap Image" r:id="rId3" imgW="4904762" imgH="1448002" progId="PBrush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68" y="5824727"/>
                        <a:ext cx="3729446" cy="80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68" name="Object 4">
            <a:extLst>
              <a:ext uri="{FF2B5EF4-FFF2-40B4-BE49-F238E27FC236}">
                <a16:creationId xmlns:a16="http://schemas.microsoft.com/office/drawing/2014/main" id="{DABDE2FB-78D9-4DAA-A487-19258EDCFC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754952"/>
              </p:ext>
            </p:extLst>
          </p:nvPr>
        </p:nvGraphicFramePr>
        <p:xfrm>
          <a:off x="4194017" y="5418643"/>
          <a:ext cx="3729446" cy="868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Bitmap Image" r:id="rId5" imgW="4963218" imgH="1495634" progId="PBrush">
                  <p:embed/>
                </p:oleObj>
              </mc:Choice>
              <mc:Fallback>
                <p:oleObj name="Bitmap Image" r:id="rId5" imgW="4963218" imgH="1495634" progId="PBrush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017" y="5418643"/>
                        <a:ext cx="3729446" cy="8687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69" name="Object 5">
            <a:extLst>
              <a:ext uri="{FF2B5EF4-FFF2-40B4-BE49-F238E27FC236}">
                <a16:creationId xmlns:a16="http://schemas.microsoft.com/office/drawing/2014/main" id="{C1B42306-7DFE-43A4-8E61-C8CBC64B13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31754"/>
              </p:ext>
            </p:extLst>
          </p:nvPr>
        </p:nvGraphicFramePr>
        <p:xfrm>
          <a:off x="8152064" y="5775849"/>
          <a:ext cx="3729446" cy="80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Bitmap Image" r:id="rId7" imgW="5001323" imgH="1305107" progId="PBrush">
                  <p:embed/>
                </p:oleObj>
              </mc:Choice>
              <mc:Fallback>
                <p:oleObj name="Bitmap Image" r:id="rId7" imgW="5001323" imgH="1305107" progId="PBrush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2064" y="5775849"/>
                        <a:ext cx="3729446" cy="80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1496BCB-EB90-4157-A179-0CDC97283228}"/>
              </a:ext>
            </a:extLst>
          </p:cNvPr>
          <p:cNvSpPr txBox="1">
            <a:spLocks/>
          </p:cNvSpPr>
          <p:nvPr/>
        </p:nvSpPr>
        <p:spPr>
          <a:xfrm>
            <a:off x="966547" y="1528355"/>
            <a:ext cx="10353761" cy="3393726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effectLst>
            <a:glow rad="622300">
              <a:srgbClr val="FFFF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lt-LT" dirty="0"/>
              <a:t>Pralaimėjimas – pralaimėjimas</a:t>
            </a:r>
          </a:p>
          <a:p>
            <a:pPr marL="514350" indent="-514350" algn="l">
              <a:buFont typeface="+mj-lt"/>
              <a:buAutoNum type="arabicPeriod"/>
            </a:pPr>
            <a:endParaRPr lang="lt-LT" dirty="0"/>
          </a:p>
          <a:p>
            <a:pPr marL="514350" indent="-514350" algn="l">
              <a:buFont typeface="+mj-lt"/>
              <a:buAutoNum type="arabicPeriod"/>
            </a:pPr>
            <a:r>
              <a:rPr lang="lt-LT" dirty="0"/>
              <a:t>Pralaimėjimas – laimėjimas</a:t>
            </a:r>
          </a:p>
          <a:p>
            <a:pPr marL="514350" indent="-514350" algn="l">
              <a:buFont typeface="+mj-lt"/>
              <a:buAutoNum type="arabicPeriod"/>
            </a:pPr>
            <a:endParaRPr lang="lt-LT" dirty="0"/>
          </a:p>
          <a:p>
            <a:pPr marL="514350" indent="-514350" algn="l">
              <a:buFont typeface="+mj-lt"/>
              <a:buAutoNum type="arabicPeriod"/>
            </a:pPr>
            <a:r>
              <a:rPr lang="lt-LT" dirty="0"/>
              <a:t>Laimėjimas – laimėjimas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1397621" y="422756"/>
            <a:ext cx="98348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600" dirty="0"/>
              <a:t>Yra trys galimi konflikto sprendimo variantai, </a:t>
            </a:r>
          </a:p>
          <a:p>
            <a:r>
              <a:rPr lang="lt-LT" sz="3600" dirty="0"/>
              <a:t>bet geriausias trečiasis:</a:t>
            </a:r>
          </a:p>
        </p:txBody>
      </p:sp>
      <p:sp>
        <p:nvSpPr>
          <p:cNvPr id="8" name="Brūkšniuota rodyklė dešinėn 7">
            <a:hlinkClick r:id="rId10" action="ppaction://hlinksldjump"/>
          </p:cNvPr>
          <p:cNvSpPr/>
          <p:nvPr/>
        </p:nvSpPr>
        <p:spPr>
          <a:xfrm>
            <a:off x="11382321" y="323173"/>
            <a:ext cx="48920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665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1496BCB-EB90-4157-A179-0CDC97283228}"/>
              </a:ext>
            </a:extLst>
          </p:cNvPr>
          <p:cNvSpPr txBox="1">
            <a:spLocks/>
          </p:cNvSpPr>
          <p:nvPr/>
        </p:nvSpPr>
        <p:spPr>
          <a:xfrm>
            <a:off x="966547" y="1528355"/>
            <a:ext cx="10353761" cy="33937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622300">
              <a:srgbClr val="FFFF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lt-LT" dirty="0">
                <a:effectLst/>
              </a:rPr>
              <a:t>Aš jaučiuosi</a:t>
            </a:r>
            <a:r>
              <a:rPr lang="en-US" dirty="0">
                <a:effectLst/>
              </a:rPr>
              <a:t>…</a:t>
            </a:r>
            <a:r>
              <a:rPr lang="lt-LT" dirty="0">
                <a:effectLst/>
              </a:rPr>
              <a:t>, 2. kai ... (veiksmas vyksta), 3.</a:t>
            </a:r>
            <a:r>
              <a:rPr lang="en-US" dirty="0">
                <a:effectLst/>
              </a:rPr>
              <a:t>*</a:t>
            </a:r>
            <a:r>
              <a:rPr lang="lt-LT" dirty="0">
                <a:effectLst/>
              </a:rPr>
              <a:t> todėl prašau tavęs... (konkretaus dalyko).</a:t>
            </a:r>
            <a:endParaRPr lang="en-US" dirty="0">
              <a:effectLst/>
            </a:endParaRPr>
          </a:p>
          <a:p>
            <a:pPr marL="514350" indent="-514350">
              <a:buAutoNum type="arabicPeriod"/>
            </a:pPr>
            <a:endParaRPr lang="lt-LT" dirty="0">
              <a:effectLst/>
            </a:endParaRPr>
          </a:p>
          <a:p>
            <a:r>
              <a:rPr lang="lt-LT" dirty="0">
                <a:effectLst/>
              </a:rPr>
              <a:t> </a:t>
            </a:r>
            <a:r>
              <a:rPr lang="lt-LT" dirty="0">
                <a:solidFill>
                  <a:srgbClr val="FFCCCC"/>
                </a:solidFill>
                <a:effectLst/>
              </a:rPr>
              <a:t>Negalima sakyti „Pykstu, nes TU...“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1397621" y="422756"/>
            <a:ext cx="10505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600" dirty="0"/>
              <a:t>Kaip reikėtų išreikšti žodžiais kylančius jausmus?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4" t="52588" r="27536" b="21647"/>
          <a:stretch/>
        </p:blipFill>
        <p:spPr bwMode="auto">
          <a:xfrm>
            <a:off x="4275778" y="4751807"/>
            <a:ext cx="3657600" cy="196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8844549" y="5024476"/>
            <a:ext cx="231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 * </a:t>
            </a:r>
            <a:r>
              <a:rPr lang="lt-LT" dirty="0"/>
              <a:t>d</a:t>
            </a:r>
            <a:r>
              <a:rPr lang="en-US" dirty="0" err="1"/>
              <a:t>alis</a:t>
            </a:r>
            <a:r>
              <a:rPr lang="en-US" dirty="0"/>
              <a:t> </a:t>
            </a:r>
            <a:r>
              <a:rPr lang="lt-LT" dirty="0"/>
              <a:t>nėra būtina</a:t>
            </a:r>
          </a:p>
        </p:txBody>
      </p:sp>
      <p:sp>
        <p:nvSpPr>
          <p:cNvPr id="4" name="Stačiakampis 3"/>
          <p:cNvSpPr/>
          <p:nvPr/>
        </p:nvSpPr>
        <p:spPr>
          <a:xfrm>
            <a:off x="8844549" y="6068746"/>
            <a:ext cx="3143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t-LT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(parengta p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agal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psicholog</a:t>
            </a:r>
            <a:r>
              <a:rPr lang="lt-LT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ę </a:t>
            </a:r>
          </a:p>
          <a:p>
            <a:pPr algn="r"/>
            <a:r>
              <a:rPr lang="lt-LT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Audrą Bardauskienę)</a:t>
            </a:r>
          </a:p>
        </p:txBody>
      </p:sp>
      <p:sp>
        <p:nvSpPr>
          <p:cNvPr id="10" name="Brūkšniuota rodyklė dešinėn 9">
            <a:hlinkClick r:id="rId4" action="ppaction://hlinksldjump"/>
          </p:cNvPr>
          <p:cNvSpPr/>
          <p:nvPr/>
        </p:nvSpPr>
        <p:spPr>
          <a:xfrm>
            <a:off x="11498641" y="137747"/>
            <a:ext cx="48920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294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5C48-5F8B-4B32-A98E-2C4C6C94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33" y="4362995"/>
            <a:ext cx="10745039" cy="1071155"/>
          </a:xfrm>
        </p:spPr>
        <p:txBody>
          <a:bodyPr>
            <a:normAutofit/>
          </a:bodyPr>
          <a:lstStyle/>
          <a:p>
            <a:r>
              <a:rPr lang="lt-LT" altLang="lt-LT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Antra S</a:t>
            </a:r>
            <a:r>
              <a:rPr lang="en-GB" altLang="lt-LT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ituacija</a:t>
            </a:r>
            <a:r>
              <a:rPr lang="en-GB" altLang="lt-LT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–</a:t>
            </a:r>
            <a:r>
              <a:rPr lang="lt-LT" altLang="lt-LT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pikta </a:t>
            </a:r>
            <a:r>
              <a:rPr lang="lt-LT" altLang="lt-LT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senjorė</a:t>
            </a:r>
            <a:r>
              <a:rPr lang="lt-LT" altLang="lt-LT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autobuse </a:t>
            </a:r>
            <a:endParaRPr lang="en-US" altLang="lt-LT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496BCB-EB90-4157-A179-0CDC97283228}"/>
              </a:ext>
            </a:extLst>
          </p:cNvPr>
          <p:cNvSpPr txBox="1">
            <a:spLocks/>
          </p:cNvSpPr>
          <p:nvPr/>
        </p:nvSpPr>
        <p:spPr>
          <a:xfrm>
            <a:off x="913792" y="277791"/>
            <a:ext cx="10353761" cy="22825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622300">
              <a:srgbClr val="FFFF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lt-LT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užduotis:</a:t>
            </a:r>
            <a:br>
              <a:rPr lang="lt-LT" altLang="lt-LT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br>
              <a:rPr lang="lt-LT" altLang="lt-LT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lt-LT" altLang="lt-LT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Remiantis jėzaus pavyzdžiu ir psichologų patarimais PASIŪLYTI TEISINGĄ konflikto sprendimo </a:t>
            </a:r>
            <a:r>
              <a:rPr lang="lt-LT" altLang="lt-LT" sz="3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būdĄ</a:t>
            </a:r>
            <a:r>
              <a:rPr lang="en-GB" altLang="lt-LT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lt-LT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215C48-5F8B-4B32-A98E-2C4C6C941C7E}"/>
              </a:ext>
            </a:extLst>
          </p:cNvPr>
          <p:cNvSpPr txBox="1">
            <a:spLocks/>
          </p:cNvSpPr>
          <p:nvPr/>
        </p:nvSpPr>
        <p:spPr>
          <a:xfrm>
            <a:off x="913792" y="3017520"/>
            <a:ext cx="10503281" cy="1397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altLang="lt-LT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Pirma S</a:t>
            </a:r>
            <a:r>
              <a:rPr lang="en-GB" altLang="lt-LT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ituacija</a:t>
            </a:r>
            <a:r>
              <a:rPr lang="lt-LT" altLang="lt-LT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- </a:t>
            </a:r>
            <a:r>
              <a:rPr lang="en-GB" altLang="lt-LT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barimas</a:t>
            </a:r>
            <a:r>
              <a:rPr lang="en-GB" altLang="lt-LT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altLang="lt-LT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su</a:t>
            </a:r>
            <a:r>
              <a:rPr lang="en-GB" altLang="lt-LT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altLang="lt-LT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pr</a:t>
            </a:r>
            <a:r>
              <a:rPr lang="lt-LT" altLang="lt-LT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iežastimi</a:t>
            </a:r>
            <a:endParaRPr lang="lt-LT" altLang="lt-LT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lt-LT" altLang="lt-LT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lt-LT" altLang="lt-LT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							„Tu ir vėl...“ </a:t>
            </a:r>
            <a:endParaRPr lang="en-US" altLang="lt-LT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215C48-5F8B-4B32-A98E-2C4C6C941C7E}"/>
              </a:ext>
            </a:extLst>
          </p:cNvPr>
          <p:cNvSpPr txBox="1">
            <a:spLocks/>
          </p:cNvSpPr>
          <p:nvPr/>
        </p:nvSpPr>
        <p:spPr>
          <a:xfrm>
            <a:off x="839033" y="5434150"/>
            <a:ext cx="10745039" cy="1319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lt-LT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trečia S</a:t>
            </a:r>
            <a:r>
              <a:rPr lang="en-GB" altLang="lt-LT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ituacija</a:t>
            </a:r>
            <a:r>
              <a:rPr lang="en-GB" altLang="lt-LT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–</a:t>
            </a:r>
            <a:r>
              <a:rPr lang="lt-LT" altLang="lt-LT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viešas pažeminimas</a:t>
            </a:r>
            <a:endParaRPr lang="en-US" altLang="lt-LT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Brūkšniuota rodyklė dešinėn 6">
            <a:hlinkClick r:id="rId4" action="ppaction://hlinksldjump"/>
          </p:cNvPr>
          <p:cNvSpPr/>
          <p:nvPr/>
        </p:nvSpPr>
        <p:spPr>
          <a:xfrm>
            <a:off x="11200747" y="380063"/>
            <a:ext cx="48920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79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127A6-331A-4ED3-AAF3-BC00F35E5D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70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7138C-F1E8-4932-84C3-98A754638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041" y="543039"/>
            <a:ext cx="8777792" cy="1033009"/>
          </a:xfrm>
        </p:spPr>
        <p:txBody>
          <a:bodyPr>
            <a:normAutofit fontScale="90000"/>
          </a:bodyPr>
          <a:lstStyle/>
          <a:p>
            <a:r>
              <a:rPr lang="lt-LT" altLang="lt-LT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Ar įvykdėme Uždavinius?</a:t>
            </a:r>
            <a:endParaRPr lang="lt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D7C43-78C6-4929-B534-FC430ED0F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371" y="2119087"/>
            <a:ext cx="9001462" cy="4412342"/>
          </a:xfrm>
        </p:spPr>
        <p:txBody>
          <a:bodyPr>
            <a:normAutofit fontScale="92500" lnSpcReduction="10000"/>
          </a:bodyPr>
          <a:lstStyle/>
          <a:p>
            <a:pPr marL="857250" indent="-857250" algn="l">
              <a:buFont typeface="+mj-lt"/>
              <a:buAutoNum type="romanUcPeriod"/>
            </a:pPr>
            <a:r>
              <a:rPr lang="lt-LT" altLang="lt-LT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Peržiūrėję filmų ištraukas, paaiškinti, su kuo ir kodėl bendravo Jėzus ir kaip jis sprendė konfliktus</a:t>
            </a:r>
            <a:r>
              <a:rPr lang="en-GB" altLang="lt-LT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.</a:t>
            </a:r>
          </a:p>
          <a:p>
            <a:pPr marL="742950" indent="-742950" algn="l">
              <a:buAutoNum type="romanUcPeriod"/>
            </a:pPr>
            <a:endParaRPr lang="en-GB" altLang="lt-LT" sz="36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  <a:p>
            <a:pPr marL="742950" indent="-742950" algn="l">
              <a:buAutoNum type="romanUcPeriod"/>
            </a:pPr>
            <a:r>
              <a:rPr lang="lt-LT" altLang="lt-LT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Remdamiesi Jėzaus pavyzdžiu ir psichologų patarimais, rasti konfliktų sprendimo būdus įvairiose situacijose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8116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6E9D71-4BFF-4923-B964-9DC3A4AB01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0863" r="1113"/>
          <a:stretch/>
        </p:blipFill>
        <p:spPr>
          <a:xfrm>
            <a:off x="20" y="10"/>
            <a:ext cx="4635987" cy="6857990"/>
          </a:xfrm>
          <a:prstGeom prst="rect">
            <a:avLst/>
          </a:prstGeom>
        </p:spPr>
      </p:pic>
      <p:cxnSp>
        <p:nvCxnSpPr>
          <p:cNvPr id="18" name="Straight Connector 15">
            <a:extLst>
              <a:ext uri="{FF2B5EF4-FFF2-40B4-BE49-F238E27FC236}">
                <a16:creationId xmlns:a16="http://schemas.microsoft.com/office/drawing/2014/main" id="{E2A31A05-19BB-4F84-9402-E8569CBDBDB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14D2300-E3C2-49F0-B0BD-B94AD777D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279" y="286870"/>
            <a:ext cx="7414700" cy="3015888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lt-LT" altLang="lt-LT" sz="4800" dirty="0"/>
              <a:t>Refleksija.</a:t>
            </a:r>
            <a:br>
              <a:rPr lang="lt-LT" altLang="lt-LT" sz="4800" dirty="0"/>
            </a:br>
            <a:br>
              <a:rPr lang="lt-LT" altLang="lt-LT" sz="2000" dirty="0"/>
            </a:br>
            <a:r>
              <a:rPr lang="lt-LT" altLang="lt-LT" sz="4800" dirty="0"/>
              <a:t>įsivertinimas</a:t>
            </a:r>
            <a:endParaRPr lang="lt-LT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8A188-1295-4928-8EF5-FAABCDE11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277" y="3302758"/>
            <a:ext cx="7519352" cy="3268372"/>
          </a:xfrm>
        </p:spPr>
        <p:txBody>
          <a:bodyPr>
            <a:normAutofit/>
          </a:bodyPr>
          <a:lstStyle/>
          <a:p>
            <a:r>
              <a:rPr lang="lt-LT" sz="4000" dirty="0">
                <a:solidFill>
                  <a:schemeClr val="tx2"/>
                </a:solidFill>
              </a:rPr>
              <a:t>Išmokau/supratau/sužinojau...</a:t>
            </a:r>
            <a:endParaRPr lang="en-GB" sz="4000" dirty="0">
              <a:solidFill>
                <a:schemeClr val="tx2"/>
              </a:solidFill>
            </a:endParaRPr>
          </a:p>
          <a:p>
            <a:r>
              <a:rPr lang="en-GB" sz="4000" dirty="0" err="1">
                <a:solidFill>
                  <a:schemeClr val="tx2"/>
                </a:solidFill>
              </a:rPr>
              <a:t>Patiko</a:t>
            </a:r>
            <a:r>
              <a:rPr lang="lt-LT" sz="4000" dirty="0">
                <a:solidFill>
                  <a:schemeClr val="tx2"/>
                </a:solidFill>
              </a:rPr>
              <a:t>/nepatiko</a:t>
            </a:r>
            <a:r>
              <a:rPr lang="en-GB" sz="4000" dirty="0">
                <a:solidFill>
                  <a:schemeClr val="tx2"/>
                </a:solidFill>
              </a:rPr>
              <a:t> ...</a:t>
            </a:r>
          </a:p>
          <a:p>
            <a:r>
              <a:rPr lang="en-GB" sz="4000" dirty="0" err="1">
                <a:solidFill>
                  <a:schemeClr val="tx2"/>
                </a:solidFill>
              </a:rPr>
              <a:t>Savo</a:t>
            </a:r>
            <a:r>
              <a:rPr lang="en-GB" sz="4000" dirty="0">
                <a:solidFill>
                  <a:schemeClr val="tx2"/>
                </a:solidFill>
              </a:rPr>
              <a:t> </a:t>
            </a:r>
            <a:r>
              <a:rPr lang="en-GB" sz="4000" dirty="0" err="1">
                <a:solidFill>
                  <a:schemeClr val="tx2"/>
                </a:solidFill>
              </a:rPr>
              <a:t>darb</a:t>
            </a:r>
            <a:r>
              <a:rPr lang="lt-LT" sz="4000" dirty="0">
                <a:solidFill>
                  <a:schemeClr val="tx2"/>
                </a:solidFill>
              </a:rPr>
              <a:t>ą vertinu ...</a:t>
            </a:r>
            <a:endParaRPr lang="en-GB" sz="4000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468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487AF52C-46BD-4F64-8303-B9C8073CD7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3794" y="1581432"/>
            <a:ext cx="10353762" cy="3340648"/>
          </a:xfrm>
          <a:blipFill>
            <a:blip r:embed="rId2" cstate="print"/>
            <a:tile tx="0" ty="0" sx="100000" sy="100000" flip="none" algn="tl"/>
          </a:blipFill>
          <a:effectLst>
            <a:glow rad="546100">
              <a:srgbClr val="FFFF99">
                <a:alpha val="40000"/>
              </a:srgbClr>
            </a:glow>
          </a:effectLst>
        </p:spPr>
        <p:txBody>
          <a:bodyPr>
            <a:normAutofit/>
          </a:bodyPr>
          <a:lstStyle/>
          <a:p>
            <a:r>
              <a:rPr lang="lt-LT" sz="2800" dirty="0">
                <a:effectLst/>
              </a:rPr>
              <a:t>Jei tavo brolis tau nusikalstų, eik ir </a:t>
            </a:r>
            <a:r>
              <a:rPr lang="lt-LT" sz="2800" b="1" dirty="0">
                <a:effectLst/>
              </a:rPr>
              <a:t>bark jį prie keturių akių</a:t>
            </a:r>
            <a:r>
              <a:rPr lang="lt-LT" sz="2800" dirty="0">
                <a:effectLst/>
              </a:rPr>
              <a:t>. Jeigu jis paklausys, tu laimėjai savo brolį. O jei nepaklausytų, pasiimk su savimi dar vieną ar du, kad visa byla remtųsi dviejų ar trijų liudytojų parodymais. Jeigu jis ir jų nepaklausytų, pranešk Bažnyčiai. O jei nepaklus nė Bažnyčiai, tebūnie jis tau kaip pagonis... (</a:t>
            </a:r>
            <a:r>
              <a:rPr lang="lt-LT" u="sng" dirty="0">
                <a:effectLst/>
                <a:hlinkClick r:id="rId3"/>
              </a:rPr>
              <a:t>Mt 18, 15–20</a:t>
            </a:r>
            <a:r>
              <a:rPr lang="lt-LT" u="sng" dirty="0">
                <a:effectLst/>
              </a:rPr>
              <a:t>)</a:t>
            </a:r>
            <a:endParaRPr lang="lt-LT" dirty="0">
              <a:effectLst/>
            </a:endParaRPr>
          </a:p>
          <a:p>
            <a:endParaRPr lang="en-US" altLang="lt-LT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9CC806-CD42-426B-99F8-02B87B4C6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795" y="609601"/>
            <a:ext cx="10353761" cy="827314"/>
          </a:xfrm>
        </p:spPr>
        <p:txBody>
          <a:bodyPr>
            <a:normAutofit/>
          </a:bodyPr>
          <a:lstStyle/>
          <a:p>
            <a:pPr algn="l" eaLnBrk="1" hangingPunct="1"/>
            <a:r>
              <a:rPr lang="lt-LT" altLang="lt-LT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Dievo žodis: </a:t>
            </a:r>
            <a:endParaRPr lang="en-US" altLang="lt-LT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456" name="Group 104">
            <a:extLst>
              <a:ext uri="{FF2B5EF4-FFF2-40B4-BE49-F238E27FC236}">
                <a16:creationId xmlns:a16="http://schemas.microsoft.com/office/drawing/2014/main" id="{37C4E24C-D946-43D5-B46D-6706A57156E9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65451159"/>
              </p:ext>
            </p:extLst>
          </p:nvPr>
        </p:nvGraphicFramePr>
        <p:xfrm>
          <a:off x="1992573" y="873453"/>
          <a:ext cx="8707272" cy="560231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47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9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4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Konflikto fazė</a:t>
                      </a:r>
                      <a:endParaRPr kumimoji="0" lang="lt-LT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Konflikto etapas</a:t>
                      </a:r>
                      <a:endParaRPr kumimoji="0" lang="lt-L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Galimybė išspręsti konfliktą (%)</a:t>
                      </a:r>
                      <a:endParaRPr kumimoji="0" lang="lt-L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Pradinė</a:t>
                      </a:r>
                      <a:endParaRPr kumimoji="0" lang="lt-LT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Konfliktinės situacijos atsiradimas.</a:t>
                      </a:r>
                      <a:endParaRPr kumimoji="0" lang="en-GB" sz="24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Konfliktinės situacijos suvokimas, įsisąmoninimas.</a:t>
                      </a:r>
                      <a:endParaRPr kumimoji="0" lang="lt-L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4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92 %</a:t>
                      </a:r>
                      <a:endParaRPr kumimoji="0" lang="lt-LT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Kilimo</a:t>
                      </a:r>
                      <a:endParaRPr kumimoji="0" lang="lt-L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Atviros konfliktinės sąveikos pradžia</a:t>
                      </a:r>
                      <a:endParaRPr kumimoji="0" lang="lt-L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46 %</a:t>
                      </a:r>
                      <a:endParaRPr kumimoji="0" lang="lt-L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Pikas</a:t>
                      </a:r>
                      <a:endParaRPr kumimoji="0" lang="lt-L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Atviro konflikto plėtra</a:t>
                      </a:r>
                      <a:endParaRPr kumimoji="0" lang="lt-L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Mažiau nei 5 %</a:t>
                      </a:r>
                      <a:endParaRPr kumimoji="0" lang="lt-L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Kritimo</a:t>
                      </a:r>
                      <a:endParaRPr kumimoji="0" lang="lt-L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lt-L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Apie 20 %</a:t>
                      </a:r>
                      <a:endParaRPr kumimoji="0" lang="lt-L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3D00B0B-FC4B-458E-AA04-356F801EC0CE}"/>
              </a:ext>
            </a:extLst>
          </p:cNvPr>
          <p:cNvSpPr txBox="1"/>
          <p:nvPr/>
        </p:nvSpPr>
        <p:spPr>
          <a:xfrm>
            <a:off x="1992573" y="218364"/>
            <a:ext cx="870727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lt-LT" sz="3600" dirty="0"/>
              <a:t>Psichologų tyrimai ir pastebėjimai</a:t>
            </a:r>
          </a:p>
        </p:txBody>
      </p:sp>
      <p:sp>
        <p:nvSpPr>
          <p:cNvPr id="2" name="Brūkšniuota rodyklė dešinėn 1">
            <a:hlinkClick r:id="rId3" action="ppaction://hlinksldjump"/>
          </p:cNvPr>
          <p:cNvSpPr/>
          <p:nvPr/>
        </p:nvSpPr>
        <p:spPr>
          <a:xfrm>
            <a:off x="11200747" y="380063"/>
            <a:ext cx="48920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64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154C18-C148-4628-BBAE-265BB3BF85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1" r="42776"/>
          <a:stretch/>
        </p:blipFill>
        <p:spPr>
          <a:xfrm>
            <a:off x="0" y="0"/>
            <a:ext cx="2430802" cy="6858000"/>
          </a:xfrm>
          <a:prstGeom prst="rect">
            <a:avLst/>
          </a:prstGeom>
        </p:spPr>
      </p:pic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2051538" y="188640"/>
            <a:ext cx="8030672" cy="6408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768"/>
              </a:spcBef>
              <a:defRPr/>
            </a:pPr>
            <a:r>
              <a:rPr lang="lt-LT" sz="2800" b="1" dirty="0">
                <a:latin typeface="+mj-lt"/>
              </a:rPr>
              <a:t>Vandenį pavertei vynu,</a:t>
            </a: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sz="2800" dirty="0">
                <a:latin typeface="+mj-lt"/>
              </a:rPr>
              <a:t>Aklą šauki, kad matytų –</a:t>
            </a: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sz="2800" dirty="0">
                <a:latin typeface="+mj-lt"/>
              </a:rPr>
              <a:t>Tu vienas toks esi, Tu esi.</a:t>
            </a: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sz="2800" dirty="0">
                <a:latin typeface="+mj-lt"/>
              </a:rPr>
              <a:t>Tamsą pakeisi šviesa,</a:t>
            </a: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sz="2800" dirty="0">
                <a:latin typeface="+mj-lt"/>
              </a:rPr>
              <a:t>Prikelsi gyvent su jėga –</a:t>
            </a: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sz="2800" dirty="0">
                <a:latin typeface="+mj-lt"/>
              </a:rPr>
              <a:t>Tu vienas toks esi, Tu esi.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lt-LT" sz="1200" dirty="0">
              <a:latin typeface="+mj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lt-LT" sz="2800" dirty="0">
                <a:latin typeface="+mj-lt"/>
              </a:rPr>
              <a:t>Tu – tikras Dievas, Tu – didingiausias,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lt-LT" sz="2800" dirty="0">
                <a:latin typeface="+mj-lt"/>
              </a:rPr>
              <a:t>Tu – mano draugas pats nuostabiausias.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lt-LT" sz="2800" dirty="0">
                <a:latin typeface="+mj-lt"/>
              </a:rPr>
              <a:t>Gydai ir mokai už meilę dėkoti tik Tau, tik Tau!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lt-LT" sz="1100" dirty="0">
              <a:latin typeface="+mj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lt-LT" sz="2800" dirty="0">
                <a:latin typeface="+mj-lt"/>
              </a:rPr>
              <a:t>Ir jei Tu mus vedi, kas sustabdys kely?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lt-LT" sz="2800" dirty="0">
                <a:latin typeface="+mj-lt"/>
              </a:rPr>
              <a:t>Kas sulaikys mane, jei rinksiuosi Tave?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lt-LT" sz="2800" dirty="0">
                <a:latin typeface="+mj-lt"/>
              </a:rPr>
              <a:t>Aš rinksiuosi Tave!</a:t>
            </a:r>
            <a:br>
              <a:rPr lang="lt-LT" sz="2800" dirty="0">
                <a:latin typeface="+mj-lt"/>
              </a:rPr>
            </a:br>
            <a:endParaRPr lang="lt-LT" sz="28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61897-9784-4C9B-B3ED-C789F271F2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5" r="22882"/>
          <a:stretch/>
        </p:blipFill>
        <p:spPr>
          <a:xfrm>
            <a:off x="9761198" y="0"/>
            <a:ext cx="2430802" cy="6858000"/>
          </a:xfrm>
          <a:prstGeom prst="rect">
            <a:avLst/>
          </a:prstGeom>
        </p:spPr>
      </p:pic>
      <p:sp>
        <p:nvSpPr>
          <p:cNvPr id="7" name="Brūkšniuota rodyklė dešinėn 6">
            <a:hlinkClick r:id="rId3" action="ppaction://hlinksldjump"/>
          </p:cNvPr>
          <p:cNvSpPr/>
          <p:nvPr/>
        </p:nvSpPr>
        <p:spPr>
          <a:xfrm>
            <a:off x="11430653" y="6217920"/>
            <a:ext cx="468956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94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sijęs vaizda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Jes-2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8561" y="1349830"/>
            <a:ext cx="2792017" cy="2969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2" name="Title 1"/>
          <p:cNvSpPr>
            <a:spLocks noGrp="1" noChangeArrowheads="1"/>
          </p:cNvSpPr>
          <p:nvPr>
            <p:ph type="title"/>
          </p:nvPr>
        </p:nvSpPr>
        <p:spPr>
          <a:xfrm>
            <a:off x="558800" y="320675"/>
            <a:ext cx="8714317" cy="1381125"/>
          </a:xfrm>
        </p:spPr>
        <p:txBody>
          <a:bodyPr/>
          <a:lstStyle/>
          <a:p>
            <a:pPr algn="l" eaLnBrk="1" hangingPunct="1"/>
            <a:r>
              <a:rPr lang="lt-LT" altLang="lt-LT" b="1" dirty="0"/>
              <a:t>Tai pirmas įsakymas, kurį aš turiu</a:t>
            </a:r>
            <a:endParaRPr lang="lt-LT" altLang="lt-LT" dirty="0"/>
          </a:p>
        </p:txBody>
      </p:sp>
      <p:sp>
        <p:nvSpPr>
          <p:cNvPr id="2053" name="Turinio vietos rezervavimo ženklas 4"/>
          <p:cNvSpPr>
            <a:spLocks noGrp="1" noChangeArrowheads="1"/>
          </p:cNvSpPr>
          <p:nvPr>
            <p:ph idx="1"/>
          </p:nvPr>
        </p:nvSpPr>
        <p:spPr>
          <a:xfrm>
            <a:off x="558800" y="1806575"/>
            <a:ext cx="9159966" cy="4568099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lt-LT" altLang="lt-LT" sz="2400" b="1" dirty="0">
                <a:latin typeface="+mj-lt"/>
              </a:rPr>
              <a:t>Mylėti Tave viskuo, kas esu:</a:t>
            </a:r>
          </a:p>
          <a:p>
            <a:pPr marL="0" indent="0" eaLnBrk="1" hangingPunct="1">
              <a:buFontTx/>
              <a:buNone/>
            </a:pPr>
            <a:r>
              <a:rPr lang="lt-LT" altLang="lt-LT" sz="2400" b="1" dirty="0">
                <a:latin typeface="+mj-lt"/>
              </a:rPr>
              <a:t>Gyvenimu savo, patinkančiu Tau,</a:t>
            </a:r>
          </a:p>
          <a:p>
            <a:pPr marL="0" indent="0" eaLnBrk="1" hangingPunct="1">
              <a:buFontTx/>
              <a:buNone/>
            </a:pPr>
            <a:r>
              <a:rPr lang="lt-LT" altLang="lt-LT" sz="2400" b="1" dirty="0">
                <a:latin typeface="+mj-lt"/>
              </a:rPr>
              <a:t>Ir būt nuolankiam, ką darau.</a:t>
            </a:r>
          </a:p>
          <a:p>
            <a:pPr marL="0" indent="0" eaLnBrk="1" hangingPunct="1">
              <a:buFontTx/>
              <a:buNone/>
            </a:pPr>
            <a:endParaRPr lang="lt-LT" altLang="lt-LT" sz="2400" b="1" dirty="0">
              <a:latin typeface="+mj-lt"/>
            </a:endParaRPr>
          </a:p>
          <a:p>
            <a:pPr marL="0" indent="0" eaLnBrk="1" hangingPunct="1">
              <a:buFontTx/>
              <a:buNone/>
            </a:pPr>
            <a:r>
              <a:rPr lang="lt-LT" altLang="lt-LT" sz="2400" b="1" dirty="0">
                <a:latin typeface="+mj-lt"/>
              </a:rPr>
              <a:t>Visa širdimi, visa siela, visu protu myliu Tave!</a:t>
            </a:r>
          </a:p>
          <a:p>
            <a:pPr marL="0" indent="0" eaLnBrk="1" hangingPunct="1">
              <a:buFontTx/>
              <a:buNone/>
            </a:pPr>
            <a:endParaRPr lang="lt-LT" altLang="lt-LT" sz="2400" b="1" dirty="0">
              <a:latin typeface="+mj-lt"/>
            </a:endParaRPr>
          </a:p>
          <a:p>
            <a:pPr marL="0" indent="0" eaLnBrk="1" hangingPunct="1">
              <a:buFontTx/>
              <a:buNone/>
            </a:pPr>
            <a:r>
              <a:rPr lang="lt-LT" altLang="lt-LT" sz="2400" b="1" dirty="0">
                <a:latin typeface="+mj-lt"/>
              </a:rPr>
              <a:t>Viskuo, kas manyje, aš šlovinu Tave,</a:t>
            </a:r>
          </a:p>
          <a:p>
            <a:pPr marL="0" indent="0" eaLnBrk="1" hangingPunct="1">
              <a:buFontTx/>
              <a:buNone/>
            </a:pPr>
            <a:r>
              <a:rPr lang="lt-LT" altLang="lt-LT" sz="2400" b="1" dirty="0">
                <a:latin typeface="+mj-lt"/>
              </a:rPr>
              <a:t>Ir tai, kuo tapsiu, atiduodu Tau!</a:t>
            </a:r>
          </a:p>
        </p:txBody>
      </p:sp>
      <p:sp>
        <p:nvSpPr>
          <p:cNvPr id="7" name="Brūkšniuota rodyklė dešinėn 6">
            <a:hlinkClick r:id="rId4" action="ppaction://hlinksldjump"/>
          </p:cNvPr>
          <p:cNvSpPr/>
          <p:nvPr/>
        </p:nvSpPr>
        <p:spPr>
          <a:xfrm>
            <a:off x="11430653" y="5956660"/>
            <a:ext cx="468956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58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154C18-C148-4628-BBAE-265BB3BF85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1" r="42776"/>
          <a:stretch/>
        </p:blipFill>
        <p:spPr>
          <a:xfrm>
            <a:off x="0" y="0"/>
            <a:ext cx="2430802" cy="6858000"/>
          </a:xfrm>
          <a:prstGeom prst="rect">
            <a:avLst/>
          </a:prstGeom>
        </p:spPr>
      </p:pic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2051538" y="188640"/>
            <a:ext cx="8030672" cy="6408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768"/>
              </a:spcBef>
              <a:defRPr/>
            </a:pPr>
            <a:endParaRPr lang="lt-LT" sz="3600" dirty="0">
              <a:latin typeface="+mj-lt"/>
            </a:endParaRP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sz="3600" dirty="0">
                <a:latin typeface="+mj-lt"/>
              </a:rPr>
              <a:t>Koks gražus, nuostabus,</a:t>
            </a: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sz="3600" dirty="0">
                <a:latin typeface="+mj-lt"/>
              </a:rPr>
              <a:t>Jėzus yra gražus,</a:t>
            </a: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sz="3600" dirty="0">
                <a:latin typeface="+mj-lt"/>
              </a:rPr>
              <a:t>Ir Jėzus gyvenimą </a:t>
            </a: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sz="3600" dirty="0">
                <a:latin typeface="+mj-lt"/>
              </a:rPr>
              <a:t>daro gražiu.</a:t>
            </a:r>
          </a:p>
          <a:p>
            <a:pPr marL="342900" indent="-342900" algn="ctr">
              <a:spcBef>
                <a:spcPts val="768"/>
              </a:spcBef>
              <a:defRPr/>
            </a:pPr>
            <a:endParaRPr lang="lt-LT" sz="3600" dirty="0">
              <a:latin typeface="+mj-lt"/>
            </a:endParaRP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sz="3600" dirty="0">
                <a:latin typeface="+mj-lt"/>
              </a:rPr>
              <a:t>Atsargiai liečia Jis, </a:t>
            </a: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sz="3600" dirty="0">
                <a:latin typeface="+mj-lt"/>
              </a:rPr>
              <a:t>Atveria man akis,</a:t>
            </a: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sz="3600" dirty="0">
                <a:latin typeface="+mj-lt"/>
              </a:rPr>
              <a:t>Ir Jėzus gyvenimą </a:t>
            </a: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sz="3600" dirty="0">
                <a:latin typeface="+mj-lt"/>
              </a:rPr>
              <a:t>daro gražiu.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61897-9784-4C9B-B3ED-C789F271F2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5" r="22882"/>
          <a:stretch/>
        </p:blipFill>
        <p:spPr>
          <a:xfrm>
            <a:off x="9761198" y="0"/>
            <a:ext cx="2430802" cy="6858000"/>
          </a:xfrm>
          <a:prstGeom prst="rect">
            <a:avLst/>
          </a:prstGeom>
        </p:spPr>
      </p:pic>
      <p:sp>
        <p:nvSpPr>
          <p:cNvPr id="7" name="Brūkšniuota rodyklė dešinėn 6">
            <a:hlinkClick r:id="rId3" action="ppaction://hlinksldjump"/>
          </p:cNvPr>
          <p:cNvSpPr/>
          <p:nvPr/>
        </p:nvSpPr>
        <p:spPr>
          <a:xfrm>
            <a:off x="11430653" y="6217920"/>
            <a:ext cx="468956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95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154C18-C148-4628-BBAE-265BB3BF85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1" r="42776"/>
          <a:stretch/>
        </p:blipFill>
        <p:spPr>
          <a:xfrm>
            <a:off x="0" y="0"/>
            <a:ext cx="2430802" cy="6858000"/>
          </a:xfrm>
          <a:prstGeom prst="rect">
            <a:avLst/>
          </a:prstGeom>
        </p:spPr>
      </p:pic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2051538" y="188640"/>
            <a:ext cx="8030672" cy="6408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768"/>
              </a:spcBef>
              <a:defRPr/>
            </a:pPr>
            <a:r>
              <a:rPr lang="en-US" sz="2800" b="1" dirty="0" err="1">
                <a:latin typeface="+mj-lt"/>
              </a:rPr>
              <a:t>Dievo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vaikai</a:t>
            </a:r>
            <a:r>
              <a:rPr lang="en-US" sz="2800" b="1" dirty="0">
                <a:latin typeface="+mj-lt"/>
              </a:rPr>
              <a:t>…</a:t>
            </a:r>
          </a:p>
          <a:p>
            <a:pPr marL="342900" indent="-342900" algn="ctr">
              <a:spcBef>
                <a:spcPts val="768"/>
              </a:spcBef>
              <a:defRPr/>
            </a:pPr>
            <a:endParaRPr lang="en-US" sz="2800" b="1" dirty="0">
              <a:latin typeface="+mj-lt"/>
            </a:endParaRPr>
          </a:p>
          <a:p>
            <a:pPr marL="342900" indent="-342900" algn="ctr">
              <a:spcBef>
                <a:spcPts val="768"/>
              </a:spcBef>
              <a:defRPr/>
            </a:pPr>
            <a:r>
              <a:rPr lang="en-US" sz="2800" b="1" dirty="0" err="1">
                <a:latin typeface="+mj-lt"/>
              </a:rPr>
              <a:t>Nebijok</a:t>
            </a:r>
            <a:r>
              <a:rPr lang="en-US" sz="2800" b="1" dirty="0">
                <a:latin typeface="+mj-lt"/>
              </a:rPr>
              <a:t>…</a:t>
            </a:r>
          </a:p>
          <a:p>
            <a:pPr marL="342900" indent="-342900" algn="ctr">
              <a:spcBef>
                <a:spcPts val="768"/>
              </a:spcBef>
              <a:defRPr/>
            </a:pPr>
            <a:endParaRPr lang="lt-LT" sz="2800" b="1" dirty="0">
              <a:latin typeface="+mj-lt"/>
            </a:endParaRPr>
          </a:p>
          <a:p>
            <a:pPr marL="342900" indent="-342900" algn="ctr">
              <a:spcBef>
                <a:spcPts val="768"/>
              </a:spcBef>
              <a:defRPr/>
            </a:pPr>
            <a:r>
              <a:rPr lang="en-US" sz="2800" b="1" dirty="0" err="1">
                <a:latin typeface="+mj-lt"/>
              </a:rPr>
              <a:t>Tu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mano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Dievas</a:t>
            </a:r>
            <a:r>
              <a:rPr lang="en-US" sz="2800" b="1" dirty="0">
                <a:latin typeface="+mj-lt"/>
                <a:hlinkClick r:id="rId3" action="ppaction://hlinksldjump"/>
              </a:rPr>
              <a:t>…</a:t>
            </a:r>
            <a:endParaRPr lang="en-US" sz="2800" b="1" dirty="0">
              <a:latin typeface="+mj-lt"/>
            </a:endParaRPr>
          </a:p>
          <a:p>
            <a:pPr marL="342900" indent="-342900" algn="ctr">
              <a:spcBef>
                <a:spcPts val="768"/>
              </a:spcBef>
              <a:defRPr/>
            </a:pPr>
            <a:endParaRPr lang="lt-LT" sz="2800" b="1" dirty="0">
              <a:latin typeface="+mj-lt"/>
            </a:endParaRP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sz="2800" b="1" dirty="0"/>
              <a:t>Vandenį pavertei vynu</a:t>
            </a:r>
            <a:r>
              <a:rPr lang="lt-LT" sz="2800" b="1" dirty="0">
                <a:hlinkClick r:id="rId4" action="ppaction://hlinksldjump"/>
              </a:rPr>
              <a:t>...</a:t>
            </a:r>
            <a:endParaRPr lang="lt-LT" sz="2800" b="1" dirty="0"/>
          </a:p>
          <a:p>
            <a:pPr marL="342900" indent="-342900" algn="ctr">
              <a:spcBef>
                <a:spcPts val="768"/>
              </a:spcBef>
              <a:defRPr/>
            </a:pPr>
            <a:endParaRPr lang="lt-LT" sz="2800" b="1" dirty="0">
              <a:latin typeface="+mj-lt"/>
            </a:endParaRP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altLang="lt-LT" sz="2800" b="1" dirty="0"/>
              <a:t>Tai pirmas įsakymas</a:t>
            </a:r>
            <a:r>
              <a:rPr lang="lt-LT" altLang="lt-LT" sz="2800" b="1" dirty="0">
                <a:hlinkClick r:id="rId5" action="ppaction://hlinksldjump"/>
              </a:rPr>
              <a:t>...</a:t>
            </a:r>
            <a:endParaRPr lang="lt-LT" altLang="lt-LT" sz="2800" b="1" dirty="0"/>
          </a:p>
          <a:p>
            <a:pPr marL="342900" indent="-342900" algn="ctr">
              <a:spcBef>
                <a:spcPts val="768"/>
              </a:spcBef>
              <a:defRPr/>
            </a:pPr>
            <a:endParaRPr lang="lt-LT" sz="2800" b="1" dirty="0">
              <a:latin typeface="+mj-lt"/>
            </a:endParaRPr>
          </a:p>
          <a:p>
            <a:pPr marL="342900" indent="-342900" algn="ctr">
              <a:spcBef>
                <a:spcPts val="768"/>
              </a:spcBef>
              <a:defRPr/>
            </a:pPr>
            <a:r>
              <a:rPr lang="lt-LT" sz="2800" b="1" dirty="0">
                <a:latin typeface="+mj-lt"/>
              </a:rPr>
              <a:t>Koks gražus, nuostabus</a:t>
            </a:r>
            <a:r>
              <a:rPr lang="lt-LT" sz="2800" b="1" dirty="0">
                <a:latin typeface="+mj-lt"/>
                <a:hlinkClick r:id="rId6" action="ppaction://hlinksldjump"/>
              </a:rPr>
              <a:t>...</a:t>
            </a:r>
            <a:endParaRPr lang="lt-LT" sz="28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61897-9784-4C9B-B3ED-C789F271F2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5" r="22882"/>
          <a:stretch/>
        </p:blipFill>
        <p:spPr>
          <a:xfrm>
            <a:off x="9761198" y="0"/>
            <a:ext cx="2430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127A6-331A-4ED3-AAF3-BC00F35E5D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4" y="19732"/>
            <a:ext cx="121870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7138C-F1E8-4932-84C3-98A754638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84" y="3045505"/>
            <a:ext cx="9001462" cy="2387600"/>
          </a:xfrm>
        </p:spPr>
        <p:txBody>
          <a:bodyPr/>
          <a:lstStyle/>
          <a:p>
            <a:r>
              <a:rPr lang="lt-LT" altLang="lt-LT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su kuo bendravo jėzus ir kaip </a:t>
            </a:r>
            <a:r>
              <a:rPr lang="en-GB" altLang="lt-LT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sp</a:t>
            </a:r>
            <a:r>
              <a:rPr lang="lt-LT" altLang="lt-LT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rendė</a:t>
            </a:r>
            <a:r>
              <a:rPr lang="lt-LT" altLang="lt-LT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lt-LT" altLang="lt-LT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Konflikt</a:t>
            </a:r>
            <a:r>
              <a:rPr lang="en-GB" altLang="lt-LT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us?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823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127A6-331A-4ED3-AAF3-BC00F35E5D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70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7138C-F1E8-4932-84C3-98A754638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041" y="543039"/>
            <a:ext cx="8777792" cy="1033009"/>
          </a:xfrm>
        </p:spPr>
        <p:txBody>
          <a:bodyPr/>
          <a:lstStyle/>
          <a:p>
            <a:r>
              <a:rPr lang="lt-LT" altLang="lt-LT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Uždaviniai:</a:t>
            </a:r>
            <a:endParaRPr lang="lt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D7C43-78C6-4929-B534-FC430ED0F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371" y="2119087"/>
            <a:ext cx="9001462" cy="4412342"/>
          </a:xfrm>
        </p:spPr>
        <p:txBody>
          <a:bodyPr>
            <a:normAutofit fontScale="92500" lnSpcReduction="10000"/>
          </a:bodyPr>
          <a:lstStyle/>
          <a:p>
            <a:pPr marL="857250" indent="-857250" algn="l">
              <a:buFont typeface="+mj-lt"/>
              <a:buAutoNum type="romanUcPeriod"/>
            </a:pPr>
            <a:r>
              <a:rPr lang="lt-LT" altLang="lt-LT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Peržiūrėję filmų ištraukas, paaiškinti, su kuo ir kodėl bendravo Jėzus ir kaip jis sprendė konfliktus</a:t>
            </a:r>
            <a:r>
              <a:rPr lang="en-GB" altLang="lt-LT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.</a:t>
            </a:r>
          </a:p>
          <a:p>
            <a:pPr marL="742950" indent="-742950" algn="l">
              <a:buAutoNum type="romanUcPeriod"/>
            </a:pPr>
            <a:endParaRPr lang="en-GB" altLang="lt-LT" sz="36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  <a:p>
            <a:pPr marL="742950" indent="-742950" algn="l">
              <a:buAutoNum type="romanUcPeriod"/>
            </a:pPr>
            <a:r>
              <a:rPr lang="lt-LT" altLang="lt-LT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Remdamiesi Jėzaus pavyzdžiu ir psichologų patarimais, rasti konfliktų sprendimo būdus įvairiose situacijose</a:t>
            </a:r>
            <a:r>
              <a:rPr lang="en-GB" altLang="lt-LT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190337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6E9D71-4BFF-4923-B964-9DC3A4AB01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0863" r="1113"/>
          <a:stretch/>
        </p:blipFill>
        <p:spPr>
          <a:xfrm>
            <a:off x="20" y="10"/>
            <a:ext cx="4635987" cy="6857990"/>
          </a:xfrm>
          <a:prstGeom prst="rect">
            <a:avLst/>
          </a:prstGeom>
        </p:spPr>
      </p:pic>
      <p:cxnSp>
        <p:nvCxnSpPr>
          <p:cNvPr id="18" name="Straight Connector 15">
            <a:extLst>
              <a:ext uri="{FF2B5EF4-FFF2-40B4-BE49-F238E27FC236}">
                <a16:creationId xmlns:a16="http://schemas.microsoft.com/office/drawing/2014/main" id="{E2A31A05-19BB-4F84-9402-E8569CBDBDB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14D2300-E3C2-49F0-B0BD-B94AD777D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279" y="286870"/>
            <a:ext cx="7414700" cy="3015888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lt-LT" altLang="lt-LT" sz="2800" dirty="0"/>
              <a:t>I uždavinys:</a:t>
            </a:r>
            <a:br>
              <a:rPr lang="lt-LT" altLang="lt-LT" sz="2800" dirty="0"/>
            </a:br>
            <a:r>
              <a:rPr lang="lt-LT" altLang="lt-LT" sz="2800" dirty="0"/>
              <a:t>Peržiūrėję filmų ištraukas, parašykite atsakymus:</a:t>
            </a:r>
            <a:br>
              <a:rPr lang="en-GB" altLang="lt-LT" sz="1600" dirty="0"/>
            </a:br>
            <a:br>
              <a:rPr lang="lt-LT" altLang="lt-LT" sz="1600" dirty="0"/>
            </a:br>
            <a:r>
              <a:rPr lang="en-GB" altLang="lt-LT" sz="2400" dirty="0"/>
              <a:t>1. </a:t>
            </a:r>
            <a:r>
              <a:rPr lang="lt-LT" altLang="lt-LT" sz="2400" dirty="0"/>
              <a:t>su kuo </a:t>
            </a:r>
            <a:r>
              <a:rPr lang="lt-LT" altLang="lt-LT" sz="2400" dirty="0">
                <a:solidFill>
                  <a:schemeClr val="tx2"/>
                </a:solidFill>
              </a:rPr>
              <a:t>(</a:t>
            </a:r>
            <a:r>
              <a:rPr lang="en-GB" altLang="lt-LT" sz="2400" dirty="0">
                <a:solidFill>
                  <a:schemeClr val="tx2"/>
                </a:solidFill>
              </a:rPr>
              <a:t>para</a:t>
            </a:r>
            <a:r>
              <a:rPr lang="lt-LT" altLang="lt-LT" sz="2400" dirty="0" err="1">
                <a:solidFill>
                  <a:schemeClr val="tx2"/>
                </a:solidFill>
              </a:rPr>
              <a:t>šyti</a:t>
            </a:r>
            <a:r>
              <a:rPr lang="lt-LT" altLang="lt-LT" sz="2400" dirty="0">
                <a:solidFill>
                  <a:schemeClr val="tx2"/>
                </a:solidFill>
              </a:rPr>
              <a:t> </a:t>
            </a:r>
            <a:r>
              <a:rPr lang="en-GB" altLang="lt-LT" sz="2400" dirty="0">
                <a:solidFill>
                  <a:schemeClr val="tx2"/>
                </a:solidFill>
              </a:rPr>
              <a:t>3 </a:t>
            </a:r>
            <a:r>
              <a:rPr lang="en-GB" altLang="lt-LT" sz="2400" dirty="0" err="1">
                <a:solidFill>
                  <a:schemeClr val="tx2"/>
                </a:solidFill>
              </a:rPr>
              <a:t>asm</a:t>
            </a:r>
            <a:r>
              <a:rPr lang="lt-LT" altLang="lt-LT" sz="2400" dirty="0" err="1">
                <a:solidFill>
                  <a:schemeClr val="tx2"/>
                </a:solidFill>
              </a:rPr>
              <a:t>enis</a:t>
            </a:r>
            <a:r>
              <a:rPr lang="en-GB" altLang="lt-LT" sz="2400" dirty="0">
                <a:solidFill>
                  <a:schemeClr val="tx2"/>
                </a:solidFill>
              </a:rPr>
              <a:t>)</a:t>
            </a:r>
            <a:r>
              <a:rPr lang="lt-LT" altLang="lt-LT" sz="2400" dirty="0">
                <a:solidFill>
                  <a:schemeClr val="tx2"/>
                </a:solidFill>
              </a:rPr>
              <a:t> </a:t>
            </a:r>
            <a:r>
              <a:rPr lang="lt-LT" altLang="lt-LT" sz="2400" dirty="0"/>
              <a:t>ir kodėl bendravo Jėzus</a:t>
            </a:r>
            <a:r>
              <a:rPr lang="en-GB" altLang="lt-LT" sz="2400" dirty="0"/>
              <a:t>?</a:t>
            </a:r>
            <a:br>
              <a:rPr lang="en-GB" altLang="lt-LT" sz="2400" dirty="0"/>
            </a:br>
            <a:br>
              <a:rPr lang="lt-LT" altLang="lt-LT" sz="2400" dirty="0"/>
            </a:br>
            <a:r>
              <a:rPr lang="en-GB" altLang="lt-LT" sz="2400" dirty="0"/>
              <a:t>2. </a:t>
            </a:r>
            <a:r>
              <a:rPr lang="lt-LT" altLang="lt-LT" sz="2400" dirty="0"/>
              <a:t>kaip jis sprendė konfliktus</a:t>
            </a:r>
            <a:r>
              <a:rPr lang="en-GB" altLang="lt-LT" sz="2400" dirty="0"/>
              <a:t>?</a:t>
            </a:r>
            <a:endParaRPr lang="lt-LT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8A188-1295-4928-8EF5-FAABCDE11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2" y="3302758"/>
            <a:ext cx="7013514" cy="3268372"/>
          </a:xfrm>
        </p:spPr>
        <p:txBody>
          <a:bodyPr>
            <a:normAutofit fontScale="925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nuo</a:t>
            </a:r>
            <a:r>
              <a:rPr lang="en-GB" dirty="0">
                <a:solidFill>
                  <a:schemeClr val="tx2"/>
                </a:solidFill>
              </a:rPr>
              <a:t> 16.26 </a:t>
            </a:r>
            <a:r>
              <a:rPr lang="en-GB" dirty="0" err="1">
                <a:solidFill>
                  <a:schemeClr val="tx2"/>
                </a:solidFill>
              </a:rPr>
              <a:t>iki</a:t>
            </a:r>
            <a:r>
              <a:rPr lang="en-GB" dirty="0">
                <a:solidFill>
                  <a:schemeClr val="tx2"/>
                </a:solidFill>
              </a:rPr>
              <a:t> 18.47 </a:t>
            </a:r>
            <a:r>
              <a:rPr lang="lt-LT" dirty="0">
                <a:solidFill>
                  <a:schemeClr val="tx2"/>
                </a:solidFill>
              </a:rPr>
              <a:t>(</a:t>
            </a:r>
            <a:r>
              <a:rPr lang="en-GB" dirty="0">
                <a:solidFill>
                  <a:schemeClr val="tx2"/>
                </a:solidFill>
              </a:rPr>
              <a:t>2.21)</a:t>
            </a:r>
          </a:p>
          <a:p>
            <a:pPr marL="0" indent="0">
              <a:buNone/>
            </a:pPr>
            <a:r>
              <a:rPr lang="lt-LT" sz="2800" dirty="0"/>
              <a:t>„Kam daug atleista, tas daugiau myli“</a:t>
            </a:r>
            <a:endParaRPr lang="en-GB" sz="2800" dirty="0"/>
          </a:p>
          <a:p>
            <a:r>
              <a:rPr lang="en-GB" dirty="0" err="1">
                <a:solidFill>
                  <a:schemeClr val="tx2"/>
                </a:solidFill>
              </a:rPr>
              <a:t>nuo</a:t>
            </a:r>
            <a:r>
              <a:rPr lang="en-GB" dirty="0">
                <a:solidFill>
                  <a:schemeClr val="tx2"/>
                </a:solidFill>
              </a:rPr>
              <a:t> 28.18 </a:t>
            </a:r>
            <a:r>
              <a:rPr lang="en-GB" dirty="0" err="1">
                <a:solidFill>
                  <a:schemeClr val="tx2"/>
                </a:solidFill>
              </a:rPr>
              <a:t>iki</a:t>
            </a:r>
            <a:r>
              <a:rPr lang="en-GB" dirty="0">
                <a:solidFill>
                  <a:schemeClr val="tx2"/>
                </a:solidFill>
              </a:rPr>
              <a:t> 30.15</a:t>
            </a:r>
            <a:r>
              <a:rPr lang="lt-LT" dirty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lt-LT" sz="2600" dirty="0"/>
              <a:t>„Šiandien man reikia apsilankyti tavo namuose“</a:t>
            </a:r>
            <a:r>
              <a:rPr lang="en-GB" sz="2600" dirty="0"/>
              <a:t> </a:t>
            </a:r>
          </a:p>
          <a:p>
            <a:r>
              <a:rPr lang="en-GB" dirty="0" err="1">
                <a:solidFill>
                  <a:schemeClr val="tx2"/>
                </a:solidFill>
              </a:rPr>
              <a:t>nuo</a:t>
            </a:r>
            <a:r>
              <a:rPr lang="en-GB" dirty="0">
                <a:solidFill>
                  <a:schemeClr val="tx2"/>
                </a:solidFill>
              </a:rPr>
              <a:t> 32.50, 33.28 – 34.14 </a:t>
            </a:r>
          </a:p>
          <a:p>
            <a:pPr marL="0" indent="0">
              <a:buNone/>
            </a:pPr>
            <a:r>
              <a:rPr lang="lt-LT" sz="2600" dirty="0"/>
              <a:t>„Kas ciesoriaus – ciesoriui, kas Dievo – Dievui</a:t>
            </a:r>
            <a:r>
              <a:rPr lang="en-GB" sz="2600" dirty="0"/>
              <a:t>!</a:t>
            </a:r>
            <a:r>
              <a:rPr lang="lt-LT" sz="2600" dirty="0"/>
              <a:t>“</a:t>
            </a:r>
            <a:endParaRPr lang="en-GB" sz="2600" dirty="0"/>
          </a:p>
          <a:p>
            <a:endParaRPr lang="lt-L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7C0942-1793-449A-9169-9773367168C9}"/>
              </a:ext>
            </a:extLst>
          </p:cNvPr>
          <p:cNvSpPr/>
          <p:nvPr/>
        </p:nvSpPr>
        <p:spPr>
          <a:xfrm>
            <a:off x="155548" y="6419642"/>
            <a:ext cx="44804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>
                <a:hlinkClick r:id="rId5"/>
              </a:rPr>
              <a:t>https://www.youtube.com/watch?v=RozMJk7Y9hk&amp;t=1639s</a:t>
            </a:r>
            <a:r>
              <a:rPr lang="lt-LT" sz="1200" dirty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7469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5F0759-2B5C-4B46-9E7E-EEC1EEDF73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2863" b="19090"/>
          <a:stretch/>
        </p:blipFill>
        <p:spPr>
          <a:xfrm>
            <a:off x="924444" y="4922080"/>
            <a:ext cx="10353762" cy="193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39435-0178-4645-BEDC-D935924D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blipFill>
            <a:blip r:embed="rId3" cstate="print"/>
            <a:tile tx="0" ty="0" sx="100000" sy="100000" flip="none" algn="tl"/>
          </a:blipFill>
          <a:effectLst>
            <a:glow rad="622300">
              <a:srgbClr val="FFFF99">
                <a:alpha val="40000"/>
              </a:srgbClr>
            </a:glow>
          </a:effectLst>
        </p:spPr>
        <p:txBody>
          <a:bodyPr/>
          <a:lstStyle/>
          <a:p>
            <a:r>
              <a:rPr lang="lt-LT" dirty="0"/>
              <a:t>Jėzaus ginklas – išminties Žodis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BC37C-167A-4F1A-A3E0-E0757B0B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649894"/>
            <a:ext cx="10353762" cy="3598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6000" dirty="0">
                <a:effectLst/>
              </a:rPr>
              <a:t>„Nesiduok pikto nugalimas, bet nugalėk pikta gerumu.“</a:t>
            </a:r>
          </a:p>
          <a:p>
            <a:pPr marL="3657600" lvl="8" indent="0">
              <a:buNone/>
            </a:pPr>
            <a:r>
              <a:rPr lang="lt-LT" altLang="lt-LT" sz="3600" dirty="0">
                <a:effectLst/>
              </a:rPr>
              <a:t>(</a:t>
            </a:r>
            <a:r>
              <a:rPr lang="lt-LT" altLang="lt-LT" sz="3600" dirty="0" err="1">
                <a:effectLst/>
              </a:rPr>
              <a:t>Rom</a:t>
            </a:r>
            <a:r>
              <a:rPr lang="lt-LT" altLang="lt-LT" sz="3600" dirty="0">
                <a:effectLst/>
              </a:rPr>
              <a:t> </a:t>
            </a:r>
            <a:r>
              <a:rPr lang="en-GB" altLang="lt-LT" sz="3600" dirty="0">
                <a:effectLst/>
              </a:rPr>
              <a:t>(12, 21)</a:t>
            </a:r>
            <a:endParaRPr lang="en-US" altLang="lt-LT" sz="4600" dirty="0"/>
          </a:p>
        </p:txBody>
      </p:sp>
    </p:spTree>
    <p:extLst>
      <p:ext uri="{BB962C8B-B14F-4D97-AF65-F5344CB8AC3E}">
        <p14:creationId xmlns:p14="http://schemas.microsoft.com/office/powerpoint/2010/main" val="8271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568</TotalTime>
  <Words>843</Words>
  <Application>Microsoft Office PowerPoint</Application>
  <PresentationFormat>Plačiaekranė</PresentationFormat>
  <Paragraphs>135</Paragraphs>
  <Slides>17</Slides>
  <Notes>1</Notes>
  <HiddenSlides>0</HiddenSlides>
  <MMClips>0</MMClips>
  <ScaleCrop>false</ScaleCrop>
  <HeadingPairs>
    <vt:vector size="8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Rockwell</vt:lpstr>
      <vt:lpstr>Times New Roman</vt:lpstr>
      <vt:lpstr>Damask</vt:lpstr>
      <vt:lpstr>Bitmap Image</vt:lpstr>
      <vt:lpstr>„PowerPoint“ pateiktis</vt:lpstr>
      <vt:lpstr>„PowerPoint“ pateiktis</vt:lpstr>
      <vt:lpstr>Tai pirmas įsakymas, kurį aš turiu</vt:lpstr>
      <vt:lpstr>„PowerPoint“ pateiktis</vt:lpstr>
      <vt:lpstr>„PowerPoint“ pateiktis</vt:lpstr>
      <vt:lpstr>su kuo bendravo jėzus ir kaip sprendė Konfliktus?</vt:lpstr>
      <vt:lpstr>Uždaviniai:</vt:lpstr>
      <vt:lpstr>I uždavinys: Peržiūrėję filmų ištraukas, parašykite atsakymus:  1. su kuo (parašyti 3 asmenis) ir kodėl bendravo Jėzus?  2. kaip jis sprendė konfliktus?</vt:lpstr>
      <vt:lpstr>Jėzaus ginklas – išminties Žodis</vt:lpstr>
      <vt:lpstr>Psichologų patarimai</vt:lpstr>
      <vt:lpstr>„PowerPoint“ pateiktis</vt:lpstr>
      <vt:lpstr>„PowerPoint“ pateiktis</vt:lpstr>
      <vt:lpstr>Antra Situacija – pikta senjorė autobuse </vt:lpstr>
      <vt:lpstr>Ar įvykdėme Uždavinius?</vt:lpstr>
      <vt:lpstr>Refleksija.  įsivertinimas</vt:lpstr>
      <vt:lpstr>Dievo žodis: 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Ateik, laikas atverti širdį Ateik toks, koks esi pas Dievą,  Ateik, Jis nugalėjo mirtį,  Ateik Viešpatį garbinti dabar, ateik.  Nes vieną dieną tautos išvys, kad Tu – Viešpats Ir kiekvienas kelis priklaups Bet didžiausi turtai priklauso tiems,  Kas šiandien Tau tarnaus.</dc:title>
  <dc:creator>Vilma Klumbyte</dc:creator>
  <cp:lastModifiedBy>VVPKRŠC</cp:lastModifiedBy>
  <cp:revision>73</cp:revision>
  <dcterms:created xsi:type="dcterms:W3CDTF">2018-02-23T17:35:29Z</dcterms:created>
  <dcterms:modified xsi:type="dcterms:W3CDTF">2020-05-12T13:36:33Z</dcterms:modified>
</cp:coreProperties>
</file>