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3228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40994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0150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95948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34871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4660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07127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899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677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056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13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38A16-1DB8-40C7-AD49-367FEB5641A3}" type="datetimeFigureOut">
              <a:rPr lang="lt-LT" smtClean="0"/>
              <a:t>2020-05-01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7F3D3-D1D7-4192-A081-FCAB48512E4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0060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11560" y="764704"/>
            <a:ext cx="7772400" cy="1470025"/>
          </a:xfrm>
        </p:spPr>
        <p:txBody>
          <a:bodyPr/>
          <a:lstStyle/>
          <a:p>
            <a:r>
              <a:rPr lang="lt-LT" b="1" dirty="0" smtClean="0"/>
              <a:t>BAŽNYČIA – MALDOS NAMAI IR GYVA BENDRUOMENĖ</a:t>
            </a:r>
            <a:endParaRPr lang="lt-LT" b="1" dirty="0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3456384"/>
          </a:xfrm>
        </p:spPr>
        <p:txBody>
          <a:bodyPr>
            <a:normAutofit fontScale="62500" lnSpcReduction="20000"/>
          </a:bodyPr>
          <a:lstStyle/>
          <a:p>
            <a:r>
              <a:rPr lang="lt-LT" b="1" dirty="0" smtClean="0">
                <a:solidFill>
                  <a:schemeClr val="tx1"/>
                </a:solidFill>
              </a:rPr>
              <a:t>Uždaviniai:</a:t>
            </a:r>
          </a:p>
          <a:p>
            <a:pPr lvl="1"/>
            <a:r>
              <a:rPr lang="lt-LT" sz="4500" dirty="0" smtClean="0">
                <a:solidFill>
                  <a:schemeClr val="tx1"/>
                </a:solidFill>
              </a:rPr>
              <a:t>1. Sužinos</a:t>
            </a:r>
            <a:r>
              <a:rPr lang="lt-LT" sz="4500" dirty="0">
                <a:solidFill>
                  <a:schemeClr val="tx1"/>
                </a:solidFill>
              </a:rPr>
              <a:t>, kas yra bažnyčia ir Bažnyčia;</a:t>
            </a:r>
          </a:p>
          <a:p>
            <a:pPr lvl="1"/>
            <a:r>
              <a:rPr lang="lt-LT" sz="4500" dirty="0" smtClean="0">
                <a:solidFill>
                  <a:schemeClr val="tx1"/>
                </a:solidFill>
              </a:rPr>
              <a:t>2. Sužinos</a:t>
            </a:r>
            <a:r>
              <a:rPr lang="lt-LT" sz="4500" dirty="0">
                <a:solidFill>
                  <a:schemeClr val="tx1"/>
                </a:solidFill>
              </a:rPr>
              <a:t>, kokie daiktai, baldai, simboliai matomi bažnyčiose, kam jie tarnauja;</a:t>
            </a:r>
          </a:p>
          <a:p>
            <a:r>
              <a:rPr lang="lt-LT" sz="4500" dirty="0" smtClean="0">
                <a:solidFill>
                  <a:schemeClr val="tx1"/>
                </a:solidFill>
              </a:rPr>
              <a:t>3. Prisimins</a:t>
            </a:r>
            <a:r>
              <a:rPr lang="lt-LT" sz="4500" dirty="0">
                <a:solidFill>
                  <a:schemeClr val="tx1"/>
                </a:solidFill>
              </a:rPr>
              <a:t>, kada tampame Bažnyčios nariais, </a:t>
            </a:r>
            <a:r>
              <a:rPr lang="lt-LT" sz="4500" dirty="0" smtClean="0">
                <a:solidFill>
                  <a:schemeClr val="tx1"/>
                </a:solidFill>
              </a:rPr>
              <a:t>prisimins Bažnyčios </a:t>
            </a:r>
            <a:r>
              <a:rPr lang="lt-LT" sz="4500" dirty="0">
                <a:solidFill>
                  <a:schemeClr val="tx1"/>
                </a:solidFill>
              </a:rPr>
              <a:t>gimimo dieną.</a:t>
            </a:r>
            <a:endParaRPr lang="lt-LT" sz="45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7452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KLAUSYKLA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Klausykla – vieta, kur kunigas klausosi išpažinčių – tikintieji išpažįsta savo nuodėmes. </a:t>
            </a:r>
            <a:endParaRPr lang="lt-LT" dirty="0"/>
          </a:p>
          <a:p>
            <a:r>
              <a:rPr lang="lt-LT" dirty="0" smtClean="0"/>
              <a:t>Klausyklų taip pat yra labai įvairių – kuklių, paprastų ir labai įmantrių, išpuoštų:</a:t>
            </a: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5122" name="Picture 2" descr="C:\Users\HP\Desktop\klausyk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17032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HP\Desktop\klausykl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7" y="402659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HP\Desktop\klausykla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693337"/>
            <a:ext cx="1724025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7742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SAKYKLA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47295"/>
          </a:xfrm>
        </p:spPr>
        <p:txBody>
          <a:bodyPr/>
          <a:lstStyle/>
          <a:p>
            <a:r>
              <a:rPr lang="lt-LT" dirty="0" smtClean="0"/>
              <a:t>Bažnyčioje yra vieta, prie kurios skaitomas Šv. Raštas, sakomas pamokslas.</a:t>
            </a:r>
          </a:p>
          <a:p>
            <a:r>
              <a:rPr lang="lt-LT" dirty="0" smtClean="0"/>
              <a:t>Ta vieta vadinama sakykla. Ji gali būti aukštai, labai puošni ir graži, bet dabar dažniausiai naudojama paprasta sakykla, stovinti prieš žmones bažnyčioje:</a:t>
            </a: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6146" name="Picture 2" descr="C:\Users\HP\Desktop\sakyk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538" y="4653136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HP\Desktop\sakykl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0990" y="4653136"/>
            <a:ext cx="200510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HP\Desktop\sakykla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149080"/>
            <a:ext cx="18478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3822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1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BAŽNYČIA – GYVA BENDRUOMENĖ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328592"/>
          </a:xfrm>
        </p:spPr>
        <p:txBody>
          <a:bodyPr/>
          <a:lstStyle/>
          <a:p>
            <a:r>
              <a:rPr lang="lt-LT" dirty="0" smtClean="0"/>
              <a:t>Yra kita žodžio „Bažnyčia“ reikšmė : tada mes šį žodį rašome didžiąja raide.</a:t>
            </a:r>
          </a:p>
          <a:p>
            <a:r>
              <a:rPr lang="lt-LT" dirty="0" smtClean="0"/>
              <a:t>Kai matome žodį „Bažnyčia“ suprantame, kad tai visi tikintieji žmonės, „gyvoji Bažnyčia“, tie, kurie tikime Jėzų Kristų.</a:t>
            </a:r>
          </a:p>
          <a:p>
            <a:r>
              <a:rPr lang="lt-LT" dirty="0" smtClean="0"/>
              <a:t>Bažnyčios nariais, Dievo vaikais tampame Krikšto Sakramento metu</a:t>
            </a:r>
            <a:endParaRPr lang="lt-LT" dirty="0"/>
          </a:p>
        </p:txBody>
      </p:sp>
      <p:pic>
        <p:nvPicPr>
          <p:cNvPr id="7170" name="Picture 2" descr="C:\Users\HP\Desktop\tik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6916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HP\Desktop\tik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734" y="4940597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893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1000" r="-3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APIBENDRINIMAS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t-LT" sz="3600" dirty="0" smtClean="0">
                <a:solidFill>
                  <a:srgbClr val="FF0000"/>
                </a:solidFill>
              </a:rPr>
              <a:t>Bažnyčia yra maldos namai, pastatas, kuriame žmonės meldžiasi.</a:t>
            </a:r>
          </a:p>
          <a:p>
            <a:r>
              <a:rPr lang="lt-LT" sz="3600" dirty="0" smtClean="0">
                <a:solidFill>
                  <a:srgbClr val="FF0000"/>
                </a:solidFill>
              </a:rPr>
              <a:t>Bažnyčia (didžioji raidė) yra tikinčiųjų bendruomenė, „gyvoji Bažnyčia“, Dievo tauta.</a:t>
            </a:r>
          </a:p>
          <a:p>
            <a:r>
              <a:rPr lang="lt-LT" sz="3600" dirty="0" smtClean="0">
                <a:solidFill>
                  <a:srgbClr val="FF0000"/>
                </a:solidFill>
              </a:rPr>
              <a:t>Bažnyčios nariais tampame Krikšto Sakramento metu.</a:t>
            </a:r>
            <a:endParaRPr lang="lt-LT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003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b="1" dirty="0" smtClean="0"/>
              <a:t>UŽDUOTIS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Dar kartą perskaityk skaidres.</a:t>
            </a:r>
          </a:p>
          <a:p>
            <a:r>
              <a:rPr lang="lt-LT" dirty="0" smtClean="0"/>
              <a:t>Prisimink, kas yra „bažnyčia“ ir kas yra „Bažnyčia“.</a:t>
            </a:r>
          </a:p>
          <a:p>
            <a:r>
              <a:rPr lang="lt-LT" dirty="0" smtClean="0"/>
              <a:t>Atlik pratybų 26-27 psl. užduotis.</a:t>
            </a:r>
          </a:p>
          <a:p>
            <a:endParaRPr lang="lt-LT" dirty="0"/>
          </a:p>
          <a:p>
            <a:pPr marL="0" indent="0">
              <a:buNone/>
            </a:pPr>
            <a:r>
              <a:rPr lang="lt-LT" dirty="0" smtClean="0"/>
              <a:t>Sėkmės ir Dievo palaimos.</a:t>
            </a:r>
          </a:p>
          <a:p>
            <a:pPr marL="0" indent="0">
              <a:buNone/>
            </a:pPr>
            <a:r>
              <a:rPr lang="lt-LT" dirty="0"/>
              <a:t>	</a:t>
            </a:r>
            <a:r>
              <a:rPr lang="lt-LT" dirty="0" smtClean="0"/>
              <a:t>			Tavo tikybos mokytoja 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473262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MŪSŲ MALDA: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>
                <a:solidFill>
                  <a:srgbClr val="002060"/>
                </a:solidFill>
              </a:rPr>
              <a:t>Teikis atsiųsti, Viešpatie, Šventosios Dvasios dovanų mūsų protui apšviesti ir sielos jėgoms sustiprinti. Palaimink mūsų Tėvus, Mokytojus ir visus tuos, kurie mus veda į gerą. Duok mums jėgų gerai mokytis, apsaugok mus visus nuo ligų ir kitokių bėdų.</a:t>
            </a:r>
          </a:p>
          <a:p>
            <a:pPr marL="0" indent="0">
              <a:buNone/>
            </a:pPr>
            <a:r>
              <a:rPr lang="lt-LT" dirty="0">
                <a:solidFill>
                  <a:srgbClr val="002060"/>
                </a:solidFill>
              </a:rPr>
              <a:t>	Per Kristų, mūsų Viešpatį, amen.</a:t>
            </a:r>
          </a:p>
          <a:p>
            <a:pPr marL="0" indent="0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77094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BAŽNYČIA – MALDOS NAMAI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dirty="0" smtClean="0"/>
              <a:t>Bažnyčia – tai namas, pastatas, į kurį žmonės eina melstis, bendrauti su Dievu, išpažinti nuodėmes, pagalvoti, susikaupti...</a:t>
            </a:r>
          </a:p>
          <a:p>
            <a:r>
              <a:rPr lang="lt-LT" dirty="0" smtClean="0"/>
              <a:t>Bažnyčių būna labai įvairių </a:t>
            </a:r>
            <a:r>
              <a:rPr lang="lt-LT" smtClean="0"/>
              <a:t>– mūrinių, </a:t>
            </a:r>
            <a:r>
              <a:rPr lang="lt-LT" dirty="0" smtClean="0"/>
              <a:t>akmeninių, medinių.</a:t>
            </a:r>
          </a:p>
          <a:p>
            <a:r>
              <a:rPr lang="lt-LT" dirty="0" smtClean="0"/>
              <a:t>Bažnyčios gali būti su vienu bokštu ar dviem, gali turėti kelis mažus bokštelius.</a:t>
            </a:r>
          </a:p>
          <a:p>
            <a:r>
              <a:rPr lang="lt-LT" dirty="0" smtClean="0"/>
              <a:t>Tai, kaip pastatyta bažnyčia, vadinama bažnyčios architektūra.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97909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TAIP ATRODO MŪSŲ BAŽNYČIOS:</a:t>
            </a:r>
            <a:endParaRPr lang="lt-LT" dirty="0"/>
          </a:p>
        </p:txBody>
      </p:sp>
      <p:pic>
        <p:nvPicPr>
          <p:cNvPr id="4" name="Turinio vietos rezervavimo ženklas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56792"/>
            <a:ext cx="2143125" cy="2143125"/>
          </a:xfrm>
        </p:spPr>
      </p:pic>
      <p:pic>
        <p:nvPicPr>
          <p:cNvPr id="1026" name="Picture 2" descr="C:\Users\HP\Desktop\bažnyči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116" y="1556792"/>
            <a:ext cx="2317932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bažnyčia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56792"/>
            <a:ext cx="2736304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HP\Desktop\bažnyčia3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407707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HP\Desktop\bažnyčia4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077072"/>
            <a:ext cx="3600400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82445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BAŽNYČIŲ VIDUS:</a:t>
            </a:r>
            <a:endParaRPr lang="lt-LT" dirty="0"/>
          </a:p>
        </p:txBody>
      </p:sp>
      <p:pic>
        <p:nvPicPr>
          <p:cNvPr id="8194" name="Picture 2" descr="C:\Users\HP\Desktop\vidu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06216"/>
            <a:ext cx="2979415" cy="2274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HP\Desktop\vidus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276872"/>
            <a:ext cx="266429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299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TABERNAKULIS – ŠVENČIAUSIA BAŽNYČIOS VIETA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err="1" smtClean="0"/>
              <a:t>Tabernakuliu</a:t>
            </a:r>
            <a:r>
              <a:rPr lang="lt-LT" dirty="0" smtClean="0"/>
              <a:t> vadinamas mažas namelis bažnyčios centre, kuriame laikomas Švenčiausias Sakramentas : jų taip pat yra labai įvairių:</a:t>
            </a: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1026" name="Picture 2" descr="C:\Users\HP\Desktop\taberna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690676"/>
            <a:ext cx="2592288" cy="26369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tab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623350"/>
            <a:ext cx="2266181" cy="2685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672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KRYŽIUS – KRIKŠČIONIŲ SIMBOLIS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t-LT" dirty="0" smtClean="0"/>
              <a:t>Krikščionių simbolis – kryžius, nes ant jo mirė Kristus, išvaduodamas mus iš amžinos mirties ir nuodėmės.</a:t>
            </a:r>
          </a:p>
          <a:p>
            <a:pPr marL="0" indent="0">
              <a:buNone/>
            </a:pPr>
            <a:r>
              <a:rPr lang="lt-LT" dirty="0" smtClean="0"/>
              <a:t>Kryžių bažnyčioje matome pačiame centre, taip pat ir šonuose ( šoninėse navose):</a:t>
            </a: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2050" name="Picture 2" descr="C:\Users\HP\Desktop\kryžiu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052" y="4181476"/>
            <a:ext cx="1714500" cy="2385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HP\Desktop\kr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563" y="4238453"/>
            <a:ext cx="1781175" cy="2271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5910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t-LT" dirty="0" smtClean="0"/>
              <a:t>ALTORIUS – PASKUTINĖS VAKARIENĖS STALAS</a:t>
            </a:r>
            <a:endParaRPr lang="lt-LT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dirty="0" smtClean="0"/>
              <a:t>Altorius – tai stalas, prie kurio kunigas aukoja Šv. Mišias. Jis primena stalą, prie kurio Kristus su apaštalais valgė paskutinę vakarienę.</a:t>
            </a:r>
          </a:p>
          <a:p>
            <a:pPr marL="0" indent="0">
              <a:buNone/>
            </a:pPr>
            <a:endParaRPr lang="lt-LT" dirty="0"/>
          </a:p>
        </p:txBody>
      </p:sp>
      <p:pic>
        <p:nvPicPr>
          <p:cNvPr id="3074" name="Picture 2" descr="C:\Users\HP\Desktop\al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12976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HP\Desktop\altori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165351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HP\Desktop\alt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1804" y="322537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891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42751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lt-LT" b="1" dirty="0" smtClean="0"/>
              <a:t>ŽVAKĖ – JĖZAUS KRISTAUS SIMBOLIS</a:t>
            </a:r>
            <a:endParaRPr lang="lt-LT" b="1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42751" y="1398987"/>
            <a:ext cx="8229600" cy="5141168"/>
          </a:xfrm>
        </p:spPr>
        <p:txBody>
          <a:bodyPr/>
          <a:lstStyle/>
          <a:p>
            <a:r>
              <a:rPr lang="lt-LT" sz="2800" b="1" cap="all" dirty="0"/>
              <a:t> „AŠ – PASAULIO ŠVIESA. KAS SEKA MANIMI, NEBEVAIKŠČIOS TAMSYBĖSE, BET TURĖS GYVENIMO ŠVIESĄ</a:t>
            </a:r>
            <a:r>
              <a:rPr lang="lt-LT" sz="2800" b="1" cap="all" dirty="0" smtClean="0"/>
              <a:t>“. (</a:t>
            </a:r>
            <a:r>
              <a:rPr lang="lt-LT" sz="2800" b="1" cap="all" dirty="0"/>
              <a:t>JN 8, </a:t>
            </a:r>
            <a:r>
              <a:rPr lang="lt-LT" sz="2800" b="1" cap="all" dirty="0" smtClean="0"/>
              <a:t>12–20) </a:t>
            </a:r>
          </a:p>
          <a:p>
            <a:r>
              <a:rPr lang="lt-LT" sz="2800" b="1" cap="all" dirty="0" smtClean="0"/>
              <a:t>Žvakę matome kiekvienoje bažnyčioje. Ji būna pagrindinė didelė – velykinė, taip pat dega kelios mažesnės žvakės.</a:t>
            </a:r>
          </a:p>
          <a:p>
            <a:pPr marL="0" indent="0">
              <a:buNone/>
            </a:pPr>
            <a:endParaRPr lang="lt-LT" sz="2800" b="1" cap="all" dirty="0" smtClean="0"/>
          </a:p>
          <a:p>
            <a:pPr marL="0" indent="0">
              <a:buNone/>
            </a:pPr>
            <a:endParaRPr lang="lt-LT" sz="2800" b="1" cap="all" dirty="0"/>
          </a:p>
          <a:p>
            <a:endParaRPr lang="lt-LT" sz="2800" b="1" cap="all" dirty="0"/>
          </a:p>
          <a:p>
            <a:endParaRPr lang="lt-LT" dirty="0"/>
          </a:p>
        </p:txBody>
      </p:sp>
      <p:pic>
        <p:nvPicPr>
          <p:cNvPr id="4098" name="Picture 2" descr="C:\Users\HP\Desktop\žvakė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293096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HP\Desktop\žvakė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45505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HP\Desktop\žvakė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899107"/>
            <a:ext cx="17430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1400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461</Words>
  <Application>Microsoft Office PowerPoint</Application>
  <PresentationFormat>Demonstracija ekrane (4:3)</PresentationFormat>
  <Paragraphs>48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Skaidrių pavadinimai</vt:lpstr>
      </vt:variant>
      <vt:variant>
        <vt:i4>14</vt:i4>
      </vt:variant>
    </vt:vector>
  </HeadingPairs>
  <TitlesOfParts>
    <vt:vector size="15" baseType="lpstr">
      <vt:lpstr>Office tema</vt:lpstr>
      <vt:lpstr>BAŽNYČIA – MALDOS NAMAI IR GYVA BENDRUOMENĖ</vt:lpstr>
      <vt:lpstr>MŪSŲ MALDA:</vt:lpstr>
      <vt:lpstr>BAŽNYČIA – MALDOS NAMAI</vt:lpstr>
      <vt:lpstr>TAIP ATRODO MŪSŲ BAŽNYČIOS:</vt:lpstr>
      <vt:lpstr>BAŽNYČIŲ VIDUS:</vt:lpstr>
      <vt:lpstr>TABERNAKULIS – ŠVENČIAUSIA BAŽNYČIOS VIETA</vt:lpstr>
      <vt:lpstr>KRYŽIUS – KRIKŠČIONIŲ SIMBOLIS</vt:lpstr>
      <vt:lpstr>ALTORIUS – PASKUTINĖS VAKARIENĖS STALAS</vt:lpstr>
      <vt:lpstr>ŽVAKĖ – JĖZAUS KRISTAUS SIMBOLIS</vt:lpstr>
      <vt:lpstr>KLAUSYKLA</vt:lpstr>
      <vt:lpstr>SAKYKLA</vt:lpstr>
      <vt:lpstr>BAŽNYČIA – GYVA BENDRUOMENĖ</vt:lpstr>
      <vt:lpstr>APIBENDRINIMAS</vt:lpstr>
      <vt:lpstr>UŽDUOTIS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pristatymas</dc:title>
  <dc:creator>HP</dc:creator>
  <cp:lastModifiedBy>HP</cp:lastModifiedBy>
  <cp:revision>15</cp:revision>
  <dcterms:created xsi:type="dcterms:W3CDTF">2020-05-01T08:46:06Z</dcterms:created>
  <dcterms:modified xsi:type="dcterms:W3CDTF">2020-05-01T09:54:30Z</dcterms:modified>
</cp:coreProperties>
</file>