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3" r:id="rId9"/>
    <p:sldId id="268" r:id="rId10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Knyga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Knyga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Knyga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Knyga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Knyga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Knyga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Knyga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Knyga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Knyga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0.21620185992074034"/>
                  <c:y val="1.687197660097183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0213847423326629"/>
                  <c:y val="0.1203866858969357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24551264432688671"/>
                  <c:y val="-0.1255490034905788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lt-L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Lapas1!$B$4:$B$6</c:f>
              <c:strCache>
                <c:ptCount val="3"/>
                <c:pt idx="0">
                  <c:v>Taip, tėvų nuomonė nulėmė tikybos pasirinkimą</c:v>
                </c:pt>
                <c:pt idx="1">
                  <c:v>Taip, tačiau  tikybą rinkčiausi ir be tėvų pritarimo</c:v>
                </c:pt>
                <c:pt idx="2">
                  <c:v>Tėvų nuomonės neklausiau arba ji  man nebuvo svarbi</c:v>
                </c:pt>
              </c:strCache>
            </c:strRef>
          </c:cat>
          <c:val>
            <c:numRef>
              <c:f>Lapas1!$C$4:$C$6</c:f>
              <c:numCache>
                <c:formatCode>0%</c:formatCode>
                <c:ptCount val="3"/>
                <c:pt idx="0">
                  <c:v>0.09</c:v>
                </c:pt>
                <c:pt idx="1">
                  <c:v>0.36</c:v>
                </c:pt>
                <c:pt idx="2">
                  <c:v>0.56000000000000005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6345604456647675"/>
                  <c:y val="7.255842247036303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2299671220902195"/>
                  <c:y val="-0.3494044832905633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lt-L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Lapas1!$B$21:$B$23</c:f>
              <c:strCache>
                <c:ptCount val="3"/>
                <c:pt idx="0">
                  <c:v>Taip</c:v>
                </c:pt>
                <c:pt idx="1">
                  <c:v>Ne</c:v>
                </c:pt>
                <c:pt idx="2">
                  <c:v>Nežinau</c:v>
                </c:pt>
              </c:strCache>
            </c:strRef>
          </c:cat>
          <c:val>
            <c:numRef>
              <c:f>Lapas1!$C$21:$C$23</c:f>
              <c:numCache>
                <c:formatCode>0%</c:formatCode>
                <c:ptCount val="3"/>
                <c:pt idx="0">
                  <c:v>0.28999999999999998</c:v>
                </c:pt>
                <c:pt idx="1">
                  <c:v>0.51</c:v>
                </c:pt>
                <c:pt idx="2">
                  <c:v>0.2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1"/>
              <c:layout>
                <c:manualLayout>
                  <c:x val="-0.18073764196268441"/>
                  <c:y val="-8.10264073276545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20336459214282313"/>
                  <c:y val="-0.1819378266554360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lt-L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Lapas1!$B$39:$B$42</c:f>
              <c:strCache>
                <c:ptCount val="4"/>
                <c:pt idx="0">
                  <c:v>Taip</c:v>
                </c:pt>
                <c:pt idx="1">
                  <c:v>Ne. Man nėra aktualu</c:v>
                </c:pt>
                <c:pt idx="2">
                  <c:v>Ne. Kalbamės pakankamai</c:v>
                </c:pt>
                <c:pt idx="3">
                  <c:v>Neturiu nuomonės</c:v>
                </c:pt>
              </c:strCache>
            </c:strRef>
          </c:cat>
          <c:val>
            <c:numRef>
              <c:f>Lapas1!$C$39:$C$42</c:f>
              <c:numCache>
                <c:formatCode>0%</c:formatCode>
                <c:ptCount val="4"/>
                <c:pt idx="0">
                  <c:v>0.06</c:v>
                </c:pt>
                <c:pt idx="1">
                  <c:v>0.42</c:v>
                </c:pt>
                <c:pt idx="2">
                  <c:v>0.37</c:v>
                </c:pt>
                <c:pt idx="3">
                  <c:v>0.15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6324341365916609"/>
                  <c:y val="0.1058618908383811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8788630857255173E-2"/>
                  <c:y val="-0.3695399942344845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23542743381077316"/>
                  <c:y val="7.384917984647972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lt-L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Lapas1!$B$60:$B$62</c:f>
              <c:strCache>
                <c:ptCount val="3"/>
                <c:pt idx="0">
                  <c:v>Taip</c:v>
                </c:pt>
                <c:pt idx="1">
                  <c:v>Ne</c:v>
                </c:pt>
                <c:pt idx="2">
                  <c:v>Nežinau</c:v>
                </c:pt>
              </c:strCache>
            </c:strRef>
          </c:cat>
          <c:val>
            <c:numRef>
              <c:f>Lapas1!$C$60:$C$62</c:f>
              <c:numCache>
                <c:formatCode>General</c:formatCode>
                <c:ptCount val="3"/>
                <c:pt idx="0">
                  <c:v>32</c:v>
                </c:pt>
                <c:pt idx="1">
                  <c:v>32</c:v>
                </c:pt>
                <c:pt idx="2">
                  <c:v>36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20223760540767802"/>
                  <c:y val="9.282771999692342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3391615256256931"/>
                  <c:y val="-0.1905288301299855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4627802793153704E-2"/>
                  <c:y val="-1.515173527727688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2244082765313658"/>
                  <c:y val="-0.1499156076675241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lt-L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Lapas1!$B$75:$B$78</c:f>
              <c:strCache>
                <c:ptCount val="4"/>
                <c:pt idx="0">
                  <c:v>Mama</c:v>
                </c:pt>
                <c:pt idx="1">
                  <c:v>Tėtis</c:v>
                </c:pt>
                <c:pt idx="2">
                  <c:v>Broliai arba seserys</c:v>
                </c:pt>
                <c:pt idx="3">
                  <c:v>Seneliai</c:v>
                </c:pt>
              </c:strCache>
            </c:strRef>
          </c:cat>
          <c:val>
            <c:numRef>
              <c:f>Lapas1!$C$75:$C$78</c:f>
              <c:numCache>
                <c:formatCode>General</c:formatCode>
                <c:ptCount val="4"/>
                <c:pt idx="0">
                  <c:v>32</c:v>
                </c:pt>
                <c:pt idx="1">
                  <c:v>11</c:v>
                </c:pt>
                <c:pt idx="2">
                  <c:v>6</c:v>
                </c:pt>
                <c:pt idx="3">
                  <c:v>65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9B18-BAEE-4EF9-997D-84446338F4C3}" type="datetimeFigureOut">
              <a:rPr lang="lt-LT" smtClean="0"/>
              <a:t>2014.10.01</a:t>
            </a:fld>
            <a:endParaRPr lang="lt-L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7F1E62-48B4-4DEE-A50F-3B6FDF622346}" type="slidenum">
              <a:rPr lang="lt-LT" smtClean="0"/>
              <a:t>‹#›</a:t>
            </a:fld>
            <a:endParaRPr lang="lt-L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9B18-BAEE-4EF9-997D-84446338F4C3}" type="datetimeFigureOut">
              <a:rPr lang="lt-LT" smtClean="0"/>
              <a:t>2014.10.01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1E62-48B4-4DEE-A50F-3B6FDF62234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9B18-BAEE-4EF9-997D-84446338F4C3}" type="datetimeFigureOut">
              <a:rPr lang="lt-LT" smtClean="0"/>
              <a:t>2014.10.01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1E62-48B4-4DEE-A50F-3B6FDF62234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9B18-BAEE-4EF9-997D-84446338F4C3}" type="datetimeFigureOut">
              <a:rPr lang="lt-LT" smtClean="0"/>
              <a:t>2014.10.01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1E62-48B4-4DEE-A50F-3B6FDF62234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9B18-BAEE-4EF9-997D-84446338F4C3}" type="datetimeFigureOut">
              <a:rPr lang="lt-LT" smtClean="0"/>
              <a:t>2014.10.01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1E62-48B4-4DEE-A50F-3B6FDF62234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9B18-BAEE-4EF9-997D-84446338F4C3}" type="datetimeFigureOut">
              <a:rPr lang="lt-LT" smtClean="0"/>
              <a:t>2014.10.01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1E62-48B4-4DEE-A50F-3B6FDF622346}" type="slidenum">
              <a:rPr lang="lt-LT" smtClean="0"/>
              <a:t>‹#›</a:t>
            </a:fld>
            <a:endParaRPr lang="lt-LT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9B18-BAEE-4EF9-997D-84446338F4C3}" type="datetimeFigureOut">
              <a:rPr lang="lt-LT" smtClean="0"/>
              <a:t>2014.10.01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1E62-48B4-4DEE-A50F-3B6FDF622346}" type="slidenum">
              <a:rPr lang="lt-LT" smtClean="0"/>
              <a:t>‹#›</a:t>
            </a:fld>
            <a:endParaRPr lang="lt-L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9B18-BAEE-4EF9-997D-84446338F4C3}" type="datetimeFigureOut">
              <a:rPr lang="lt-LT" smtClean="0"/>
              <a:t>2014.10.01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1E62-48B4-4DEE-A50F-3B6FDF62234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9B18-BAEE-4EF9-997D-84446338F4C3}" type="datetimeFigureOut">
              <a:rPr lang="lt-LT" smtClean="0"/>
              <a:t>2014.10.01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1E62-48B4-4DEE-A50F-3B6FDF62234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9B18-BAEE-4EF9-997D-84446338F4C3}" type="datetimeFigureOut">
              <a:rPr lang="lt-LT" smtClean="0"/>
              <a:t>2014.10.01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1E62-48B4-4DEE-A50F-3B6FDF62234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9B18-BAEE-4EF9-997D-84446338F4C3}" type="datetimeFigureOut">
              <a:rPr lang="lt-LT" smtClean="0"/>
              <a:t>2014.10.01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1E62-48B4-4DEE-A50F-3B6FDF62234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565C9B18-BAEE-4EF9-997D-84446338F4C3}" type="datetimeFigureOut">
              <a:rPr lang="lt-LT" smtClean="0"/>
              <a:t>2014.10.01</a:t>
            </a:fld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D7F1E62-48B4-4DEE-A50F-3B6FDF622346}" type="slidenum">
              <a:rPr lang="lt-LT" smtClean="0"/>
              <a:t>‹#›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lt-L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813123" y="1772816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en-US" sz="4000" dirty="0" err="1"/>
              <a:t>Vaikų</a:t>
            </a:r>
            <a:r>
              <a:rPr lang="en-US" sz="4000" dirty="0"/>
              <a:t> </a:t>
            </a:r>
            <a:r>
              <a:rPr lang="en-US" sz="4000" dirty="0" err="1"/>
              <a:t>religinis</a:t>
            </a:r>
            <a:r>
              <a:rPr lang="en-US" sz="4000" dirty="0"/>
              <a:t> </a:t>
            </a:r>
            <a:r>
              <a:rPr lang="en-US" sz="4000" dirty="0" err="1"/>
              <a:t>auklėjimas</a:t>
            </a:r>
            <a:r>
              <a:rPr lang="en-US" sz="4000" dirty="0"/>
              <a:t> </a:t>
            </a:r>
            <a:r>
              <a:rPr lang="en-US" sz="4000" dirty="0" err="1"/>
              <a:t>šeimoje</a:t>
            </a:r>
            <a:r>
              <a:rPr lang="en-US" sz="4000" dirty="0"/>
              <a:t>. </a:t>
            </a:r>
            <a:r>
              <a:rPr lang="en-US" sz="4000" dirty="0" err="1"/>
              <a:t>Šeimos</a:t>
            </a:r>
            <a:r>
              <a:rPr lang="en-US" sz="4000" dirty="0"/>
              <a:t> </a:t>
            </a:r>
            <a:r>
              <a:rPr lang="en-US" sz="4000" dirty="0" err="1"/>
              <a:t>įtaka</a:t>
            </a:r>
            <a:r>
              <a:rPr lang="en-US" sz="4000" dirty="0"/>
              <a:t> </a:t>
            </a:r>
            <a:r>
              <a:rPr lang="en-US" sz="4000" dirty="0" err="1"/>
              <a:t>renkantis</a:t>
            </a:r>
            <a:r>
              <a:rPr lang="en-US" sz="4000" dirty="0"/>
              <a:t> </a:t>
            </a:r>
            <a:r>
              <a:rPr lang="en-US" sz="4000" dirty="0" err="1"/>
              <a:t>dorinio</a:t>
            </a:r>
            <a:r>
              <a:rPr lang="en-US" sz="4000" dirty="0"/>
              <a:t> </a:t>
            </a:r>
            <a:r>
              <a:rPr lang="en-US" sz="4000" dirty="0" err="1"/>
              <a:t>ugdymo</a:t>
            </a:r>
            <a:r>
              <a:rPr lang="en-US" sz="4000" dirty="0"/>
              <a:t> </a:t>
            </a:r>
            <a:r>
              <a:rPr lang="en-US" sz="4000" dirty="0" err="1"/>
              <a:t>pakraipą</a:t>
            </a:r>
            <a:r>
              <a:rPr lang="en-US" sz="4000" dirty="0"/>
              <a:t> </a:t>
            </a:r>
            <a:r>
              <a:rPr lang="en-US" sz="4000" dirty="0" err="1"/>
              <a:t>ir</a:t>
            </a:r>
            <a:r>
              <a:rPr lang="en-US" sz="4000" dirty="0"/>
              <a:t> </a:t>
            </a:r>
            <a:r>
              <a:rPr lang="en-US" sz="4000" dirty="0" err="1"/>
              <a:t>vykdant</a:t>
            </a:r>
            <a:r>
              <a:rPr lang="en-US" sz="4000" dirty="0"/>
              <a:t> </a:t>
            </a:r>
            <a:r>
              <a:rPr lang="en-US" sz="4000" dirty="0" err="1"/>
              <a:t>religinį</a:t>
            </a:r>
            <a:r>
              <a:rPr lang="en-US" sz="4000" dirty="0"/>
              <a:t> </a:t>
            </a:r>
            <a:r>
              <a:rPr lang="en-US" sz="4000" dirty="0" err="1"/>
              <a:t>ugdymą</a:t>
            </a:r>
            <a:r>
              <a:rPr lang="en-US" sz="4000" dirty="0"/>
              <a:t> </a:t>
            </a:r>
            <a:endParaRPr lang="lt-LT" sz="4000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31640" y="4437112"/>
            <a:ext cx="6400800" cy="697632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Danut</a:t>
            </a:r>
            <a:r>
              <a:rPr lang="lt-LT" dirty="0" smtClean="0">
                <a:solidFill>
                  <a:schemeClr val="tx1"/>
                </a:solidFill>
              </a:rPr>
              <a:t>ė </a:t>
            </a:r>
            <a:r>
              <a:rPr lang="lt-LT" dirty="0" err="1" smtClean="0">
                <a:solidFill>
                  <a:schemeClr val="tx1"/>
                </a:solidFill>
              </a:rPr>
              <a:t>Voitiuk</a:t>
            </a:r>
            <a:endParaRPr lang="lt-LT" dirty="0">
              <a:solidFill>
                <a:schemeClr val="tx1"/>
              </a:solidFill>
            </a:endParaRPr>
          </a:p>
        </p:txBody>
      </p:sp>
      <p:sp>
        <p:nvSpPr>
          <p:cNvPr id="4" name="Antrinis pavadinimas 2"/>
          <p:cNvSpPr txBox="1">
            <a:spLocks/>
          </p:cNvSpPr>
          <p:nvPr/>
        </p:nvSpPr>
        <p:spPr>
          <a:xfrm>
            <a:off x="1498923" y="5402907"/>
            <a:ext cx="6400800" cy="697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dirty="0" smtClean="0">
                <a:solidFill>
                  <a:schemeClr val="tx1"/>
                </a:solidFill>
              </a:rPr>
              <a:t>Vilkaviškio „Aušros“ gimnazija</a:t>
            </a:r>
            <a:endParaRPr lang="lt-L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86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Tyrimo tikslas 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just">
              <a:buNone/>
            </a:pPr>
            <a:r>
              <a:rPr lang="lt-LT" dirty="0" smtClean="0"/>
              <a:t>Išsiaiškinti, koks yra šeimos </a:t>
            </a:r>
            <a:r>
              <a:rPr lang="lt-LT" dirty="0"/>
              <a:t>ryšys su dorinio </a:t>
            </a:r>
            <a:r>
              <a:rPr lang="lt-LT" dirty="0" smtClean="0"/>
              <a:t>ugdymo (tikybos) pakraipos pasirinkimu ir religiniu ugdymu.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46305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Ar</a:t>
            </a:r>
            <a:r>
              <a:rPr lang="en-US" dirty="0"/>
              <a:t> </a:t>
            </a:r>
            <a:r>
              <a:rPr lang="lt-LT" dirty="0"/>
              <a:t>šeima turėjo įtakos jūsų dorinio ugdymo pakraipos (tikybos) pasirinkimui? </a:t>
            </a:r>
          </a:p>
        </p:txBody>
      </p:sp>
      <p:graphicFrame>
        <p:nvGraphicFramePr>
          <p:cNvPr id="6" name="Diagrama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723903"/>
              </p:ext>
            </p:extLst>
          </p:nvPr>
        </p:nvGraphicFramePr>
        <p:xfrm>
          <a:off x="1115616" y="2348880"/>
          <a:ext cx="6534472" cy="4140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258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lt-LT" dirty="0"/>
              <a:t>Ar Jūsų šeima yra praktikuojantys katalikai</a:t>
            </a:r>
            <a:r>
              <a:rPr lang="en-US" dirty="0"/>
              <a:t>? </a:t>
            </a:r>
            <a:endParaRPr lang="lt-LT" dirty="0"/>
          </a:p>
        </p:txBody>
      </p:sp>
      <p:graphicFrame>
        <p:nvGraphicFramePr>
          <p:cNvPr id="6" name="Diagrama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957360"/>
              </p:ext>
            </p:extLst>
          </p:nvPr>
        </p:nvGraphicFramePr>
        <p:xfrm>
          <a:off x="1187624" y="2420888"/>
          <a:ext cx="6534472" cy="4140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Diagram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8638890"/>
              </p:ext>
            </p:extLst>
          </p:nvPr>
        </p:nvGraphicFramePr>
        <p:xfrm>
          <a:off x="971600" y="2132856"/>
          <a:ext cx="655272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1065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Ar</a:t>
            </a:r>
            <a:r>
              <a:rPr lang="en-US" dirty="0"/>
              <a:t> nor</a:t>
            </a:r>
            <a:r>
              <a:rPr lang="lt-LT" dirty="0" err="1"/>
              <a:t>ėtumėte</a:t>
            </a:r>
            <a:r>
              <a:rPr lang="lt-LT" dirty="0"/>
              <a:t> tikėjimo klausimais su savo šeima kalbėtis plačiau? </a:t>
            </a:r>
          </a:p>
        </p:txBody>
      </p:sp>
      <p:graphicFrame>
        <p:nvGraphicFramePr>
          <p:cNvPr id="6" name="Diagrama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57825"/>
              </p:ext>
            </p:extLst>
          </p:nvPr>
        </p:nvGraphicFramePr>
        <p:xfrm>
          <a:off x="1115616" y="2348880"/>
          <a:ext cx="6534472" cy="4140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Diagram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1691626"/>
              </p:ext>
            </p:extLst>
          </p:nvPr>
        </p:nvGraphicFramePr>
        <p:xfrm>
          <a:off x="683568" y="2057400"/>
          <a:ext cx="7056784" cy="4539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1348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/>
              <a:t>manote</a:t>
            </a:r>
            <a:r>
              <a:rPr lang="en-US" dirty="0"/>
              <a:t>,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tikybos</a:t>
            </a:r>
            <a:r>
              <a:rPr lang="en-US" dirty="0"/>
              <a:t> </a:t>
            </a:r>
            <a:r>
              <a:rPr lang="en-US" dirty="0" err="1"/>
              <a:t>pamokoms</a:t>
            </a:r>
            <a:r>
              <a:rPr lang="en-US" dirty="0"/>
              <a:t> </a:t>
            </a:r>
            <a:r>
              <a:rPr lang="en-US" dirty="0" err="1"/>
              <a:t>daro</a:t>
            </a:r>
            <a:r>
              <a:rPr lang="en-US" dirty="0"/>
              <a:t> </a:t>
            </a:r>
            <a:r>
              <a:rPr lang="lt-LT" dirty="0"/>
              <a:t>įtaką religinis auklėjimas šeimoje? </a:t>
            </a:r>
          </a:p>
        </p:txBody>
      </p:sp>
      <p:graphicFrame>
        <p:nvGraphicFramePr>
          <p:cNvPr id="6" name="Diagrama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0031574"/>
              </p:ext>
            </p:extLst>
          </p:nvPr>
        </p:nvGraphicFramePr>
        <p:xfrm>
          <a:off x="1115616" y="2348880"/>
          <a:ext cx="6534472" cy="4140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Diagram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0972704"/>
              </p:ext>
            </p:extLst>
          </p:nvPr>
        </p:nvGraphicFramePr>
        <p:xfrm>
          <a:off x="683568" y="2057400"/>
          <a:ext cx="7488832" cy="4467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1348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Kurie</a:t>
            </a:r>
            <a:r>
              <a:rPr lang="en-US" dirty="0"/>
              <a:t> </a:t>
            </a:r>
            <a:r>
              <a:rPr lang="lt-LT" dirty="0"/>
              <a:t>šeimos nariai dažniausiai su Jumis diskutuoja tikėjimo klausimais?</a:t>
            </a:r>
          </a:p>
        </p:txBody>
      </p:sp>
      <p:graphicFrame>
        <p:nvGraphicFramePr>
          <p:cNvPr id="6" name="Diagrama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0563210"/>
              </p:ext>
            </p:extLst>
          </p:nvPr>
        </p:nvGraphicFramePr>
        <p:xfrm>
          <a:off x="1115616" y="2348880"/>
          <a:ext cx="6534472" cy="4140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Diagram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0435571"/>
              </p:ext>
            </p:extLst>
          </p:nvPr>
        </p:nvGraphicFramePr>
        <p:xfrm>
          <a:off x="755576" y="1916832"/>
          <a:ext cx="734481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1348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315200" cy="1154097"/>
          </a:xfrm>
        </p:spPr>
        <p:txBody>
          <a:bodyPr>
            <a:normAutofit/>
          </a:bodyPr>
          <a:lstStyle/>
          <a:p>
            <a:pPr algn="ctr"/>
            <a:r>
              <a:rPr lang="lt-LT" dirty="0" smtClean="0"/>
              <a:t>Išvados</a:t>
            </a:r>
            <a:endParaRPr lang="lt-LT" dirty="0"/>
          </a:p>
        </p:txBody>
      </p:sp>
      <p:sp>
        <p:nvSpPr>
          <p:cNvPr id="8" name="TextBox 7"/>
          <p:cNvSpPr txBox="1"/>
          <p:nvPr/>
        </p:nvSpPr>
        <p:spPr>
          <a:xfrm>
            <a:off x="1043062" y="1846560"/>
            <a:ext cx="7200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2200" dirty="0" err="1"/>
              <a:t>Rinkdamiesi</a:t>
            </a:r>
            <a:r>
              <a:rPr lang="en-US" sz="2200" dirty="0"/>
              <a:t> </a:t>
            </a:r>
            <a:r>
              <a:rPr lang="en-US" sz="2200" dirty="0" err="1"/>
              <a:t>dorinio</a:t>
            </a:r>
            <a:r>
              <a:rPr lang="en-US" sz="2200" dirty="0"/>
              <a:t> </a:t>
            </a:r>
            <a:r>
              <a:rPr lang="en-US" sz="2200" dirty="0" err="1"/>
              <a:t>ugdymo</a:t>
            </a:r>
            <a:r>
              <a:rPr lang="en-US" sz="2200" dirty="0"/>
              <a:t> </a:t>
            </a:r>
            <a:r>
              <a:rPr lang="en-US" sz="2200" dirty="0" err="1"/>
              <a:t>pakraip</a:t>
            </a:r>
            <a:r>
              <a:rPr lang="lt-LT" sz="2200" dirty="0"/>
              <a:t>ą vaikai retai domisi, kokia jų tėvų nuomonė ir pasikliauja savo nuomone. </a:t>
            </a:r>
          </a:p>
          <a:p>
            <a:pPr marL="342900" lvl="0" indent="-342900">
              <a:buFont typeface="+mj-lt"/>
              <a:buAutoNum type="arabicPeriod"/>
            </a:pPr>
            <a:r>
              <a:rPr lang="lt-LT" sz="2200" dirty="0"/>
              <a:t>Didžioji dalis tikybą lankančių mokinių yra iš katalikybės nepraktikuojančių šeimų. </a:t>
            </a:r>
          </a:p>
          <a:p>
            <a:pPr marL="342900" lvl="0" indent="-342900">
              <a:buFont typeface="+mj-lt"/>
              <a:buAutoNum type="arabicPeriod"/>
            </a:pPr>
            <a:r>
              <a:rPr lang="lt-LT" sz="2200" dirty="0"/>
              <a:t>Vaikai tikėjimo klausimais su šeima kalba nenoriai, nes jie jiems yra neaktualūs arba gaunamos informacijos, jų nuomone, jiems pakanka. </a:t>
            </a:r>
          </a:p>
          <a:p>
            <a:pPr marL="342900" lvl="0" indent="-342900">
              <a:buFont typeface="+mj-lt"/>
              <a:buAutoNum type="arabicPeriod"/>
            </a:pPr>
            <a:r>
              <a:rPr lang="lt-LT" sz="2200" dirty="0"/>
              <a:t>Didelė dalis apklaustųjų teigia nežinantys, ar religinis auklėjimas šeimoje daro įtaką tikybos pamokoms.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200" dirty="0"/>
              <a:t>D</a:t>
            </a:r>
            <a:r>
              <a:rPr lang="lt-LT" sz="2200" dirty="0" err="1"/>
              <a:t>ažniausiai</a:t>
            </a:r>
            <a:r>
              <a:rPr lang="lt-LT" sz="2200" dirty="0"/>
              <a:t> su vaikais tikėjimo klausimais diskutuoja seneliai, rečiausiai – tėvas ir broliai bei seserys. </a:t>
            </a:r>
          </a:p>
        </p:txBody>
      </p:sp>
    </p:spTree>
    <p:extLst>
      <p:ext uri="{BB962C8B-B14F-4D97-AF65-F5344CB8AC3E}">
        <p14:creationId xmlns:p14="http://schemas.microsoft.com/office/powerpoint/2010/main" val="242954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315200" cy="1154097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Siektini</a:t>
            </a:r>
            <a:r>
              <a:rPr lang="en-US" dirty="0" smtClean="0"/>
              <a:t> </a:t>
            </a:r>
            <a:r>
              <a:rPr lang="en-US" dirty="0" err="1" smtClean="0"/>
              <a:t>tikslai</a:t>
            </a:r>
            <a:endParaRPr lang="lt-LT" dirty="0"/>
          </a:p>
        </p:txBody>
      </p:sp>
      <p:sp>
        <p:nvSpPr>
          <p:cNvPr id="8" name="TextBox 7"/>
          <p:cNvSpPr txBox="1"/>
          <p:nvPr/>
        </p:nvSpPr>
        <p:spPr>
          <a:xfrm>
            <a:off x="1043608" y="2492896"/>
            <a:ext cx="7200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lt-LT" sz="2400" dirty="0"/>
              <a:t>Į dorinio ugdymo mokymo procesą aktyviau įtraukti mokinių tėvus bei  kitus šeimos narius.</a:t>
            </a:r>
          </a:p>
          <a:p>
            <a:pPr marL="457200" lvl="0" indent="-457200">
              <a:buFont typeface="+mj-lt"/>
              <a:buAutoNum type="arabicPeriod"/>
            </a:pPr>
            <a:r>
              <a:rPr lang="lt-LT" sz="2400" dirty="0"/>
              <a:t>Pristatyti mokinių šeimoms religinio auklėjimo šeimoje privalumus ir būtinybę. </a:t>
            </a:r>
          </a:p>
          <a:p>
            <a:pPr marL="457200" lvl="0" indent="-457200">
              <a:buFont typeface="+mj-lt"/>
              <a:buAutoNum type="arabicPeriod"/>
            </a:pPr>
            <a:r>
              <a:rPr lang="lt-LT" sz="2400" dirty="0"/>
              <a:t>Kviesti tikėjimo klausimais plačiau kalbėtis ne tik dorinio ugdymo pamokoje, bet ir artimiausioje aplinkoje – šeimoje. </a:t>
            </a:r>
          </a:p>
        </p:txBody>
      </p:sp>
    </p:spTree>
    <p:extLst>
      <p:ext uri="{BB962C8B-B14F-4D97-AF65-F5344CB8AC3E}">
        <p14:creationId xmlns:p14="http://schemas.microsoft.com/office/powerpoint/2010/main" val="262287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ktyva">
  <a:themeElements>
    <a:clrScheme name="Perspektyva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ktyv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58</TotalTime>
  <Words>228</Words>
  <Application>Microsoft Office PowerPoint</Application>
  <PresentationFormat>Demonstracija ekrane (4:3)</PresentationFormat>
  <Paragraphs>23</Paragraphs>
  <Slides>9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9</vt:i4>
      </vt:variant>
    </vt:vector>
  </HeadingPairs>
  <TitlesOfParts>
    <vt:vector size="12" baseType="lpstr">
      <vt:lpstr>Arial</vt:lpstr>
      <vt:lpstr>Wingdings</vt:lpstr>
      <vt:lpstr>Perspektyva</vt:lpstr>
      <vt:lpstr>Vaikų religinis auklėjimas šeimoje. Šeimos įtaka renkantis dorinio ugdymo pakraipą ir vykdant religinį ugdymą </vt:lpstr>
      <vt:lpstr>Tyrimo tikslas </vt:lpstr>
      <vt:lpstr>Ar šeima turėjo įtakos jūsų dorinio ugdymo pakraipos (tikybos) pasirinkimui? </vt:lpstr>
      <vt:lpstr>Ar Jūsų šeima yra praktikuojantys katalikai? </vt:lpstr>
      <vt:lpstr>Ar norėtumėte tikėjimo klausimais su savo šeima kalbėtis plačiau? </vt:lpstr>
      <vt:lpstr>Ar manote, kad tikybos pamokoms daro įtaką religinis auklėjimas šeimoje? </vt:lpstr>
      <vt:lpstr>Kurie šeimos nariai dažniausiai su Jumis diskutuoja tikėjimo klausimais?</vt:lpstr>
      <vt:lpstr>Išvados</vt:lpstr>
      <vt:lpstr>Siektini tikslai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Vaikų religinis auklėjimas šeimoje. Šeimos įtaka renkantis dorinio ugdymo pakraipą ir vykdant religinį ugdymą</dc:title>
  <dc:creator>Antanas</dc:creator>
  <cp:lastModifiedBy>Ilonyte</cp:lastModifiedBy>
  <cp:revision>6</cp:revision>
  <dcterms:created xsi:type="dcterms:W3CDTF">2014-09-30T16:57:02Z</dcterms:created>
  <dcterms:modified xsi:type="dcterms:W3CDTF">2014-10-01T04:58:39Z</dcterms:modified>
</cp:coreProperties>
</file>