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A5DAE26-ABE0-4319-A693-6CEB612EE551}" type="datetimeFigureOut">
              <a:rPr lang="lt-LT" smtClean="0"/>
              <a:t>2014.03.03</a:t>
            </a:fld>
            <a:endParaRPr lang="lt-L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lt-L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18072B1-D00F-4696-B484-2D5A2662D5E6}" type="slidenum">
              <a:rPr lang="lt-LT" smtClean="0"/>
              <a:t>‹#›</a:t>
            </a:fld>
            <a:endParaRPr lang="lt-L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nchor="ct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EA5DAE26-ABE0-4319-A693-6CEB612EE551}" type="datetimeFigureOut">
              <a:rPr lang="lt-LT" smtClean="0"/>
              <a:t>2014.03.03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18072B1-D00F-4696-B484-2D5A2662D5E6}" type="slidenum">
              <a:rPr lang="lt-LT" smtClean="0"/>
              <a:t>‹#›</a:t>
            </a:fld>
            <a:endParaRPr lang="lt-L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EA5DAE26-ABE0-4319-A693-6CEB612EE551}" type="datetimeFigureOut">
              <a:rPr lang="lt-LT" smtClean="0"/>
              <a:t>2014.03.03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18072B1-D00F-4696-B484-2D5A2662D5E6}" type="slidenum">
              <a:rPr lang="lt-LT" smtClean="0"/>
              <a:t>‹#›</a:t>
            </a:fld>
            <a:endParaRPr lang="lt-L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EA5DAE26-ABE0-4319-A693-6CEB612EE551}" type="datetimeFigureOut">
              <a:rPr lang="lt-LT" smtClean="0"/>
              <a:t>2014.03.03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18072B1-D00F-4696-B484-2D5A2662D5E6}" type="slidenum">
              <a:rPr lang="lt-LT" smtClean="0"/>
              <a:t>‹#›</a:t>
            </a:fld>
            <a:endParaRPr lang="lt-LT"/>
          </a:p>
        </p:txBody>
      </p:sp>
      <p:sp>
        <p:nvSpPr>
          <p:cNvPr id="11" name="Title 10"/>
          <p:cNvSpPr>
            <a:spLocks noGrp="1"/>
          </p:cNvSpPr>
          <p:nvPr>
            <p:ph type="title"/>
          </p:nvPr>
        </p:nvSpPr>
        <p:spPr/>
        <p:txBody>
          <a:bodyPr/>
          <a:lstStyle/>
          <a:p>
            <a:r>
              <a:rPr lang="lt-LT" smtClean="0"/>
              <a:t>Spustelėję redag. ruoš. pavad. stilių</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EA5DAE26-ABE0-4319-A693-6CEB612EE551}" type="datetimeFigureOut">
              <a:rPr lang="lt-LT" smtClean="0"/>
              <a:t>2014.03.03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18072B1-D00F-4696-B484-2D5A2662D5E6}"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5DAE26-ABE0-4319-A693-6CEB612EE551}" type="datetimeFigureOut">
              <a:rPr lang="lt-LT" smtClean="0"/>
              <a:t>2014.03.03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18072B1-D00F-4696-B484-2D5A2662D5E6}" type="slidenum">
              <a:rPr lang="lt-LT" smtClean="0"/>
              <a:t>‹#›</a:t>
            </a:fld>
            <a:endParaRPr lang="lt-LT"/>
          </a:p>
        </p:txBody>
      </p:sp>
      <p:sp>
        <p:nvSpPr>
          <p:cNvPr id="12" name="Title 11"/>
          <p:cNvSpPr>
            <a:spLocks noGrp="1"/>
          </p:cNvSpPr>
          <p:nvPr>
            <p:ph type="title"/>
          </p:nvPr>
        </p:nvSpPr>
        <p:spPr/>
        <p:txBody>
          <a:bodyPr/>
          <a:lstStyle>
            <a:lvl1pPr>
              <a:defRPr>
                <a:solidFill>
                  <a:schemeClr val="tx2"/>
                </a:solidFill>
              </a:defRPr>
            </a:lvl1pPr>
          </a:lstStyle>
          <a:p>
            <a:r>
              <a:rPr lang="lt-LT" smtClean="0"/>
              <a:t>Spustelėję redag. ruoš. pavad. stilių</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EA5DAE26-ABE0-4319-A693-6CEB612EE551}" type="datetimeFigureOut">
              <a:rPr lang="lt-LT" smtClean="0"/>
              <a:t>2014.03.03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118072B1-D00F-4696-B484-2D5A2662D5E6}" type="slidenum">
              <a:rPr lang="lt-LT" smtClean="0"/>
              <a:t>‹#›</a:t>
            </a:fld>
            <a:endParaRPr lang="lt-L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EA5DAE26-ABE0-4319-A693-6CEB612EE551}" type="datetimeFigureOut">
              <a:rPr lang="lt-LT" smtClean="0"/>
              <a:t>2014.03.03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118072B1-D00F-4696-B484-2D5A2662D5E6}" type="slidenum">
              <a:rPr lang="lt-LT" smtClean="0"/>
              <a:t>‹#›</a:t>
            </a:fld>
            <a:endParaRPr lang="lt-L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DAE26-ABE0-4319-A693-6CEB612EE551}" type="datetimeFigureOut">
              <a:rPr lang="lt-LT" smtClean="0"/>
              <a:t>2014.03.03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118072B1-D00F-4696-B484-2D5A2662D5E6}"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lt-LT" smtClean="0"/>
              <a:t>Spustelėję redag. ruoš. pavad. stilių</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EA5DAE26-ABE0-4319-A693-6CEB612EE551}" type="datetimeFigureOut">
              <a:rPr lang="lt-LT" smtClean="0"/>
              <a:t>2014.03.03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18072B1-D00F-4696-B484-2D5A2662D5E6}"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lt-LT" smtClean="0"/>
              <a:t>Spustelėję redag. ruoš. pavad. stilių</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EA5DAE26-ABE0-4319-A693-6CEB612EE551}" type="datetimeFigureOut">
              <a:rPr lang="lt-LT" smtClean="0"/>
              <a:t>2014.03.03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18072B1-D00F-4696-B484-2D5A2662D5E6}" type="slidenum">
              <a:rPr lang="lt-LT" smtClean="0"/>
              <a:t>‹#›</a:t>
            </a:fld>
            <a:endParaRPr lang="lt-LT"/>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A5DAE26-ABE0-4319-A693-6CEB612EE551}" type="datetimeFigureOut">
              <a:rPr lang="lt-LT" smtClean="0"/>
              <a:t>2014.03.03</a:t>
            </a:fld>
            <a:endParaRPr lang="lt-L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lt-L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18072B1-D00F-4696-B484-2D5A2662D5E6}"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ctrTitle"/>
          </p:nvPr>
        </p:nvSpPr>
        <p:spPr/>
        <p:txBody>
          <a:bodyPr/>
          <a:lstStyle/>
          <a:p>
            <a:r>
              <a:rPr lang="lt-LT" dirty="0" smtClean="0"/>
              <a:t>Šeimos modeliai Lietuvoje</a:t>
            </a:r>
            <a:endParaRPr lang="lt-LT" dirty="0"/>
          </a:p>
        </p:txBody>
      </p:sp>
      <p:sp>
        <p:nvSpPr>
          <p:cNvPr id="5" name="Antrinis pavadinimas 4"/>
          <p:cNvSpPr>
            <a:spLocks noGrp="1"/>
          </p:cNvSpPr>
          <p:nvPr>
            <p:ph type="subTitle" idx="1"/>
          </p:nvPr>
        </p:nvSpPr>
        <p:spPr/>
        <p:txBody>
          <a:bodyPr>
            <a:normAutofit/>
          </a:bodyPr>
          <a:lstStyle/>
          <a:p>
            <a:r>
              <a:rPr lang="lt-LT" sz="1800" dirty="0" smtClean="0"/>
              <a:t>Katalikų tikybos modulis </a:t>
            </a:r>
            <a:r>
              <a:rPr lang="lt-LT" sz="1800" b="1" dirty="0" smtClean="0"/>
              <a:t>Katalikybė ir pasaulio religijos</a:t>
            </a:r>
            <a:r>
              <a:rPr lang="lt-LT" sz="1800" dirty="0" smtClean="0"/>
              <a:t>, II etapas.</a:t>
            </a:r>
          </a:p>
          <a:p>
            <a:r>
              <a:rPr lang="lt-LT" sz="1800" dirty="0" smtClean="0"/>
              <a:t>Priedas pamokai </a:t>
            </a:r>
            <a:r>
              <a:rPr lang="lt-LT" sz="1800" b="1" dirty="0" smtClean="0"/>
              <a:t>Šeimos modeliai ir požiūris į šeimą Lietuvoje.</a:t>
            </a:r>
            <a:endParaRPr lang="lt-LT" sz="1800" b="1" dirty="0"/>
          </a:p>
        </p:txBody>
      </p:sp>
    </p:spTree>
    <p:extLst>
      <p:ext uri="{BB962C8B-B14F-4D97-AF65-F5344CB8AC3E}">
        <p14:creationId xmlns:p14="http://schemas.microsoft.com/office/powerpoint/2010/main" val="28207673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p:cNvSpPr>
            <a:spLocks noGrp="1"/>
          </p:cNvSpPr>
          <p:nvPr>
            <p:ph idx="1"/>
          </p:nvPr>
        </p:nvSpPr>
        <p:spPr>
          <a:xfrm>
            <a:off x="251520" y="2132856"/>
            <a:ext cx="8784975" cy="4536503"/>
          </a:xfrm>
        </p:spPr>
        <p:txBody>
          <a:bodyPr>
            <a:noAutofit/>
          </a:bodyPr>
          <a:lstStyle/>
          <a:p>
            <a:r>
              <a:rPr lang="lt-LT" sz="1850" dirty="0" smtClean="0"/>
              <a:t>Santuokinę sąjungą, kuri vyrą ir moterį labai glaudžiai jungia gyventi ir mylėti, nustatė ir savais įstatymais aprūpino Kūrėjas. Savo prigimtimi ši sąjunga yra skirta sutuoktinių labui ir vaikų gimdymui bei auklėjimui.</a:t>
            </a:r>
          </a:p>
          <a:p>
            <a:r>
              <a:rPr lang="lt-LT" sz="1850" dirty="0" smtClean="0"/>
              <a:t>Sakramento malonė žmogišką sutuoktinių meilę daro tobulesnę, sustiprina jų nesuardomą vienybę ir juos pašventina kelyje į amžinąjį gyvenimą.</a:t>
            </a:r>
          </a:p>
          <a:p>
            <a:r>
              <a:rPr lang="lt-LT" sz="1850" dirty="0" smtClean="0"/>
              <a:t>Vienumas, nesuardomumas ir pasirengimas būti vaisingiems yra esminiai santuokos elementai.</a:t>
            </a:r>
          </a:p>
          <a:p>
            <a:r>
              <a:rPr lang="lt-LT" sz="1850" dirty="0" smtClean="0"/>
              <a:t>Pakartotinė išsiskyrusiųjų santuoka, tebesant gyvam teisėtam sutuoktiniui, prieštarauja – kaip mokė Kristus – Dievo planui ir įstatymui. Tokie naujai suėję išsiskyrusieji nuo Bažnyčios neatskiriami, tačiau negali priimti eucharistinės Komunijos.</a:t>
            </a:r>
          </a:p>
          <a:p>
            <a:r>
              <a:rPr lang="lt-LT" sz="1850" dirty="0" smtClean="0"/>
              <a:t>Krikščioniška šeima yra vieta, kur vaikai pirmiausia sužino apie tikėjimą. Dėl to šeimos židinys teisingai yra vadinamas “ namų bažnyčia “, malonės ir maldos bendruomene, žmogiškų dorybių ir krikščioniškos meilės mokykla.</a:t>
            </a:r>
          </a:p>
          <a:p>
            <a:r>
              <a:rPr lang="lt-LT" sz="1850" dirty="0" smtClean="0"/>
              <a:t>KBK 1660 -1661; 1664 – 1666.</a:t>
            </a:r>
            <a:endParaRPr lang="lt-LT" sz="1850" dirty="0"/>
          </a:p>
        </p:txBody>
      </p:sp>
      <p:sp>
        <p:nvSpPr>
          <p:cNvPr id="4" name="Antraštė 3"/>
          <p:cNvSpPr>
            <a:spLocks noGrp="1"/>
          </p:cNvSpPr>
          <p:nvPr>
            <p:ph type="title"/>
          </p:nvPr>
        </p:nvSpPr>
        <p:spPr/>
        <p:txBody>
          <a:bodyPr>
            <a:normAutofit/>
          </a:bodyPr>
          <a:lstStyle/>
          <a:p>
            <a:r>
              <a:rPr lang="lt-LT" dirty="0" smtClean="0"/>
              <a:t>Sakramentinė </a:t>
            </a:r>
            <a:r>
              <a:rPr lang="lt-LT" dirty="0" smtClean="0"/>
              <a:t>santuoka</a:t>
            </a:r>
            <a:endParaRPr lang="lt-LT" dirty="0"/>
          </a:p>
        </p:txBody>
      </p:sp>
    </p:spTree>
    <p:extLst>
      <p:ext uri="{BB962C8B-B14F-4D97-AF65-F5344CB8AC3E}">
        <p14:creationId xmlns:p14="http://schemas.microsoft.com/office/powerpoint/2010/main" val="11926297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67545" y="2132855"/>
            <a:ext cx="8424936" cy="4536505"/>
          </a:xfrm>
        </p:spPr>
        <p:txBody>
          <a:bodyPr>
            <a:normAutofit lnSpcReduction="10000"/>
          </a:bodyPr>
          <a:lstStyle/>
          <a:p>
            <a:pPr lvl="0"/>
            <a:r>
              <a:rPr lang="lt-LT" sz="2000" dirty="0">
                <a:solidFill>
                  <a:prstClr val="black"/>
                </a:solidFill>
              </a:rPr>
              <a:t>Šeima yra visuomenės ir valstybės pagrindas.</a:t>
            </a:r>
          </a:p>
          <a:p>
            <a:pPr lvl="0"/>
            <a:r>
              <a:rPr lang="lt-LT" sz="2000" dirty="0">
                <a:solidFill>
                  <a:prstClr val="black"/>
                </a:solidFill>
              </a:rPr>
              <a:t>Valstybė saugo ir globoja šeimą, motinystę, tėvystę ir vaikystę.</a:t>
            </a:r>
          </a:p>
          <a:p>
            <a:pPr lvl="0"/>
            <a:r>
              <a:rPr lang="lt-LT" sz="2000" dirty="0">
                <a:solidFill>
                  <a:prstClr val="black"/>
                </a:solidFill>
              </a:rPr>
              <a:t>Santuoka sudaroma laisvu vyro ir moters sutarimu.</a:t>
            </a:r>
          </a:p>
          <a:p>
            <a:pPr lvl="0"/>
            <a:r>
              <a:rPr lang="lt-LT" sz="2000" dirty="0">
                <a:solidFill>
                  <a:prstClr val="black"/>
                </a:solidFill>
              </a:rPr>
              <a:t>Valstybė registruoja santuoką, gimimą ir mirtį. Valstybė pripažįsta ir bažnytinę santuokos registraciją.</a:t>
            </a:r>
          </a:p>
          <a:p>
            <a:pPr lvl="0"/>
            <a:r>
              <a:rPr lang="lt-LT" sz="2000" dirty="0">
                <a:solidFill>
                  <a:prstClr val="black"/>
                </a:solidFill>
              </a:rPr>
              <a:t>Sutuoktinių teisės šeimoje lygios.</a:t>
            </a:r>
          </a:p>
          <a:p>
            <a:pPr lvl="0"/>
            <a:r>
              <a:rPr lang="lt-LT" sz="2000" dirty="0">
                <a:solidFill>
                  <a:prstClr val="black"/>
                </a:solidFill>
              </a:rPr>
              <a:t>Tėvų teisė ir pareiga - auklėti savo vaikus dorais žmonėmis ir ištikimais piliečiais, iki pilnametystės juos išlaikyti.</a:t>
            </a:r>
          </a:p>
          <a:p>
            <a:pPr lvl="0"/>
            <a:r>
              <a:rPr lang="lt-LT" sz="2000" dirty="0">
                <a:solidFill>
                  <a:prstClr val="black"/>
                </a:solidFill>
              </a:rPr>
              <a:t>Vaikų pareiga - gerbti tėvus, globoti juos senatvėje ir tausoti jų palikimą.</a:t>
            </a:r>
          </a:p>
          <a:p>
            <a:pPr lvl="0"/>
            <a:r>
              <a:rPr lang="lt-LT" sz="2000" dirty="0">
                <a:solidFill>
                  <a:prstClr val="black"/>
                </a:solidFill>
              </a:rPr>
              <a:t>( Konstitucija, 38 str. )</a:t>
            </a:r>
          </a:p>
          <a:p>
            <a:pPr lvl="0"/>
            <a:r>
              <a:rPr lang="lt-LT" sz="2000" dirty="0">
                <a:solidFill>
                  <a:prstClr val="black"/>
                </a:solidFill>
              </a:rPr>
              <a:t>Nauja santuoka yra galima pateikus ištuokos liudijimą arba, jei sutuoktinis miręs – mirties liudijimą.</a:t>
            </a:r>
          </a:p>
          <a:p>
            <a:pPr lvl="0"/>
            <a:r>
              <a:rPr lang="lt-LT" sz="2000" dirty="0">
                <a:solidFill>
                  <a:prstClr val="black"/>
                </a:solidFill>
              </a:rPr>
              <a:t>Sutuoktinių pageidavimu galima sudaryti santuokinę sutartį</a:t>
            </a:r>
            <a:r>
              <a:rPr lang="lt-LT" sz="2000" dirty="0" smtClean="0">
                <a:solidFill>
                  <a:prstClr val="black"/>
                </a:solidFill>
              </a:rPr>
              <a:t>.</a:t>
            </a:r>
            <a:endParaRPr lang="lt-LT" sz="2000" dirty="0" smtClean="0"/>
          </a:p>
          <a:p>
            <a:endParaRPr lang="lt-LT" dirty="0"/>
          </a:p>
        </p:txBody>
      </p:sp>
      <p:sp>
        <p:nvSpPr>
          <p:cNvPr id="2" name="Antraštė 1"/>
          <p:cNvSpPr>
            <a:spLocks noGrp="1"/>
          </p:cNvSpPr>
          <p:nvPr>
            <p:ph type="title"/>
          </p:nvPr>
        </p:nvSpPr>
        <p:spPr/>
        <p:txBody>
          <a:bodyPr/>
          <a:lstStyle/>
          <a:p>
            <a:r>
              <a:rPr lang="lt-LT" dirty="0" smtClean="0"/>
              <a:t>Civilinė santuoka</a:t>
            </a:r>
            <a:endParaRPr lang="lt-LT" dirty="0"/>
          </a:p>
        </p:txBody>
      </p:sp>
    </p:spTree>
    <p:extLst>
      <p:ext uri="{BB962C8B-B14F-4D97-AF65-F5344CB8AC3E}">
        <p14:creationId xmlns:p14="http://schemas.microsoft.com/office/powerpoint/2010/main" val="41698798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r>
              <a:rPr lang="lt-LT" dirty="0" smtClean="0"/>
              <a:t>Neregistruota santuoka.</a:t>
            </a:r>
          </a:p>
          <a:p>
            <a:r>
              <a:rPr lang="lt-LT" dirty="0" smtClean="0"/>
              <a:t>Laisvas dviejų žmonių pasirinkimas būti sugyventiniais.</a:t>
            </a:r>
          </a:p>
          <a:p>
            <a:r>
              <a:rPr lang="lt-LT" dirty="0" smtClean="0"/>
              <a:t>Grindžiama individualizmu, modernios šeimos supratimu (nėra įsipareigojimų, vaisingumas ir vaikai nebūtini), pasirinkimo laisve kaip vertybe.</a:t>
            </a:r>
          </a:p>
          <a:p>
            <a:r>
              <a:rPr lang="lt-LT" dirty="0" smtClean="0"/>
              <a:t>Skeptiškas požiūris į įvairias socialines institucijas, tarp jų – šeimą.</a:t>
            </a:r>
          </a:p>
          <a:p>
            <a:pPr marL="0" indent="0">
              <a:buNone/>
            </a:pPr>
            <a:endParaRPr lang="lt-LT" sz="1800" dirty="0"/>
          </a:p>
        </p:txBody>
      </p:sp>
      <p:sp>
        <p:nvSpPr>
          <p:cNvPr id="2" name="Antraštė 1"/>
          <p:cNvSpPr>
            <a:spLocks noGrp="1"/>
          </p:cNvSpPr>
          <p:nvPr>
            <p:ph type="title"/>
          </p:nvPr>
        </p:nvSpPr>
        <p:spPr/>
        <p:txBody>
          <a:bodyPr/>
          <a:lstStyle/>
          <a:p>
            <a:r>
              <a:rPr lang="lt-LT" dirty="0" err="1" smtClean="0"/>
              <a:t>Kohabitacija</a:t>
            </a:r>
            <a:endParaRPr lang="lt-LT" dirty="0"/>
          </a:p>
        </p:txBody>
      </p:sp>
    </p:spTree>
    <p:extLst>
      <p:ext uri="{BB962C8B-B14F-4D97-AF65-F5344CB8AC3E}">
        <p14:creationId xmlns:p14="http://schemas.microsoft.com/office/powerpoint/2010/main" val="38391749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ietas viršelis">
  <a:themeElements>
    <a:clrScheme name="Kietas viršelis">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Kietas viršelis">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tas viršelis">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57</TotalTime>
  <Words>326</Words>
  <Application>Microsoft Office PowerPoint</Application>
  <PresentationFormat>Demonstracija ekrane (4:3)</PresentationFormat>
  <Paragraphs>26</Paragraphs>
  <Slides>4</Slides>
  <Notes>0</Notes>
  <HiddenSlides>0</HiddenSlides>
  <MMClips>0</MMClips>
  <ScaleCrop>false</ScaleCrop>
  <HeadingPairs>
    <vt:vector size="4" baseType="variant">
      <vt:variant>
        <vt:lpstr>Tema</vt:lpstr>
      </vt:variant>
      <vt:variant>
        <vt:i4>1</vt:i4>
      </vt:variant>
      <vt:variant>
        <vt:lpstr>Skaidrių pavadinimai</vt:lpstr>
      </vt:variant>
      <vt:variant>
        <vt:i4>4</vt:i4>
      </vt:variant>
    </vt:vector>
  </HeadingPairs>
  <TitlesOfParts>
    <vt:vector size="5" baseType="lpstr">
      <vt:lpstr>Kietas viršelis</vt:lpstr>
      <vt:lpstr>Šeimos modeliai Lietuvoje</vt:lpstr>
      <vt:lpstr>Sakramentinė santuoka</vt:lpstr>
      <vt:lpstr>Civilinė santuoka</vt:lpstr>
      <vt:lpstr>Kohabitacija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Gimnazija</dc:creator>
  <cp:lastModifiedBy>Userr</cp:lastModifiedBy>
  <cp:revision>19</cp:revision>
  <dcterms:created xsi:type="dcterms:W3CDTF">2014-03-03T09:57:57Z</dcterms:created>
  <dcterms:modified xsi:type="dcterms:W3CDTF">2014-03-03T13:39:54Z</dcterms:modified>
</cp:coreProperties>
</file>