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72" r:id="rId12"/>
    <p:sldId id="266" r:id="rId13"/>
    <p:sldId id="271" r:id="rId14"/>
    <p:sldId id="267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BB4D8-1252-4115-AF90-92A6B6FF69C1}" type="datetimeFigureOut">
              <a:rPr lang="lt-LT" smtClean="0"/>
              <a:t>2019-12-16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6CFD8-A19B-4A06-8FF6-4C217C41E06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01427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nė nuotrauka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51" r:id="rId3"/>
    <p:sldLayoutId id="2147483669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2692398" y="1681350"/>
            <a:ext cx="6815669" cy="2490804"/>
          </a:xfrm>
        </p:spPr>
        <p:txBody>
          <a:bodyPr/>
          <a:lstStyle/>
          <a:p>
            <a:r>
              <a:rPr lang="lt-LT" dirty="0"/>
              <a:t>Formuojamasis vertinimas – individualiai pažangai skatinti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2692398" y="4224713"/>
            <a:ext cx="6815669" cy="951937"/>
          </a:xfrm>
        </p:spPr>
        <p:txBody>
          <a:bodyPr>
            <a:normAutofit fontScale="25000" lnSpcReduction="20000"/>
          </a:bodyPr>
          <a:lstStyle/>
          <a:p>
            <a:endParaRPr lang="lt-LT" dirty="0"/>
          </a:p>
          <a:p>
            <a:r>
              <a:rPr lang="lt-LT" sz="6400" dirty="0"/>
              <a:t>Vilkaviškio „Aušros“ gimnazijos dorinio ugdymo (tikybos) mokytoja metodininkė ir</a:t>
            </a:r>
          </a:p>
          <a:p>
            <a:r>
              <a:rPr lang="lt-LT" sz="6400" dirty="0"/>
              <a:t> direktoriaus pavaduotoja ugdymui Danutė Voitiuk</a:t>
            </a:r>
          </a:p>
          <a:p>
            <a:r>
              <a:rPr lang="lt-LT" sz="6400" dirty="0"/>
              <a:t> Marijampolė  2019-10-28</a:t>
            </a:r>
          </a:p>
        </p:txBody>
      </p:sp>
    </p:spTree>
    <p:extLst>
      <p:ext uri="{BB962C8B-B14F-4D97-AF65-F5344CB8AC3E}">
        <p14:creationId xmlns:p14="http://schemas.microsoft.com/office/powerpoint/2010/main" val="1037473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/>
              <a:t>Teikti grįžtamąjį ryšį(atsaką, reakciją, atsiliepimą), kuris skatina mokytis</a:t>
            </a:r>
            <a:br>
              <a:rPr lang="lt-LT" dirty="0"/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dirty="0"/>
              <a:t>Grįžtamasis ryšys mokinio palaikymui, paskatinimui.</a:t>
            </a:r>
          </a:p>
          <a:p>
            <a:r>
              <a:rPr lang="lt-LT" dirty="0"/>
              <a:t>Grįžtamasis ryšys „čia ir dabar“.</a:t>
            </a:r>
          </a:p>
          <a:p>
            <a:r>
              <a:rPr lang="lt-LT" dirty="0"/>
              <a:t>Grįžtamasis ryšis kaip sistema.</a:t>
            </a:r>
          </a:p>
          <a:p>
            <a:r>
              <a:rPr lang="lt-LT" dirty="0"/>
              <a:t>Grįžtamąjį ryšį teikia mokytojas, klasės draugas, pats mokinys.</a:t>
            </a:r>
          </a:p>
          <a:p>
            <a:r>
              <a:rPr lang="lt-LT" dirty="0"/>
              <a:t>Grįžtamasis ryšys turi kriterijus.</a:t>
            </a:r>
          </a:p>
          <a:p>
            <a:r>
              <a:rPr lang="lt-LT" dirty="0"/>
              <a:t>Grįžtamasis ryšis yra „receptas“, ką ir kaip toliau mokytis.</a:t>
            </a:r>
          </a:p>
          <a:p>
            <a:r>
              <a:rPr lang="lt-LT" dirty="0"/>
              <a:t>Grįžtamajame ryšyje klaida kaip galimybė.</a:t>
            </a:r>
          </a:p>
        </p:txBody>
      </p:sp>
    </p:spTree>
    <p:extLst>
      <p:ext uri="{BB962C8B-B14F-4D97-AF65-F5344CB8AC3E}">
        <p14:creationId xmlns:p14="http://schemas.microsoft.com/office/powerpoint/2010/main" val="677474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/>
              <a:t>Teikti grįžtamąjį ryšį(atsaką, reakciją, atsiliepimą), kuris skatina mokytis</a:t>
            </a:r>
            <a:br>
              <a:rPr lang="lt-LT" dirty="0"/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Grįžtamasis ryšys apie mokinio pastangas.</a:t>
            </a:r>
          </a:p>
          <a:p>
            <a:r>
              <a:rPr lang="lt-LT" dirty="0"/>
              <a:t>Grįžtamajam ryšiui svarbu abipusiu pasitikėjimu grįsti santykiai.</a:t>
            </a:r>
          </a:p>
        </p:txBody>
      </p:sp>
    </p:spTree>
    <p:extLst>
      <p:ext uri="{BB962C8B-B14F-4D97-AF65-F5344CB8AC3E}">
        <p14:creationId xmlns:p14="http://schemas.microsoft.com/office/powerpoint/2010/main" val="2437327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/>
              <a:t>Skatinti mokinius mokytis vieniems iš kitų</a:t>
            </a:r>
            <a:br>
              <a:rPr lang="lt-LT" dirty="0"/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Ypatingas tuo, kad nelieka emocinio barjero dėl amžiaus skirtumo ir dėl mokytojo ir mokinio statuso.</a:t>
            </a:r>
          </a:p>
          <a:p>
            <a:r>
              <a:rPr lang="lt-LT" dirty="0"/>
              <a:t>Motyvuoja mokinius mokytis, nes tai aktyvumą skatinanti veikla, kuriai būtinas vertinančiojo gebėjimas ne tik identifikuoti stipriąsias ir silpnąsias savo bendraklasio mokymosi vietas, bet ir argumentuotai pagrįsti, kodėl jis taip mano.</a:t>
            </a:r>
          </a:p>
          <a:p>
            <a:r>
              <a:rPr lang="lt-LT" dirty="0"/>
              <a:t>Mokydamiesi vieni su kitais mokiniai ugdosi socialines kompetencijas.</a:t>
            </a:r>
          </a:p>
        </p:txBody>
      </p:sp>
    </p:spTree>
    <p:extLst>
      <p:ext uri="{BB962C8B-B14F-4D97-AF65-F5344CB8AC3E}">
        <p14:creationId xmlns:p14="http://schemas.microsoft.com/office/powerpoint/2010/main" val="2287420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Pavadinimas 1"/>
          <p:cNvSpPr txBox="1">
            <a:spLocks/>
          </p:cNvSpPr>
          <p:nvPr/>
        </p:nvSpPr>
        <p:spPr>
          <a:xfrm>
            <a:off x="1447802" y="11345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lt-LT"/>
              <a:t>Skatinti mokinius mokytis vieniems iš kitų</a:t>
            </a:r>
            <a:br>
              <a:rPr lang="lt-LT"/>
            </a:br>
            <a:endParaRPr lang="lt-LT" dirty="0"/>
          </a:p>
        </p:txBody>
      </p:sp>
      <p:sp>
        <p:nvSpPr>
          <p:cNvPr id="5" name="Turinio vietos rezervavimo ženklas 2"/>
          <p:cNvSpPr txBox="1">
            <a:spLocks/>
          </p:cNvSpPr>
          <p:nvPr/>
        </p:nvSpPr>
        <p:spPr>
          <a:xfrm>
            <a:off x="1447801" y="27093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lt-LT" dirty="0"/>
              <a:t>Individualizuoja mokymąsi</a:t>
            </a:r>
          </a:p>
          <a:p>
            <a:r>
              <a:rPr lang="lt-LT" dirty="0"/>
              <a:t>Didina savo ir kitų supratimą apie mokymosi drauge, įvertinimo ir įsivertinimo reikšmę mokymuisi. </a:t>
            </a:r>
          </a:p>
        </p:txBody>
      </p:sp>
    </p:spTree>
    <p:extLst>
      <p:ext uri="{BB962C8B-B14F-4D97-AF65-F5344CB8AC3E}">
        <p14:creationId xmlns:p14="http://schemas.microsoft.com/office/powerpoint/2010/main" val="4064715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/>
              <a:t>Skatinti mokinius prisiimti atsakomybę už savo mokymąsi.</a:t>
            </a:r>
            <a:br>
              <a:rPr lang="lt-LT" dirty="0"/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Ugdydamiesi savo veiklos stebėjimo ir reflektavimo įgūdžius mokiniai kuria naują supratimą apie save kaip asmenį ir save kaip savivaldžiai besimokantįjį. </a:t>
            </a:r>
          </a:p>
          <a:p>
            <a:r>
              <a:rPr lang="lt-LT" dirty="0"/>
              <a:t>Svarbu, kad mokiniai matytų ne tik klaidas, bet pirmiausia ieškotų ir atrastų pozityvųjį pradą.</a:t>
            </a:r>
          </a:p>
          <a:p>
            <a:r>
              <a:rPr lang="lt-LT" dirty="0"/>
              <a:t>Savęs kaip asmens pažinimui galima taikyti metodus, kuriuose reikia apmąstyti savo veiksmus konkrečiose situacijose.</a:t>
            </a:r>
          </a:p>
        </p:txBody>
      </p:sp>
    </p:spTree>
    <p:extLst>
      <p:ext uri="{BB962C8B-B14F-4D97-AF65-F5344CB8AC3E}">
        <p14:creationId xmlns:p14="http://schemas.microsoft.com/office/powerpoint/2010/main" val="26310178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295402" y="982133"/>
            <a:ext cx="9601196" cy="1081446"/>
          </a:xfrm>
        </p:spPr>
        <p:txBody>
          <a:bodyPr>
            <a:normAutofit fontScale="90000"/>
          </a:bodyPr>
          <a:lstStyle/>
          <a:p>
            <a:r>
              <a:rPr lang="lt-LT" dirty="0"/>
              <a:t>Mokslinėje literatūroje išskirti tam tikri apibendrinamojo vertinimo bruožai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lt-LT" dirty="0"/>
              <a:t>Vertinimo būdų ir formų įvairovė.</a:t>
            </a:r>
          </a:p>
          <a:p>
            <a:r>
              <a:rPr lang="lt-LT" dirty="0"/>
              <a:t>Vertinimo užduotys susietos su realiu gyvenimu (autentiškos).</a:t>
            </a:r>
          </a:p>
          <a:p>
            <a:r>
              <a:rPr lang="lt-LT" dirty="0"/>
              <a:t>Vertinimo patikimumas.</a:t>
            </a:r>
          </a:p>
          <a:p>
            <a:r>
              <a:rPr lang="lt-LT" dirty="0"/>
              <a:t>Vertinimo dažnumas.</a:t>
            </a:r>
          </a:p>
          <a:p>
            <a:r>
              <a:rPr lang="lt-LT" dirty="0"/>
              <a:t>Vertinimo formų ir turinio atitiktis ugdymo tikslams.</a:t>
            </a:r>
          </a:p>
          <a:p>
            <a:r>
              <a:rPr lang="lt-LT" dirty="0"/>
              <a:t>Aiškūs vertinimo kriterijai.</a:t>
            </a:r>
          </a:p>
          <a:p>
            <a:r>
              <a:rPr lang="lt-LT" dirty="0"/>
              <a:t>Sudaryti mokiniui sąlygas pataisyti darbą.</a:t>
            </a:r>
          </a:p>
        </p:txBody>
      </p:sp>
    </p:spTree>
    <p:extLst>
      <p:ext uri="{BB962C8B-B14F-4D97-AF65-F5344CB8AC3E}">
        <p14:creationId xmlns:p14="http://schemas.microsoft.com/office/powerpoint/2010/main" val="11538242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Svarbu, kad mokytojas kuo greičiau pastebėtų, kokių mokiniui kyla sunkumų, ir nedelsiant padėtų tuos sunkumus įveikti turimais ištekliais (taikydamas formuojamojo </a:t>
            </a:r>
            <a:r>
              <a:rPr lang="lt-LT"/>
              <a:t>vertinimo strategijas).</a:t>
            </a:r>
          </a:p>
        </p:txBody>
      </p:sp>
    </p:spTree>
    <p:extLst>
      <p:ext uri="{BB962C8B-B14F-4D97-AF65-F5344CB8AC3E}">
        <p14:creationId xmlns:p14="http://schemas.microsoft.com/office/powerpoint/2010/main" val="1922304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4893736"/>
          </a:xfrm>
        </p:spPr>
        <p:txBody>
          <a:bodyPr>
            <a:normAutofit/>
          </a:bodyPr>
          <a:lstStyle/>
          <a:p>
            <a:r>
              <a:rPr lang="lt-LT" dirty="0" err="1"/>
              <a:t>Sistematiškai</a:t>
            </a:r>
            <a:r>
              <a:rPr lang="lt-LT" dirty="0"/>
              <a:t> stiprindami individualios mokinio pažangos vertinimą, tobulindami formuojamojo vertinimo taikymą pamokoje geriau pažinsime patį mokinį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87931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Kokia vertinimo paskirtis?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  <a:p>
            <a:endParaRPr lang="lt-LT" dirty="0"/>
          </a:p>
          <a:p>
            <a:r>
              <a:rPr lang="lt-LT" dirty="0"/>
              <a:t>Vertinimas turi atlikti dvi funkcijas – ugdomąją ir atsiskaitymo.</a:t>
            </a:r>
          </a:p>
        </p:txBody>
      </p:sp>
    </p:spTree>
    <p:extLst>
      <p:ext uri="{BB962C8B-B14F-4D97-AF65-F5344CB8AC3E}">
        <p14:creationId xmlns:p14="http://schemas.microsoft.com/office/powerpoint/2010/main" val="2439339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Ugdomoji funkcija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  <a:p>
            <a:endParaRPr lang="lt-LT" dirty="0"/>
          </a:p>
          <a:p>
            <a:r>
              <a:rPr lang="lt-LT" dirty="0"/>
              <a:t>Teikiant veiksmingą grįžtamąjį ryšį, padėti mokiniui sėkmingai mokytis, tobulėti, bręsti kaip asmenybei.</a:t>
            </a:r>
          </a:p>
        </p:txBody>
      </p:sp>
    </p:spTree>
    <p:extLst>
      <p:ext uri="{BB962C8B-B14F-4D97-AF65-F5344CB8AC3E}">
        <p14:creationId xmlns:p14="http://schemas.microsoft.com/office/powerpoint/2010/main" val="2635404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Atsiskaitymo funkcija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  <a:p>
            <a:endParaRPr lang="lt-LT" dirty="0"/>
          </a:p>
          <a:p>
            <a:r>
              <a:rPr lang="lt-LT" dirty="0"/>
              <a:t>Vertinti mokinių pasiekimus ir teikti mokiniui ir jo tėvams objektyvią informaciją apie tai, ką jam pavyko išmokti.</a:t>
            </a:r>
          </a:p>
        </p:txBody>
      </p:sp>
    </p:spTree>
    <p:extLst>
      <p:ext uri="{BB962C8B-B14F-4D97-AF65-F5344CB8AC3E}">
        <p14:creationId xmlns:p14="http://schemas.microsoft.com/office/powerpoint/2010/main" val="3573339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/>
              <a:t>Kas yra pasiekimai ir pažanga?</a:t>
            </a:r>
            <a:br>
              <a:rPr lang="lt-LT" dirty="0"/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b="1" dirty="0"/>
              <a:t>Pasiekimai</a:t>
            </a:r>
            <a:r>
              <a:rPr lang="lt-LT" dirty="0"/>
              <a:t> – tai Pradinio, pagrindinio ir vidurinio ugdymo bendrosiose programose aprašyti mokinių mokymosi rezultatai, suprantami kaip žinių ir supratimo, gebėjimų bei vertybinių nuostatų visuma.</a:t>
            </a:r>
          </a:p>
          <a:p>
            <a:r>
              <a:rPr lang="lt-LT" b="1" dirty="0"/>
              <a:t>Individuali pažanga </a:t>
            </a:r>
            <a:r>
              <a:rPr lang="lt-LT" dirty="0"/>
              <a:t>– tai pokytis, kurį mokinys savo pastangomis ir padedamas mokytojo, bendraklasių, tėvų, pasiekė per tam tikrą laiką. Šis pokytis gali vykti akademiniame, kognityviniame, socialiniame, kultūriniame, emociniame asmens gyvenime.</a:t>
            </a:r>
          </a:p>
        </p:txBody>
      </p:sp>
    </p:spTree>
    <p:extLst>
      <p:ext uri="{BB962C8B-B14F-4D97-AF65-F5344CB8AC3E}">
        <p14:creationId xmlns:p14="http://schemas.microsoft.com/office/powerpoint/2010/main" val="2933577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Vertinimo veiksmų sekų strategijos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Sutarti dėl </a:t>
            </a:r>
            <a:r>
              <a:rPr lang="lt-LT" dirty="0" err="1"/>
              <a:t>dėl</a:t>
            </a:r>
            <a:r>
              <a:rPr lang="lt-LT" dirty="0"/>
              <a:t> ugdymosi lūkesčių, tikslų, siekių ir sėkmės kriterijų.</a:t>
            </a:r>
          </a:p>
          <a:p>
            <a:r>
              <a:rPr lang="lt-LT" dirty="0"/>
              <a:t>Sudaryti sąlygas mokiniams parodyti tai, ką išmoko.</a:t>
            </a:r>
          </a:p>
          <a:p>
            <a:r>
              <a:rPr lang="lt-LT" dirty="0"/>
              <a:t>Teikti grįžtamąjį ryšį(atsaką, reakciją, atsiliepimą), kuris skatina mokytis.</a:t>
            </a:r>
          </a:p>
          <a:p>
            <a:r>
              <a:rPr lang="lt-LT" dirty="0"/>
              <a:t>Skatinti mokinius mokytis vieniems iš kitų.</a:t>
            </a:r>
          </a:p>
          <a:p>
            <a:r>
              <a:rPr lang="lt-LT" dirty="0"/>
              <a:t>Skatinti mokinius prisiimti atsakomybę už savo mokymąsi.</a:t>
            </a:r>
          </a:p>
        </p:txBody>
      </p:sp>
    </p:spTree>
    <p:extLst>
      <p:ext uri="{BB962C8B-B14F-4D97-AF65-F5344CB8AC3E}">
        <p14:creationId xmlns:p14="http://schemas.microsoft.com/office/powerpoint/2010/main" val="4194233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295402" y="1396314"/>
            <a:ext cx="9601196" cy="1458097"/>
          </a:xfrm>
        </p:spPr>
        <p:txBody>
          <a:bodyPr>
            <a:normAutofit fontScale="90000"/>
          </a:bodyPr>
          <a:lstStyle/>
          <a:p>
            <a:r>
              <a:rPr lang="lt-LT" dirty="0"/>
              <a:t>Sutarti dėl  ugdymosi lūkesčių, tikslų, siekių ir sėkmės kriterijų</a:t>
            </a:r>
            <a:br>
              <a:rPr lang="lt-LT" dirty="0"/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Ugdymo tikslai – mokytojo planuojama veikla (mokytojas žino, ko siekia, ir geba siekius pagrįsti)</a:t>
            </a:r>
          </a:p>
          <a:p>
            <a:r>
              <a:rPr lang="lt-LT" dirty="0"/>
              <a:t>Mokymosi uždaviniai – planuojama mokinio veikla.</a:t>
            </a:r>
          </a:p>
          <a:p>
            <a:r>
              <a:rPr lang="lt-LT" dirty="0"/>
              <a:t>Vertinimo kriterijuose turi būti aprašyta ir vertinama tik tai, kas buvo numatyta tiksluose.</a:t>
            </a:r>
          </a:p>
        </p:txBody>
      </p:sp>
    </p:spTree>
    <p:extLst>
      <p:ext uri="{BB962C8B-B14F-4D97-AF65-F5344CB8AC3E}">
        <p14:creationId xmlns:p14="http://schemas.microsoft.com/office/powerpoint/2010/main" val="3941124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/>
              <a:t>Sudaryti sąlygas mokiniams parodyti tai, ką išmoko</a:t>
            </a:r>
            <a:br>
              <a:rPr lang="lt-LT" dirty="0"/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Sudarant mokiniams galimybes atlikti įvairias užduotis:</a:t>
            </a:r>
          </a:p>
          <a:p>
            <a:r>
              <a:rPr lang="lt-LT" dirty="0"/>
              <a:t>Žodžiu ir raštu</a:t>
            </a:r>
          </a:p>
          <a:p>
            <a:r>
              <a:rPr lang="lt-LT" dirty="0"/>
              <a:t>Individualias ir grupines</a:t>
            </a:r>
          </a:p>
          <a:p>
            <a:r>
              <a:rPr lang="lt-LT" dirty="0"/>
              <a:t>Uždaras ir grupines</a:t>
            </a:r>
          </a:p>
          <a:p>
            <a:r>
              <a:rPr lang="lt-LT" dirty="0"/>
              <a:t>Praktines ir teorines ir t.t.</a:t>
            </a:r>
          </a:p>
        </p:txBody>
      </p:sp>
    </p:spTree>
    <p:extLst>
      <p:ext uri="{BB962C8B-B14F-4D97-AF65-F5344CB8AC3E}">
        <p14:creationId xmlns:p14="http://schemas.microsoft.com/office/powerpoint/2010/main" val="21601421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mtinė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156</TotalTime>
  <Words>636</Words>
  <Application>Microsoft Office PowerPoint</Application>
  <PresentationFormat>Plačiaekranė</PresentationFormat>
  <Paragraphs>68</Paragraphs>
  <Slides>16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16</vt:i4>
      </vt:variant>
    </vt:vector>
  </HeadingPairs>
  <TitlesOfParts>
    <vt:vector size="20" baseType="lpstr">
      <vt:lpstr>Arial</vt:lpstr>
      <vt:lpstr>Calibri</vt:lpstr>
      <vt:lpstr>Garamond</vt:lpstr>
      <vt:lpstr>Gamtinė</vt:lpstr>
      <vt:lpstr>Formuojamasis vertinimas – individualiai pažangai skatinti</vt:lpstr>
      <vt:lpstr>Sistematiškai stiprindami individualios mokinio pažangos vertinimą, tobulindami formuojamojo vertinimo taikymą pamokoje geriau pažinsime patį mokinį</vt:lpstr>
      <vt:lpstr>Kokia vertinimo paskirtis?</vt:lpstr>
      <vt:lpstr>Ugdomoji funkcija</vt:lpstr>
      <vt:lpstr>Atsiskaitymo funkcija</vt:lpstr>
      <vt:lpstr>Kas yra pasiekimai ir pažanga? </vt:lpstr>
      <vt:lpstr>Vertinimo veiksmų sekų strategijos</vt:lpstr>
      <vt:lpstr>Sutarti dėl  ugdymosi lūkesčių, tikslų, siekių ir sėkmės kriterijų </vt:lpstr>
      <vt:lpstr>Sudaryti sąlygas mokiniams parodyti tai, ką išmoko </vt:lpstr>
      <vt:lpstr>Teikti grįžtamąjį ryšį(atsaką, reakciją, atsiliepimą), kuris skatina mokytis </vt:lpstr>
      <vt:lpstr>Teikti grįžtamąjį ryšį(atsaką, reakciją, atsiliepimą), kuris skatina mokytis </vt:lpstr>
      <vt:lpstr>Skatinti mokinius mokytis vieniems iš kitų </vt:lpstr>
      <vt:lpstr>„PowerPoint“ pateiktis</vt:lpstr>
      <vt:lpstr>Skatinti mokinius prisiimti atsakomybę už savo mokymąsi. </vt:lpstr>
      <vt:lpstr>Mokslinėje literatūroje išskirti tam tikri apibendrinamojo vertinimo bruožai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Formuojamasis vertinimas – individualiai pažangai skatinti</dc:title>
  <dc:creator>Virginija</dc:creator>
  <cp:lastModifiedBy>VVPKRŠC</cp:lastModifiedBy>
  <cp:revision>22</cp:revision>
  <cp:lastPrinted>2019-10-24T10:47:01Z</cp:lastPrinted>
  <dcterms:created xsi:type="dcterms:W3CDTF">2019-10-10T09:19:42Z</dcterms:created>
  <dcterms:modified xsi:type="dcterms:W3CDTF">2019-12-16T16:07:39Z</dcterms:modified>
</cp:coreProperties>
</file>