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Lst>
  <p:sldIdLst>
    <p:sldId id="256" r:id="rId5"/>
    <p:sldId id="257" r:id="rId6"/>
    <p:sldId id="275" r:id="rId7"/>
    <p:sldId id="276" r:id="rId8"/>
    <p:sldId id="258" r:id="rId9"/>
    <p:sldId id="277" r:id="rId10"/>
    <p:sldId id="278" r:id="rId11"/>
    <p:sldId id="259" r:id="rId12"/>
    <p:sldId id="260" r:id="rId13"/>
    <p:sldId id="261" r:id="rId14"/>
    <p:sldId id="262" r:id="rId15"/>
    <p:sldId id="263" r:id="rId16"/>
    <p:sldId id="264" r:id="rId17"/>
    <p:sldId id="265" r:id="rId18"/>
    <p:sldId id="266" r:id="rId19"/>
    <p:sldId id="267" r:id="rId20"/>
    <p:sldId id="270" r:id="rId21"/>
    <p:sldId id="271" r:id="rId22"/>
    <p:sldId id="272" r:id="rId23"/>
    <p:sldId id="273" r:id="rId24"/>
    <p:sldId id="268" r:id="rId25"/>
    <p:sldId id="269" r:id="rId26"/>
    <p:sldId id="274" r:id="rId27"/>
    <p:sldId id="279" r:id="rId28"/>
    <p:sldId id="280" r:id="rId2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65865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98727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800378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495140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858527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460432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00282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3626F-8A19-457B-8A2D-0886E905D6D6}" type="datetimeFigureOut">
              <a:rPr lang="lt-LT" smtClean="0"/>
              <a:t>2015.09.30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65C150A-9E17-4999-BA0C-203A4038BB8D}" type="slidenum">
              <a:rPr lang="lt-LT" smtClean="0"/>
              <a:t>‹#›</a:t>
            </a:fld>
            <a:endParaRPr lang="lt-LT"/>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666181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43626F-8A19-457B-8A2D-0886E905D6D6}" type="datetimeFigureOut">
              <a:rPr lang="lt-LT" smtClean="0"/>
              <a:t>2015.09.30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65C150A-9E17-4999-BA0C-203A4038BB8D}" type="slidenum">
              <a:rPr lang="lt-LT" smtClean="0"/>
              <a:t>‹#›</a:t>
            </a:fld>
            <a:endParaRPr lang="lt-LT"/>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4088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3626F-8A19-457B-8A2D-0886E905D6D6}" type="datetimeFigureOut">
              <a:rPr lang="lt-LT" smtClean="0"/>
              <a:t>2015.09.30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646099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38347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0531177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822766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307111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833605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887212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944207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734929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33109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3626F-8A19-457B-8A2D-0886E905D6D6}" type="datetimeFigureOut">
              <a:rPr lang="lt-LT" smtClean="0"/>
              <a:t>2015.09.30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65C150A-9E17-4999-BA0C-203A4038BB8D}" type="slidenum">
              <a:rPr lang="lt-LT" smtClean="0"/>
              <a:t>‹#›</a:t>
            </a:fld>
            <a:endParaRPr lang="lt-LT"/>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18358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43626F-8A19-457B-8A2D-0886E905D6D6}" type="datetimeFigureOut">
              <a:rPr lang="lt-LT" smtClean="0"/>
              <a:t>2015.09.30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65C150A-9E17-4999-BA0C-203A4038BB8D}" type="slidenum">
              <a:rPr lang="lt-LT" smtClean="0"/>
              <a:t>‹#›</a:t>
            </a:fld>
            <a:endParaRPr lang="lt-LT"/>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3056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3626F-8A19-457B-8A2D-0886E905D6D6}" type="datetimeFigureOut">
              <a:rPr lang="lt-LT" smtClean="0"/>
              <a:t>2015.09.30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63763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233777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38764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69359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966629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1360655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3553129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8123391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2104845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179770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43626F-8A19-457B-8A2D-0886E905D6D6}" type="datetimeFigureOut">
              <a:rPr lang="lt-LT" smtClean="0"/>
              <a:t>2015.09.30</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191659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43626F-8A19-457B-8A2D-0886E905D6D6}" type="datetimeFigureOut">
              <a:rPr lang="lt-LT" smtClean="0"/>
              <a:t>2015.09.30</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7935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89560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3626F-8A19-457B-8A2D-0886E905D6D6}" type="datetimeFigureOut">
              <a:rPr lang="lt-LT" smtClean="0"/>
              <a:t>2015.09.30</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2169289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4413774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0425640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597445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5C150A-9E17-4999-BA0C-203A4038BB8D}"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77197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1516717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5C150A-9E17-4999-BA0C-203A4038BB8D}"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64170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515427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5139273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3626F-8A19-457B-8A2D-0886E905D6D6}" type="datetimeFigureOut">
              <a:rPr lang="lt-LT" smtClean="0"/>
              <a:t>2015.09.30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46776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3626F-8A19-457B-8A2D-0886E905D6D6}" type="datetimeFigureOut">
              <a:rPr lang="lt-LT" smtClean="0"/>
              <a:t>2015.09.30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65C150A-9E17-4999-BA0C-203A4038BB8D}" type="slidenum">
              <a:rPr lang="lt-LT" smtClean="0"/>
              <a:t>‹#›</a:t>
            </a:fld>
            <a:endParaRPr lang="lt-LT"/>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8794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43626F-8A19-457B-8A2D-0886E905D6D6}" type="datetimeFigureOut">
              <a:rPr lang="lt-LT" smtClean="0"/>
              <a:t>2015.09.30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65C150A-9E17-4999-BA0C-203A4038BB8D}" type="slidenum">
              <a:rPr lang="lt-LT" smtClean="0"/>
              <a:t>‹#›</a:t>
            </a:fld>
            <a:endParaRPr lang="lt-LT"/>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973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3626F-8A19-457B-8A2D-0886E905D6D6}" type="datetimeFigureOut">
              <a:rPr lang="lt-LT" smtClean="0"/>
              <a:t>2015.09.30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2879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341007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3626F-8A19-457B-8A2D-0886E905D6D6}" type="datetimeFigureOut">
              <a:rPr lang="lt-LT" smtClean="0"/>
              <a:t>2015.09.30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65C150A-9E17-4999-BA0C-203A4038BB8D}" type="slidenum">
              <a:rPr lang="lt-LT" smtClean="0"/>
              <a:t>‹#›</a:t>
            </a:fld>
            <a:endParaRPr lang="lt-LT"/>
          </a:p>
        </p:txBody>
      </p:sp>
    </p:spTree>
    <p:extLst>
      <p:ext uri="{BB962C8B-B14F-4D97-AF65-F5344CB8AC3E}">
        <p14:creationId xmlns:p14="http://schemas.microsoft.com/office/powerpoint/2010/main" val="122802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143626F-8A19-457B-8A2D-0886E905D6D6}" type="datetimeFigureOut">
              <a:rPr lang="lt-LT" smtClean="0"/>
              <a:t>2015.09.30</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lt-LT"/>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65C150A-9E17-4999-BA0C-203A4038BB8D}" type="slidenum">
              <a:rPr lang="lt-LT" smtClean="0"/>
              <a:t>‹#›</a:t>
            </a:fld>
            <a:endParaRPr lang="lt-LT"/>
          </a:p>
        </p:txBody>
      </p:sp>
    </p:spTree>
    <p:extLst>
      <p:ext uri="{BB962C8B-B14F-4D97-AF65-F5344CB8AC3E}">
        <p14:creationId xmlns:p14="http://schemas.microsoft.com/office/powerpoint/2010/main" val="30386344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143626F-8A19-457B-8A2D-0886E905D6D6}" type="datetimeFigureOut">
              <a:rPr lang="lt-LT" smtClean="0"/>
              <a:t>2015.09.30</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lt-LT"/>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65C150A-9E17-4999-BA0C-203A4038BB8D}" type="slidenum">
              <a:rPr lang="lt-LT" smtClean="0"/>
              <a:t>‹#›</a:t>
            </a:fld>
            <a:endParaRPr lang="lt-LT"/>
          </a:p>
        </p:txBody>
      </p:sp>
    </p:spTree>
    <p:extLst>
      <p:ext uri="{BB962C8B-B14F-4D97-AF65-F5344CB8AC3E}">
        <p14:creationId xmlns:p14="http://schemas.microsoft.com/office/powerpoint/2010/main" val="26433590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143626F-8A19-457B-8A2D-0886E905D6D6}" type="datetimeFigureOut">
              <a:rPr lang="lt-LT" smtClean="0"/>
              <a:t>2015.09.30</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lt-LT"/>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65C150A-9E17-4999-BA0C-203A4038BB8D}" type="slidenum">
              <a:rPr lang="lt-LT" smtClean="0"/>
              <a:t>‹#›</a:t>
            </a:fld>
            <a:endParaRPr lang="lt-LT"/>
          </a:p>
        </p:txBody>
      </p:sp>
    </p:spTree>
    <p:extLst>
      <p:ext uri="{BB962C8B-B14F-4D97-AF65-F5344CB8AC3E}">
        <p14:creationId xmlns:p14="http://schemas.microsoft.com/office/powerpoint/2010/main" val="2662619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43626F-8A19-457B-8A2D-0886E905D6D6}" type="datetimeFigureOut">
              <a:rPr lang="lt-LT" smtClean="0"/>
              <a:t>2015.09.30</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5C150A-9E17-4999-BA0C-203A4038BB8D}" type="slidenum">
              <a:rPr lang="lt-LT" smtClean="0"/>
              <a:t>‹#›</a:t>
            </a:fld>
            <a:endParaRPr lang="lt-LT"/>
          </a:p>
        </p:txBody>
      </p:sp>
    </p:spTree>
    <p:extLst>
      <p:ext uri="{BB962C8B-B14F-4D97-AF65-F5344CB8AC3E}">
        <p14:creationId xmlns:p14="http://schemas.microsoft.com/office/powerpoint/2010/main" val="38291191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Gailestingumo darbus motyvuojanti galia</a:t>
            </a:r>
            <a:endParaRPr lang="lt-LT" dirty="0"/>
          </a:p>
        </p:txBody>
      </p:sp>
      <p:sp>
        <p:nvSpPr>
          <p:cNvPr id="3" name="Subtitle 2"/>
          <p:cNvSpPr>
            <a:spLocks noGrp="1"/>
          </p:cNvSpPr>
          <p:nvPr>
            <p:ph type="subTitle" idx="1"/>
          </p:nvPr>
        </p:nvSpPr>
        <p:spPr/>
        <p:txBody>
          <a:bodyPr/>
          <a:lstStyle/>
          <a:p>
            <a:r>
              <a:rPr lang="lt-LT" dirty="0" smtClean="0"/>
              <a:t>Renata Markevičienė</a:t>
            </a:r>
          </a:p>
          <a:p>
            <a:r>
              <a:rPr lang="lt-LT" dirty="0" smtClean="0"/>
              <a:t>Ugnės Karvelis gimnazija</a:t>
            </a:r>
          </a:p>
        </p:txBody>
      </p:sp>
    </p:spTree>
    <p:extLst>
      <p:ext uri="{BB962C8B-B14F-4D97-AF65-F5344CB8AC3E}">
        <p14:creationId xmlns:p14="http://schemas.microsoft.com/office/powerpoint/2010/main" val="300139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Kaip paaiškinti mokiniams apie klusnumą?</a:t>
            </a:r>
            <a:endParaRPr lang="lt-LT" dirty="0"/>
          </a:p>
        </p:txBody>
      </p:sp>
      <p:sp>
        <p:nvSpPr>
          <p:cNvPr id="3" name="Content Placeholder 2"/>
          <p:cNvSpPr>
            <a:spLocks noGrp="1"/>
          </p:cNvSpPr>
          <p:nvPr>
            <p:ph idx="1"/>
          </p:nvPr>
        </p:nvSpPr>
        <p:spPr/>
        <p:txBody>
          <a:bodyPr/>
          <a:lstStyle/>
          <a:p>
            <a:pPr marL="514350" indent="-514350">
              <a:buFont typeface="+mj-lt"/>
              <a:buAutoNum type="arabicPeriod"/>
            </a:pPr>
            <a:r>
              <a:rPr lang="lt-LT" dirty="0" smtClean="0"/>
              <a:t>Klusnumas</a:t>
            </a:r>
          </a:p>
          <a:p>
            <a:r>
              <a:rPr lang="lt-LT" dirty="0" smtClean="0"/>
              <a:t>Teigiama ar neigiama savybė?</a:t>
            </a:r>
          </a:p>
          <a:p>
            <a:r>
              <a:rPr lang="lt-LT" dirty="0" smtClean="0"/>
              <a:t>Jeigu teigiama, -  tai kodėl?</a:t>
            </a:r>
          </a:p>
          <a:p>
            <a:r>
              <a:rPr lang="lt-LT" dirty="0" smtClean="0"/>
              <a:t>Jeigu neigiama, - tai kodėl?</a:t>
            </a:r>
          </a:p>
          <a:p>
            <a:pPr marL="0" indent="0">
              <a:buNone/>
            </a:pPr>
            <a:r>
              <a:rPr lang="lt-LT" dirty="0" smtClean="0"/>
              <a:t>2</a:t>
            </a:r>
            <a:r>
              <a:rPr lang="lt-LT" dirty="0" smtClean="0"/>
              <a:t>. Ar </a:t>
            </a:r>
            <a:r>
              <a:rPr lang="lt-LT" dirty="0" smtClean="0"/>
              <a:t>esate buvę situacijoje, kai kito paliepimas jus pažemino?</a:t>
            </a:r>
          </a:p>
          <a:p>
            <a:pPr marL="0" indent="0">
              <a:buNone/>
            </a:pPr>
            <a:r>
              <a:rPr lang="lt-LT" dirty="0" smtClean="0"/>
              <a:t>..............................</a:t>
            </a:r>
          </a:p>
          <a:p>
            <a:pPr marL="0" indent="0">
              <a:buNone/>
            </a:pPr>
            <a:r>
              <a:rPr lang="lt-LT" dirty="0" smtClean="0"/>
              <a:t>Kai klusnumas iš prievartos – tai yra pažeminimas.</a:t>
            </a:r>
          </a:p>
          <a:p>
            <a:pPr marL="0" indent="0">
              <a:buNone/>
            </a:pPr>
            <a:r>
              <a:rPr lang="lt-LT" dirty="0" smtClean="0"/>
              <a:t>Nepaklusnumas kyla iš neteisingai, neprotingai nustatytos taisyklės.</a:t>
            </a:r>
            <a:endParaRPr lang="lt-LT" dirty="0"/>
          </a:p>
        </p:txBody>
      </p:sp>
    </p:spTree>
    <p:extLst>
      <p:ext uri="{BB962C8B-B14F-4D97-AF65-F5344CB8AC3E}">
        <p14:creationId xmlns:p14="http://schemas.microsoft.com/office/powerpoint/2010/main" val="2055459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r>
              <a:rPr lang="lt-LT" dirty="0" smtClean="0"/>
              <a:t>Dažnai atrodo, kad klusnumas yra prievartos rezultatas ir riboja asmens laisvę.</a:t>
            </a:r>
          </a:p>
          <a:p>
            <a:r>
              <a:rPr lang="lt-LT" dirty="0" smtClean="0"/>
              <a:t>Tikras klusnumas kyla ne iš </a:t>
            </a:r>
            <a:r>
              <a:rPr lang="lt-LT" dirty="0" smtClean="0"/>
              <a:t>prievartos, </a:t>
            </a:r>
            <a:r>
              <a:rPr lang="lt-LT" dirty="0" smtClean="0"/>
              <a:t>bet iš laisvės, nes žmogus sukurtas Dievo su laisva valia ir su gebėjimu apsispręsti. </a:t>
            </a:r>
          </a:p>
          <a:p>
            <a:r>
              <a:rPr lang="lt-LT" dirty="0" smtClean="0"/>
              <a:t>Tačiau....</a:t>
            </a:r>
          </a:p>
          <a:p>
            <a:r>
              <a:rPr lang="lt-LT" dirty="0" smtClean="0"/>
              <a:t>Žmogaus istorija prasideda ne nuo klusnumo, bet nuo nepaklusnumo.</a:t>
            </a:r>
          </a:p>
          <a:p>
            <a:r>
              <a:rPr lang="lt-LT" dirty="0" smtClean="0"/>
              <a:t>„Piktojo suvedžiotas, pačioje istorijos pradžioje žmogus papiktnaudžiavo savo laisve“.(KBK 1707)</a:t>
            </a:r>
            <a:endParaRPr lang="lt-LT" dirty="0"/>
          </a:p>
        </p:txBody>
      </p:sp>
    </p:spTree>
    <p:extLst>
      <p:ext uri="{BB962C8B-B14F-4D97-AF65-F5344CB8AC3E}">
        <p14:creationId xmlns:p14="http://schemas.microsoft.com/office/powerpoint/2010/main" val="8238117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Bet yra viltis</a:t>
            </a:r>
            <a:endParaRPr lang="lt-LT" dirty="0"/>
          </a:p>
        </p:txBody>
      </p:sp>
      <p:sp>
        <p:nvSpPr>
          <p:cNvPr id="3" name="Content Placeholder 2"/>
          <p:cNvSpPr>
            <a:spLocks noGrp="1"/>
          </p:cNvSpPr>
          <p:nvPr>
            <p:ph idx="1"/>
          </p:nvPr>
        </p:nvSpPr>
        <p:spPr/>
        <p:txBody>
          <a:bodyPr/>
          <a:lstStyle/>
          <a:p>
            <a:pPr marL="0" indent="0">
              <a:buNone/>
            </a:pPr>
            <a:r>
              <a:rPr lang="lt-LT" dirty="0" smtClean="0"/>
              <a:t>Protu žmogus pažįsta Dievo balsą, kuris jį ragina „daryti gera, vengti bloga“. Kiekvienas žmogus įpareigotas laikytis šio įstatymo, kuris girdimas sąžinėje ir įvykdomas </a:t>
            </a:r>
            <a:r>
              <a:rPr lang="lt-LT" dirty="0" smtClean="0"/>
              <a:t>mylint </a:t>
            </a:r>
            <a:r>
              <a:rPr lang="lt-LT" dirty="0" smtClean="0"/>
              <a:t>Dievą ir artimą. Doras gyvenimas rodo asmens kilnumą.(KBK 1706)</a:t>
            </a:r>
            <a:endParaRPr lang="lt-LT" dirty="0"/>
          </a:p>
        </p:txBody>
      </p:sp>
    </p:spTree>
    <p:extLst>
      <p:ext uri="{BB962C8B-B14F-4D97-AF65-F5344CB8AC3E}">
        <p14:creationId xmlns:p14="http://schemas.microsoft.com/office/powerpoint/2010/main" val="3574228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Kas tau padeda būti klusniam?</a:t>
            </a:r>
            <a:endParaRPr lang="lt-LT" dirty="0"/>
          </a:p>
        </p:txBody>
      </p:sp>
      <p:sp>
        <p:nvSpPr>
          <p:cNvPr id="3" name="Content Placeholder 2"/>
          <p:cNvSpPr>
            <a:spLocks noGrp="1"/>
          </p:cNvSpPr>
          <p:nvPr>
            <p:ph idx="1"/>
          </p:nvPr>
        </p:nvSpPr>
        <p:spPr/>
        <p:txBody>
          <a:bodyPr/>
          <a:lstStyle/>
          <a:p>
            <a:r>
              <a:rPr lang="lt-LT" dirty="0" smtClean="0"/>
              <a:t>Mokinių atsakymai....................</a:t>
            </a:r>
          </a:p>
          <a:p>
            <a:r>
              <a:rPr lang="lt-LT" dirty="0" smtClean="0"/>
              <a:t>Mokytojos atsakymas</a:t>
            </a:r>
          </a:p>
          <a:p>
            <a:r>
              <a:rPr lang="lt-LT" dirty="0" smtClean="0"/>
              <a:t>........................kai aš jaučiuosi, kad esu mylima.</a:t>
            </a:r>
          </a:p>
          <a:p>
            <a:endParaRPr lang="lt-LT" dirty="0"/>
          </a:p>
          <a:p>
            <a:r>
              <a:rPr lang="lt-LT" dirty="0" smtClean="0"/>
              <a:t>Einam toliau...</a:t>
            </a:r>
          </a:p>
        </p:txBody>
      </p:sp>
    </p:spTree>
    <p:extLst>
      <p:ext uri="{BB962C8B-B14F-4D97-AF65-F5344CB8AC3E}">
        <p14:creationId xmlns:p14="http://schemas.microsoft.com/office/powerpoint/2010/main" val="3801884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Užduotis </a:t>
            </a:r>
            <a:endParaRPr lang="lt-LT" dirty="0"/>
          </a:p>
        </p:txBody>
      </p:sp>
      <p:sp>
        <p:nvSpPr>
          <p:cNvPr id="3" name="Content Placeholder 2"/>
          <p:cNvSpPr>
            <a:spLocks noGrp="1"/>
          </p:cNvSpPr>
          <p:nvPr>
            <p:ph idx="1"/>
          </p:nvPr>
        </p:nvSpPr>
        <p:spPr/>
        <p:txBody>
          <a:bodyPr/>
          <a:lstStyle/>
          <a:p>
            <a:r>
              <a:rPr lang="lt-LT" dirty="0" smtClean="0"/>
              <a:t>Sugalvoti po (tris) mylinčios ir nemylinčios tarnystės pavyzdžius.</a:t>
            </a:r>
          </a:p>
          <a:p>
            <a:endParaRPr lang="lt-LT" dirty="0"/>
          </a:p>
        </p:txBody>
      </p:sp>
    </p:spTree>
    <p:extLst>
      <p:ext uri="{BB962C8B-B14F-4D97-AF65-F5344CB8AC3E}">
        <p14:creationId xmlns:p14="http://schemas.microsoft.com/office/powerpoint/2010/main" val="6821505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dirty="0" smtClean="0"/>
              <a:t>Klusnumas ir draugystė</a:t>
            </a:r>
            <a:endParaRPr lang="lt-LT" dirty="0"/>
          </a:p>
        </p:txBody>
      </p:sp>
      <p:sp>
        <p:nvSpPr>
          <p:cNvPr id="3" name="Content Placeholder 2"/>
          <p:cNvSpPr>
            <a:spLocks noGrp="1"/>
          </p:cNvSpPr>
          <p:nvPr>
            <p:ph idx="1"/>
          </p:nvPr>
        </p:nvSpPr>
        <p:spPr/>
        <p:txBody>
          <a:bodyPr/>
          <a:lstStyle/>
          <a:p>
            <a:r>
              <a:rPr lang="lt-LT" dirty="0" smtClean="0"/>
              <a:t>Draugystė yra labai svarbi, ypač </a:t>
            </a:r>
            <a:r>
              <a:rPr lang="lt-LT" dirty="0" smtClean="0"/>
              <a:t>paauglystėje</a:t>
            </a:r>
            <a:r>
              <a:rPr lang="lt-LT" dirty="0" smtClean="0"/>
              <a:t>. Kas jau kas, o draugų nuomonė ir labiausiai įtakoja jaunų žmonių pasirinkimus</a:t>
            </a:r>
            <a:r>
              <a:rPr lang="lt-LT" dirty="0" smtClean="0"/>
              <a:t>.</a:t>
            </a:r>
          </a:p>
          <a:p>
            <a:r>
              <a:rPr lang="lt-LT" dirty="0" smtClean="0"/>
              <a:t> </a:t>
            </a:r>
            <a:r>
              <a:rPr lang="lt-LT" dirty="0" smtClean="0"/>
              <a:t>Ar čia nepapiktinimas klusnumą susieti su draugyste? Ar įmanomi draugiški santykiai tarp šeimos narių? Kodėl Jėzus, kalbėdams </a:t>
            </a:r>
            <a:r>
              <a:rPr lang="lt-LT" dirty="0" smtClean="0"/>
              <a:t>apie </a:t>
            </a:r>
            <a:r>
              <a:rPr lang="lt-LT" dirty="0" smtClean="0"/>
              <a:t>draugystę, ją susiejo su klusnumu?</a:t>
            </a:r>
            <a:endParaRPr lang="lt-LT" dirty="0"/>
          </a:p>
        </p:txBody>
      </p:sp>
    </p:spTree>
    <p:extLst>
      <p:ext uri="{BB962C8B-B14F-4D97-AF65-F5344CB8AC3E}">
        <p14:creationId xmlns:p14="http://schemas.microsoft.com/office/powerpoint/2010/main" val="3865796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Dvi ištraukos iš evangelijos</a:t>
            </a:r>
            <a:endParaRPr lang="lt-LT" dirty="0"/>
          </a:p>
        </p:txBody>
      </p:sp>
      <p:sp>
        <p:nvSpPr>
          <p:cNvPr id="3" name="Content Placeholder 2"/>
          <p:cNvSpPr>
            <a:spLocks noGrp="1"/>
          </p:cNvSpPr>
          <p:nvPr>
            <p:ph idx="1"/>
          </p:nvPr>
        </p:nvSpPr>
        <p:spPr/>
        <p:txBody>
          <a:bodyPr/>
          <a:lstStyle/>
          <a:p>
            <a:r>
              <a:rPr lang="lt-LT" dirty="0" smtClean="0"/>
              <a:t>Jn 15, 9 – 15</a:t>
            </a:r>
          </a:p>
          <a:p>
            <a:r>
              <a:rPr lang="lt-LT" dirty="0" smtClean="0"/>
              <a:t>Jn 8, 1 – 11</a:t>
            </a:r>
            <a:endParaRPr lang="lt-LT" dirty="0"/>
          </a:p>
        </p:txBody>
      </p:sp>
    </p:spTree>
    <p:extLst>
      <p:ext uri="{BB962C8B-B14F-4D97-AF65-F5344CB8AC3E}">
        <p14:creationId xmlns:p14="http://schemas.microsoft.com/office/powerpoint/2010/main" val="1816042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Dievo ir žmogaus santykiai</a:t>
            </a:r>
            <a:endParaRPr lang="lt-LT" dirty="0"/>
          </a:p>
        </p:txBody>
      </p:sp>
      <p:sp>
        <p:nvSpPr>
          <p:cNvPr id="3" name="Content Placeholder 2"/>
          <p:cNvSpPr>
            <a:spLocks noGrp="1"/>
          </p:cNvSpPr>
          <p:nvPr>
            <p:ph idx="1"/>
          </p:nvPr>
        </p:nvSpPr>
        <p:spPr/>
        <p:txBody>
          <a:bodyPr/>
          <a:lstStyle/>
          <a:p>
            <a:r>
              <a:rPr lang="lt-LT" dirty="0" smtClean="0"/>
              <a:t>Jėzus sako – jūs būsite mano draugais, jei darysite, ką jums įsakau. Jn 15, 14.</a:t>
            </a:r>
          </a:p>
          <a:p>
            <a:r>
              <a:rPr lang="lt-LT" dirty="0" smtClean="0"/>
              <a:t>Jėzus susiejęs draugystę su klusnumu, norėjo mums pasakyti, kad tikras draugas iš anksto numato, ko nori kitas asmuo, tą kuris jis (ji ) myli. Klusnumas- tai numatyti savo draugo poelgius ir juos išpildyti. </a:t>
            </a:r>
          </a:p>
          <a:p>
            <a:r>
              <a:rPr lang="lt-LT" dirty="0" smtClean="0"/>
              <a:t>Ir čia svarbi savybė – klausyti.</a:t>
            </a:r>
            <a:endParaRPr lang="lt-LT" dirty="0"/>
          </a:p>
        </p:txBody>
      </p:sp>
    </p:spTree>
    <p:extLst>
      <p:ext uri="{BB962C8B-B14F-4D97-AF65-F5344CB8AC3E}">
        <p14:creationId xmlns:p14="http://schemas.microsoft.com/office/powerpoint/2010/main" val="540114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Užduotis porose</a:t>
            </a:r>
            <a:endParaRPr lang="lt-LT" dirty="0"/>
          </a:p>
        </p:txBody>
      </p:sp>
      <p:sp>
        <p:nvSpPr>
          <p:cNvPr id="3" name="Content Placeholder 2"/>
          <p:cNvSpPr>
            <a:spLocks noGrp="1"/>
          </p:cNvSpPr>
          <p:nvPr>
            <p:ph idx="1"/>
          </p:nvPr>
        </p:nvSpPr>
        <p:spPr/>
        <p:txBody>
          <a:bodyPr/>
          <a:lstStyle/>
          <a:p>
            <a:r>
              <a:rPr lang="lt-LT" dirty="0" smtClean="0"/>
              <a:t>Sėsti po du ir pasikalbėti</a:t>
            </a:r>
            <a:endParaRPr lang="lt-LT" dirty="0"/>
          </a:p>
        </p:txBody>
      </p:sp>
    </p:spTree>
    <p:extLst>
      <p:ext uri="{BB962C8B-B14F-4D97-AF65-F5344CB8AC3E}">
        <p14:creationId xmlns:p14="http://schemas.microsoft.com/office/powerpoint/2010/main" val="103499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Paklusnumas ir autoritetas</a:t>
            </a:r>
            <a:endParaRPr lang="lt-LT" dirty="0"/>
          </a:p>
        </p:txBody>
      </p:sp>
      <p:sp>
        <p:nvSpPr>
          <p:cNvPr id="3" name="Content Placeholder 2"/>
          <p:cNvSpPr>
            <a:spLocks noGrp="1"/>
          </p:cNvSpPr>
          <p:nvPr>
            <p:ph idx="1"/>
          </p:nvPr>
        </p:nvSpPr>
        <p:spPr/>
        <p:txBody>
          <a:bodyPr/>
          <a:lstStyle/>
          <a:p>
            <a:r>
              <a:rPr lang="lt-LT" dirty="0" smtClean="0"/>
              <a:t>Didžiausias autoritetas turėtų būti Dievas.</a:t>
            </a:r>
          </a:p>
          <a:p>
            <a:r>
              <a:rPr lang="lt-LT" dirty="0" smtClean="0"/>
              <a:t>Kaip auklėti jaunus žmones, kad jie savo gyvenime Dievui skirtų ypatingą dėmesį?</a:t>
            </a:r>
          </a:p>
          <a:p>
            <a:endParaRPr lang="lt-LT" dirty="0"/>
          </a:p>
        </p:txBody>
      </p:sp>
    </p:spTree>
    <p:extLst>
      <p:ext uri="{BB962C8B-B14F-4D97-AF65-F5344CB8AC3E}">
        <p14:creationId xmlns:p14="http://schemas.microsoft.com/office/powerpoint/2010/main" val="3710158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Pranešimo tikslas</a:t>
            </a:r>
            <a:endParaRPr lang="lt-LT" dirty="0"/>
          </a:p>
        </p:txBody>
      </p:sp>
      <p:sp>
        <p:nvSpPr>
          <p:cNvPr id="3" name="Content Placeholder 2"/>
          <p:cNvSpPr>
            <a:spLocks noGrp="1"/>
          </p:cNvSpPr>
          <p:nvPr>
            <p:ph idx="1"/>
          </p:nvPr>
        </p:nvSpPr>
        <p:spPr/>
        <p:txBody>
          <a:bodyPr/>
          <a:lstStyle/>
          <a:p>
            <a:r>
              <a:rPr lang="lt-LT" dirty="0" smtClean="0"/>
              <a:t>Pristatyti (pa)klusnumo dorybės (vertybės) reikalingumą, kaip motyvuojančią </a:t>
            </a:r>
            <a:r>
              <a:rPr lang="lt-LT" dirty="0" smtClean="0"/>
              <a:t>galią (malonę) </a:t>
            </a:r>
            <a:r>
              <a:rPr lang="lt-LT" dirty="0" smtClean="0"/>
              <a:t>eiti toliau, mylėti daugiau, dirbti uoliau, nusižeminti dažniau. </a:t>
            </a:r>
          </a:p>
          <a:p>
            <a:r>
              <a:rPr lang="lt-LT" dirty="0" smtClean="0"/>
              <a:t>Šio darbo metu bandysiu atsakyti į klausimą, kas motyvuoja būti </a:t>
            </a:r>
            <a:r>
              <a:rPr lang="lt-LT" dirty="0" smtClean="0"/>
              <a:t>paklusniu</a:t>
            </a:r>
            <a:r>
              <a:rPr lang="lt-LT" dirty="0" smtClean="0"/>
              <a:t> </a:t>
            </a:r>
            <a:r>
              <a:rPr lang="lt-LT" dirty="0" smtClean="0"/>
              <a:t>ir atlikti darbus, kurie vadinami gailestingais.</a:t>
            </a:r>
          </a:p>
          <a:p>
            <a:endParaRPr lang="lt-LT" dirty="0"/>
          </a:p>
        </p:txBody>
      </p:sp>
    </p:spTree>
    <p:extLst>
      <p:ext uri="{BB962C8B-B14F-4D97-AF65-F5344CB8AC3E}">
        <p14:creationId xmlns:p14="http://schemas.microsoft.com/office/powerpoint/2010/main" val="3968257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Pirmųjų žmonių patirtis</a:t>
            </a:r>
            <a:endParaRPr lang="lt-LT" dirty="0"/>
          </a:p>
        </p:txBody>
      </p:sp>
      <p:sp>
        <p:nvSpPr>
          <p:cNvPr id="3" name="Content Placeholder 2"/>
          <p:cNvSpPr>
            <a:spLocks noGrp="1"/>
          </p:cNvSpPr>
          <p:nvPr>
            <p:ph idx="1"/>
          </p:nvPr>
        </p:nvSpPr>
        <p:spPr/>
        <p:txBody>
          <a:bodyPr/>
          <a:lstStyle/>
          <a:p>
            <a:r>
              <a:rPr lang="lt-LT" dirty="0" smtClean="0"/>
              <a:t>Kai žmogus nepaklūsta – jis išvejamas iš rojaus. </a:t>
            </a:r>
          </a:p>
          <a:p>
            <a:r>
              <a:rPr lang="lt-LT" dirty="0" smtClean="0"/>
              <a:t>O kai žmogus nepaklūsta pamatinėms žmonių vertybėms, kas lieka?</a:t>
            </a:r>
          </a:p>
          <a:p>
            <a:r>
              <a:rPr lang="lt-LT" dirty="0" smtClean="0"/>
              <a:t>Kodėl svarbu savo gyvenime turėti autoritetą, į kurį gali ligiuotis?</a:t>
            </a:r>
          </a:p>
          <a:p>
            <a:r>
              <a:rPr lang="lt-LT" dirty="0" smtClean="0"/>
              <a:t>Kodėl sunku lygiuotis į Dievą, kaip aukščiausiąjį ir tobuliausiąjį autoritetą?</a:t>
            </a:r>
            <a:endParaRPr lang="lt-LT" dirty="0"/>
          </a:p>
        </p:txBody>
      </p:sp>
    </p:spTree>
    <p:extLst>
      <p:ext uri="{BB962C8B-B14F-4D97-AF65-F5344CB8AC3E}">
        <p14:creationId xmlns:p14="http://schemas.microsoft.com/office/powerpoint/2010/main" val="488050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Ką supratau?</a:t>
            </a:r>
            <a:endParaRPr lang="lt-LT" dirty="0"/>
          </a:p>
        </p:txBody>
      </p:sp>
      <p:sp>
        <p:nvSpPr>
          <p:cNvPr id="3" name="Content Placeholder 2"/>
          <p:cNvSpPr>
            <a:spLocks noGrp="1"/>
          </p:cNvSpPr>
          <p:nvPr>
            <p:ph idx="1"/>
          </p:nvPr>
        </p:nvSpPr>
        <p:spPr/>
        <p:txBody>
          <a:bodyPr/>
          <a:lstStyle/>
          <a:p>
            <a:r>
              <a:rPr lang="lt-LT" dirty="0" smtClean="0"/>
              <a:t>Meilė – Klausymas- Klusnumas.</a:t>
            </a:r>
          </a:p>
          <a:p>
            <a:r>
              <a:rPr lang="lt-LT" dirty="0" smtClean="0"/>
              <a:t>Kai aš nepaklusnus (i), aš nepajėgus </a:t>
            </a:r>
            <a:r>
              <a:rPr lang="lt-LT" dirty="0" smtClean="0"/>
              <a:t>(i) klausytis</a:t>
            </a:r>
            <a:r>
              <a:rPr lang="lt-LT" dirty="0" smtClean="0"/>
              <a:t>..........</a:t>
            </a:r>
          </a:p>
          <a:p>
            <a:r>
              <a:rPr lang="lt-LT" dirty="0" smtClean="0"/>
              <a:t>Santykiai tarp tėvų ir vaikų. Kai esame skirtingose pozicijoje, tai vieni, dažniausiai (suaugę) nuleidžia sankcijas, o kiti, dažniausiai (vaikai) priešgyniauja joms. </a:t>
            </a:r>
          </a:p>
          <a:p>
            <a:r>
              <a:rPr lang="lt-LT" dirty="0" smtClean="0"/>
              <a:t>Tačiau būna, kad vaikai atsiduria į tą poziciją, kai jie nuleidžia sankcijas. Ir tai atsitinka tuome, kai vaikai lepinami, kai suaugę žmonės leidžiasi, kad jų žmogiškasis orumas būtų pažemintas. </a:t>
            </a:r>
          </a:p>
          <a:p>
            <a:endParaRPr lang="lt-LT" dirty="0"/>
          </a:p>
        </p:txBody>
      </p:sp>
    </p:spTree>
    <p:extLst>
      <p:ext uri="{BB962C8B-B14F-4D97-AF65-F5344CB8AC3E}">
        <p14:creationId xmlns:p14="http://schemas.microsoft.com/office/powerpoint/2010/main" val="3014770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Linkėjimai tėvams, auklėtojams, mokytojams</a:t>
            </a:r>
            <a:endParaRPr lang="lt-LT" dirty="0"/>
          </a:p>
        </p:txBody>
      </p:sp>
      <p:sp>
        <p:nvSpPr>
          <p:cNvPr id="3" name="Content Placeholder 2"/>
          <p:cNvSpPr>
            <a:spLocks noGrp="1"/>
          </p:cNvSpPr>
          <p:nvPr>
            <p:ph idx="1"/>
          </p:nvPr>
        </p:nvSpPr>
        <p:spPr/>
        <p:txBody>
          <a:bodyPr/>
          <a:lstStyle/>
          <a:p>
            <a:r>
              <a:rPr lang="lt-LT" dirty="0" smtClean="0"/>
              <a:t>Turėkite kantrybės. Nebijokite drausminti, pasakyti, kad tai negražu, nemiela.</a:t>
            </a:r>
          </a:p>
          <a:p>
            <a:r>
              <a:rPr lang="lt-LT" dirty="0" smtClean="0"/>
              <a:t>Kai vaikai auklėjami, o tam reikia laiko, nuostatų, tiems vaikams padedama augti, o juose taip pat auginamas paklusnumas.</a:t>
            </a:r>
          </a:p>
          <a:p>
            <a:r>
              <a:rPr lang="lt-LT" dirty="0" smtClean="0"/>
              <a:t>Tik tie suaugę žmonės, kurie nebijo auklėti vaikų, jie tuo pačiu nebijo, kad vaikai, kurie yra auklėjami patirs ir neigiamų patirčių</a:t>
            </a:r>
            <a:r>
              <a:rPr lang="lt-LT" dirty="0" smtClean="0"/>
              <a:t>.</a:t>
            </a:r>
          </a:p>
          <a:p>
            <a:r>
              <a:rPr lang="lt-LT" dirty="0" smtClean="0"/>
              <a:t>Klusnumas turi kopėčias į Dangų. Klusnumui reikalinga kantrybė.</a:t>
            </a:r>
          </a:p>
          <a:p>
            <a:r>
              <a:rPr lang="lt-LT" dirty="0" smtClean="0"/>
              <a:t>Dažnai, geras patirtis turintiems asmenims užtenka vieną kartą paprašyti. </a:t>
            </a:r>
            <a:endParaRPr lang="lt-LT" dirty="0"/>
          </a:p>
          <a:p>
            <a:r>
              <a:rPr lang="lt-LT" dirty="0" smtClean="0"/>
              <a:t>Aukščiausia klusnumo forma, kai nepaprašytas gali padaryti tai, ko kitas žmogus trokšta.</a:t>
            </a:r>
            <a:endParaRPr lang="lt-LT" dirty="0"/>
          </a:p>
        </p:txBody>
      </p:sp>
    </p:spTree>
    <p:extLst>
      <p:ext uri="{BB962C8B-B14F-4D97-AF65-F5344CB8AC3E}">
        <p14:creationId xmlns:p14="http://schemas.microsoft.com/office/powerpoint/2010/main" val="19088874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Užduotis skaitant tekstus</a:t>
            </a:r>
            <a:endParaRPr lang="lt-LT" dirty="0"/>
          </a:p>
        </p:txBody>
      </p:sp>
      <p:sp>
        <p:nvSpPr>
          <p:cNvPr id="3" name="Content Placeholder 2"/>
          <p:cNvSpPr>
            <a:spLocks noGrp="1"/>
          </p:cNvSpPr>
          <p:nvPr>
            <p:ph idx="1"/>
          </p:nvPr>
        </p:nvSpPr>
        <p:spPr/>
        <p:txBody>
          <a:bodyPr/>
          <a:lstStyle/>
          <a:p>
            <a:r>
              <a:rPr lang="lt-LT" dirty="0" smtClean="0"/>
              <a:t>Išdalinami tekstai iš Bernardinai.lt „Šv. Kristoforo mokyklos auklėtiniai kalbina......“</a:t>
            </a:r>
            <a:endParaRPr lang="lt-LT" dirty="0"/>
          </a:p>
        </p:txBody>
      </p:sp>
    </p:spTree>
    <p:extLst>
      <p:ext uri="{BB962C8B-B14F-4D97-AF65-F5344CB8AC3E}">
        <p14:creationId xmlns:p14="http://schemas.microsoft.com/office/powerpoint/2010/main" val="1160718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Išvados</a:t>
            </a:r>
            <a:endParaRPr lang="lt-LT" dirty="0"/>
          </a:p>
        </p:txBody>
      </p:sp>
      <p:sp>
        <p:nvSpPr>
          <p:cNvPr id="3" name="Content Placeholder 2"/>
          <p:cNvSpPr>
            <a:spLocks noGrp="1"/>
          </p:cNvSpPr>
          <p:nvPr>
            <p:ph idx="1"/>
          </p:nvPr>
        </p:nvSpPr>
        <p:spPr/>
        <p:txBody>
          <a:bodyPr>
            <a:normAutofit lnSpcReduction="10000"/>
          </a:bodyPr>
          <a:lstStyle/>
          <a:p>
            <a:r>
              <a:rPr lang="lt-LT" dirty="0" smtClean="0"/>
              <a:t>Žmogus yra santykių būtybė. Geri santykiai iš gerų patirčių. Blogi santykiai iš blogų patirčių. Yra santykių, kurių aš negaliu atsisakyti. Tokie santykiai yra sunkūs ir ką daryti?</a:t>
            </a:r>
          </a:p>
          <a:p>
            <a:pPr algn="just"/>
            <a:r>
              <a:rPr lang="lt-LT" dirty="0" smtClean="0"/>
              <a:t> Tuomet pasitarnauja klusnumas, nes jis žmoguje augina norą keistis, įsivardinti sunkumus, neprisitaikyti ir nesižeminti. Klusnumas visada apsimoka. Klusnumo vedini einame nuo įstatymo link santykių tarp  asmenų. Nes „krikščionis nėra tik tas, kuris laikosi Bažnyčios primestųtaisyklių. Jis yra Kristaus mokinys. Žinoma, jis laikosi Dievo įsakymų ir Bažnyčios įstatymų, tačiau tikrosios priežasties reikia ieškoti ne teisinių įstatų galioje: ji slypi Krsituje. Pats Jėzus, gyvenantis mumyse per savo Dvasią, yra mūsų gyvenimo Taisyklė. Jo meilė yra mūsų įstatymas, aukščiausias įstatymas. Klusnumas šiam įstatymui daro mus panašius į Jį patį; taigi klusnumas ištobulina mumyse dieviškąjį paveikslą. O šis padaro mus panašius į Dievą, pripildo mus gyvybės ir laisvės, kurių Jis mus išmokė ieškoti.“ Tomas Mertonas</a:t>
            </a:r>
            <a:endParaRPr lang="lt-LT" dirty="0"/>
          </a:p>
        </p:txBody>
      </p:sp>
    </p:spTree>
    <p:extLst>
      <p:ext uri="{BB962C8B-B14F-4D97-AF65-F5344CB8AC3E}">
        <p14:creationId xmlns:p14="http://schemas.microsoft.com/office/powerpoint/2010/main" val="3515906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Šaltiniai</a:t>
            </a:r>
            <a:endParaRPr lang="lt-LT" dirty="0"/>
          </a:p>
        </p:txBody>
      </p:sp>
      <p:sp>
        <p:nvSpPr>
          <p:cNvPr id="3" name="Content Placeholder 2"/>
          <p:cNvSpPr>
            <a:spLocks noGrp="1"/>
          </p:cNvSpPr>
          <p:nvPr>
            <p:ph idx="1"/>
          </p:nvPr>
        </p:nvSpPr>
        <p:spPr/>
        <p:txBody>
          <a:bodyPr/>
          <a:lstStyle/>
          <a:p>
            <a:r>
              <a:rPr lang="lt-LT" dirty="0" smtClean="0"/>
              <a:t>Katalikų Bažnyčios Katekizmas. LVK, Vilnius 2012.</a:t>
            </a:r>
          </a:p>
          <a:p>
            <a:r>
              <a:rPr lang="lt-LT" dirty="0" smtClean="0"/>
              <a:t>Šventasis Raštas, LBD, Vilnius 2005.</a:t>
            </a:r>
          </a:p>
          <a:p>
            <a:r>
              <a:rPr lang="lt-LT" dirty="0" smtClean="0"/>
              <a:t>YOUCAT Jaunimo katekizmas, Katalikų Pasaulio leidiniai, Vilnius 2011.</a:t>
            </a:r>
          </a:p>
          <a:p>
            <a:r>
              <a:rPr lang="lt-LT" dirty="0" smtClean="0"/>
              <a:t>Popiežius Jonas Paulius II enciklika Dives in Misericordia apie Dievo gailestingumą, LVK, Vilnius 2011.</a:t>
            </a:r>
          </a:p>
          <a:p>
            <a:r>
              <a:rPr lang="lt-LT" dirty="0" smtClean="0"/>
              <a:t>R. Aušroto paskaita per LJD 2013 „Aš jus draugais vadinu“.</a:t>
            </a:r>
          </a:p>
          <a:p>
            <a:r>
              <a:rPr lang="lt-LT" dirty="0" smtClean="0"/>
              <a:t>Magnificant 2015 rugsėjis.</a:t>
            </a:r>
          </a:p>
          <a:p>
            <a:r>
              <a:rPr lang="lt-LT" dirty="0" smtClean="0"/>
              <a:t>Bernardinai.lt internetinis puslapis</a:t>
            </a:r>
            <a:endParaRPr lang="lt-LT" dirty="0"/>
          </a:p>
        </p:txBody>
      </p:sp>
    </p:spTree>
    <p:extLst>
      <p:ext uri="{BB962C8B-B14F-4D97-AF65-F5344CB8AC3E}">
        <p14:creationId xmlns:p14="http://schemas.microsoft.com/office/powerpoint/2010/main" val="48468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Motyvacija</a:t>
            </a:r>
            <a:endParaRPr lang="lt-LT" dirty="0"/>
          </a:p>
        </p:txBody>
      </p:sp>
      <p:sp>
        <p:nvSpPr>
          <p:cNvPr id="3" name="Content Placeholder 2"/>
          <p:cNvSpPr>
            <a:spLocks noGrp="1"/>
          </p:cNvSpPr>
          <p:nvPr>
            <p:ph idx="1"/>
          </p:nvPr>
        </p:nvSpPr>
        <p:spPr>
          <a:xfrm>
            <a:off x="2412567" y="1177636"/>
            <a:ext cx="8915400" cy="3777622"/>
          </a:xfrm>
        </p:spPr>
        <p:txBody>
          <a:bodyPr/>
          <a:lstStyle/>
          <a:p>
            <a:r>
              <a:rPr lang="lt-LT" dirty="0" smtClean="0"/>
              <a:t>Dievas gerbdamas žmogaus laisvę, pasauliui leido patirti tai, kas žmogaus protu sunkiai suvokiama. Žmonija patyrė holokaustą, trėmimus, karus..... Žmonija ir dabar patiria įvairius išbandymus.</a:t>
            </a:r>
          </a:p>
          <a:p>
            <a:r>
              <a:rPr lang="lt-LT" dirty="0" smtClean="0"/>
              <a:t>Kai kurie išbandymai (pabėgėliai) vertinant iš teisingumo pozicijos laikomi neteisingais. Kodėl turėtume būti gailestingi, jeigu norisi būti teisuolio pusėje?</a:t>
            </a:r>
          </a:p>
          <a:p>
            <a:r>
              <a:rPr lang="lt-LT" dirty="0" smtClean="0"/>
              <a:t>Būtent gailestingumas, sudėlioja akcentus. Teisingumas tik juos apsvarsto, pasveria.</a:t>
            </a:r>
          </a:p>
          <a:p>
            <a:endParaRPr lang="lt-LT" dirty="0"/>
          </a:p>
          <a:p>
            <a:pPr marL="0" indent="0">
              <a:buNone/>
            </a:pPr>
            <a:endParaRPr lang="lt-LT" dirty="0" smtClean="0"/>
          </a:p>
          <a:p>
            <a:endParaRPr lang="lt-LT" dirty="0"/>
          </a:p>
          <a:p>
            <a:endParaRPr lang="lt-LT" dirty="0" smtClean="0"/>
          </a:p>
          <a:p>
            <a:endParaRPr lang="lt-LT" dirty="0"/>
          </a:p>
          <a:p>
            <a:endParaRPr lang="lt-LT" dirty="0" smtClean="0"/>
          </a:p>
          <a:p>
            <a:endParaRPr lang="lt-LT" dirty="0"/>
          </a:p>
          <a:p>
            <a:endParaRPr lang="lt-LT" dirty="0" smtClean="0"/>
          </a:p>
          <a:p>
            <a:endParaRPr lang="lt-LT" dirty="0" smtClean="0"/>
          </a:p>
        </p:txBody>
      </p:sp>
    </p:spTree>
    <p:extLst>
      <p:ext uri="{BB962C8B-B14F-4D97-AF65-F5344CB8AC3E}">
        <p14:creationId xmlns:p14="http://schemas.microsoft.com/office/powerpoint/2010/main" val="4068535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Pasvarstykime</a:t>
            </a:r>
            <a:endParaRPr lang="lt-LT" dirty="0"/>
          </a:p>
        </p:txBody>
      </p:sp>
      <p:pic>
        <p:nvPicPr>
          <p:cNvPr id="3074" name="Picture 2" descr="Vaizdo rezultatas pagal užklausą „svarstyklė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75350" y="295116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5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Gailestingumas</a:t>
            </a:r>
            <a:endParaRPr lang="lt-LT" dirty="0"/>
          </a:p>
        </p:txBody>
      </p:sp>
      <p:sp>
        <p:nvSpPr>
          <p:cNvPr id="3" name="Content Placeholder 2"/>
          <p:cNvSpPr>
            <a:spLocks noGrp="1"/>
          </p:cNvSpPr>
          <p:nvPr>
            <p:ph idx="1"/>
          </p:nvPr>
        </p:nvSpPr>
        <p:spPr/>
        <p:txBody>
          <a:bodyPr>
            <a:normAutofit/>
          </a:bodyPr>
          <a:lstStyle/>
          <a:p>
            <a:r>
              <a:rPr lang="lt-LT" dirty="0" smtClean="0"/>
              <a:t>Žodis „gailestingumas“ – tai savybė, kuri priskiriama Dievui. Nes tik Dievas yra gailestingas, Jis yra gailestingumo šaltinis. (pgl KBK 210 – 211).</a:t>
            </a:r>
          </a:p>
          <a:p>
            <a:r>
              <a:rPr lang="lt-LT" dirty="0" smtClean="0"/>
              <a:t>Dievas yra Gailestingumas. </a:t>
            </a:r>
          </a:p>
          <a:p>
            <a:r>
              <a:rPr lang="lt-LT" dirty="0" smtClean="0"/>
              <a:t>Kalbant apie gailestingumo darbus, pagal Bažnyčios tradiciją skaičiuojame sielai ir kūnui </a:t>
            </a:r>
            <a:r>
              <a:rPr lang="lt-LT" dirty="0" smtClean="0"/>
              <a:t>skirtus </a:t>
            </a:r>
            <a:r>
              <a:rPr lang="lt-LT" dirty="0" smtClean="0"/>
              <a:t>veiksmus, kurių dėka asmuo ar asmenų grupė patiria gailestingumą.</a:t>
            </a:r>
          </a:p>
          <a:p>
            <a:r>
              <a:rPr lang="lt-LT" dirty="0" smtClean="0"/>
              <a:t>Tuo pačiu </a:t>
            </a:r>
            <a:r>
              <a:rPr lang="lt-LT" dirty="0" smtClean="0"/>
              <a:t>Gailestingumas gali būti postūmis keistis ir keisti aplinką.</a:t>
            </a:r>
          </a:p>
        </p:txBody>
      </p:sp>
    </p:spTree>
    <p:extLst>
      <p:ext uri="{BB962C8B-B14F-4D97-AF65-F5344CB8AC3E}">
        <p14:creationId xmlns:p14="http://schemas.microsoft.com/office/powerpoint/2010/main" val="236450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Gailestingumo ištakos šiuolaikiniame pasaulyje</a:t>
            </a:r>
            <a:endParaRPr lang="lt-LT" dirty="0"/>
          </a:p>
        </p:txBody>
      </p:sp>
      <p:sp>
        <p:nvSpPr>
          <p:cNvPr id="3" name="Content Placeholder 2"/>
          <p:cNvSpPr>
            <a:spLocks noGrp="1"/>
          </p:cNvSpPr>
          <p:nvPr>
            <p:ph idx="1"/>
          </p:nvPr>
        </p:nvSpPr>
        <p:spPr/>
        <p:txBody>
          <a:bodyPr>
            <a:normAutofit lnSpcReduction="10000"/>
          </a:bodyPr>
          <a:lstStyle/>
          <a:p>
            <a:r>
              <a:rPr lang="lt-LT" dirty="0" smtClean="0"/>
              <a:t>Kai tiek aplink blogio ir neapykantos, kai žmonės užsiėmę pasaulio reikalais, madomis ir tuštybių muge...</a:t>
            </a:r>
          </a:p>
          <a:p>
            <a:r>
              <a:rPr lang="lt-LT" dirty="0" smtClean="0"/>
              <a:t>Dievas siunčia malonę seselei Faustinai patirti, suprasti, kalbėti ir kitiems papasakoti apie Gailestingumą.</a:t>
            </a:r>
          </a:p>
          <a:p>
            <a:r>
              <a:rPr lang="lt-LT" dirty="0" smtClean="0"/>
              <a:t>Tai primena, dar kartą apie tai prabyla popiežius Jonas Paulius II.  Jis įtvirtina gailestingumo sekmadienį, parašo encikliką „Dives in Misericordia“. Enciklikoje apie Dievo gailestingumą popiežius sako, kad „mūsų laikų Bažnyčia turi ypatingiau ir giliau suvokti būtinybę visa misija liudyti Dievo gailestingumą“.</a:t>
            </a:r>
          </a:p>
          <a:p>
            <a:r>
              <a:rPr lang="lt-LT" dirty="0" smtClean="0"/>
              <a:t>Popiežius Pranciškus paskelbia Gailestingumo metus tam, kad ..........</a:t>
            </a:r>
          </a:p>
          <a:p>
            <a:r>
              <a:rPr lang="lt-LT" dirty="0" smtClean="0"/>
              <a:t>Asmuo, kuris sąmoningai suvokia savo misiją Bažnyčioje, skleistų gailestingumą. </a:t>
            </a:r>
            <a:endParaRPr lang="lt-LT" dirty="0"/>
          </a:p>
          <a:p>
            <a:pPr marL="0" indent="0">
              <a:buNone/>
            </a:pPr>
            <a:endParaRPr lang="lt-LT" dirty="0"/>
          </a:p>
        </p:txBody>
      </p:sp>
    </p:spTree>
    <p:extLst>
      <p:ext uri="{BB962C8B-B14F-4D97-AF65-F5344CB8AC3E}">
        <p14:creationId xmlns:p14="http://schemas.microsoft.com/office/powerpoint/2010/main" val="815359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Pagrindinės tezės</a:t>
            </a:r>
            <a:endParaRPr lang="lt-LT" dirty="0"/>
          </a:p>
        </p:txBody>
      </p:sp>
      <p:sp>
        <p:nvSpPr>
          <p:cNvPr id="3" name="Content Placeholder 2"/>
          <p:cNvSpPr>
            <a:spLocks noGrp="1"/>
          </p:cNvSpPr>
          <p:nvPr>
            <p:ph idx="1"/>
          </p:nvPr>
        </p:nvSpPr>
        <p:spPr/>
        <p:txBody>
          <a:bodyPr/>
          <a:lstStyle/>
          <a:p>
            <a:r>
              <a:rPr lang="lt-LT" dirty="0" smtClean="0"/>
              <a:t>Klusnumas ir žmogiškasis orumas</a:t>
            </a:r>
          </a:p>
          <a:p>
            <a:r>
              <a:rPr lang="lt-LT" dirty="0" smtClean="0"/>
              <a:t>Klusnumas ir draugystė</a:t>
            </a:r>
          </a:p>
          <a:p>
            <a:r>
              <a:rPr lang="lt-LT" dirty="0" smtClean="0"/>
              <a:t>Gailestngumas ir autoritetas (i)</a:t>
            </a:r>
            <a:endParaRPr lang="lt-LT" dirty="0"/>
          </a:p>
        </p:txBody>
      </p:sp>
    </p:spTree>
    <p:extLst>
      <p:ext uri="{BB962C8B-B14F-4D97-AF65-F5344CB8AC3E}">
        <p14:creationId xmlns:p14="http://schemas.microsoft.com/office/powerpoint/2010/main" val="788218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Klusnumas ir žmogiškasis orumas. Ką apie tai manome?</a:t>
            </a:r>
            <a:endParaRPr lang="lt-LT" dirty="0"/>
          </a:p>
        </p:txBody>
      </p:sp>
      <p:sp>
        <p:nvSpPr>
          <p:cNvPr id="3" name="Content Placeholder 2"/>
          <p:cNvSpPr>
            <a:spLocks noGrp="1"/>
          </p:cNvSpPr>
          <p:nvPr>
            <p:ph idx="1"/>
          </p:nvPr>
        </p:nvSpPr>
        <p:spPr/>
        <p:txBody>
          <a:bodyPr/>
          <a:lstStyle/>
          <a:p>
            <a:pPr algn="just"/>
            <a:r>
              <a:rPr lang="lt-LT" dirty="0" smtClean="0"/>
              <a:t>You cat skaitome, kad „kiekvienas žmogus nuo pirmosios akimirkos motinos įsčiose turi neliečiamą orumą“ .</a:t>
            </a:r>
          </a:p>
          <a:p>
            <a:pPr algn="just"/>
            <a:r>
              <a:rPr lang="lt-LT" dirty="0" smtClean="0"/>
              <a:t>Jeigu žmogiškoji pagarba priklausytų tik nuo sėkmių ir laimėjimų, kuriuos </a:t>
            </a:r>
            <a:r>
              <a:rPr lang="lt-LT" dirty="0" smtClean="0"/>
              <a:t>pasiekia, </a:t>
            </a:r>
            <a:r>
              <a:rPr lang="lt-LT" dirty="0" smtClean="0"/>
              <a:t>kai kurie </a:t>
            </a:r>
            <a:r>
              <a:rPr lang="lt-LT" dirty="0" smtClean="0"/>
              <a:t>žmonės (silpnieji, bejėgiai ,ligoniai,) niekada nebūtų </a:t>
            </a:r>
            <a:r>
              <a:rPr lang="lt-LT" dirty="0" smtClean="0"/>
              <a:t>gerbiami.</a:t>
            </a:r>
          </a:p>
          <a:p>
            <a:pPr algn="just"/>
            <a:r>
              <a:rPr lang="lt-LT" dirty="0" smtClean="0"/>
              <a:t>Klusnumas – tai savybė, kuri įgyjama ar gaunama praktikuojant pagrindines dorybes, sakramentus ir kitas, religines krikščioniškoje tradicijoje įsitvirtinusias, praktikas. </a:t>
            </a:r>
            <a:endParaRPr lang="lt-LT" dirty="0"/>
          </a:p>
        </p:txBody>
      </p:sp>
    </p:spTree>
    <p:extLst>
      <p:ext uri="{BB962C8B-B14F-4D97-AF65-F5344CB8AC3E}">
        <p14:creationId xmlns:p14="http://schemas.microsoft.com/office/powerpoint/2010/main" val="846281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Dorybių medis</a:t>
            </a:r>
            <a:endParaRPr lang="lt-LT"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460021903"/>
              </p:ext>
            </p:extLst>
          </p:nvPr>
        </p:nvGraphicFramePr>
        <p:xfrm>
          <a:off x="5309755" y="1298864"/>
          <a:ext cx="4010890" cy="4612986"/>
        </p:xfrm>
        <a:graphic>
          <a:graphicData uri="http://schemas.openxmlformats.org/presentationml/2006/ole">
            <mc:AlternateContent xmlns:mc="http://schemas.openxmlformats.org/markup-compatibility/2006">
              <mc:Choice xmlns:v="urn:schemas-microsoft-com:vml" Requires="v">
                <p:oleObj spid="_x0000_s1041" name="Acrobat Document" r:id="rId3" imgW="5667172" imgH="8019870" progId="AcroExch.Document.DC">
                  <p:embed/>
                </p:oleObj>
              </mc:Choice>
              <mc:Fallback>
                <p:oleObj name="Acrobat Document" r:id="rId3" imgW="5667172" imgH="8019870" progId="AcroExch.Document.DC">
                  <p:embed/>
                  <p:pic>
                    <p:nvPicPr>
                      <p:cNvPr id="0" name=""/>
                      <p:cNvPicPr/>
                      <p:nvPr/>
                    </p:nvPicPr>
                    <p:blipFill>
                      <a:blip r:embed="rId4"/>
                      <a:stretch>
                        <a:fillRect/>
                      </a:stretch>
                    </p:blipFill>
                    <p:spPr>
                      <a:xfrm>
                        <a:off x="5309755" y="1298864"/>
                        <a:ext cx="4010890" cy="4612986"/>
                      </a:xfrm>
                      <a:prstGeom prst="rect">
                        <a:avLst/>
                      </a:prstGeom>
                    </p:spPr>
                  </p:pic>
                </p:oleObj>
              </mc:Fallback>
            </mc:AlternateContent>
          </a:graphicData>
        </a:graphic>
      </p:graphicFrame>
    </p:spTree>
    <p:extLst>
      <p:ext uri="{BB962C8B-B14F-4D97-AF65-F5344CB8AC3E}">
        <p14:creationId xmlns:p14="http://schemas.microsoft.com/office/powerpoint/2010/main" val="1365572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TM02900688[[fn=Facet]]</Template>
  <TotalTime>238</TotalTime>
  <Words>1266</Words>
  <Application>Microsoft Office PowerPoint</Application>
  <PresentationFormat>Widescreen</PresentationFormat>
  <Paragraphs>107</Paragraphs>
  <Slides>25</Slides>
  <Notes>0</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25</vt:i4>
      </vt:variant>
    </vt:vector>
  </HeadingPairs>
  <TitlesOfParts>
    <vt:vector size="36" baseType="lpstr">
      <vt:lpstr>Arial</vt:lpstr>
      <vt:lpstr>Calibri</vt:lpstr>
      <vt:lpstr>Calibri Light</vt:lpstr>
      <vt:lpstr>Century Gothic</vt:lpstr>
      <vt:lpstr>Wingdings 2</vt:lpstr>
      <vt:lpstr>Wingdings 3</vt:lpstr>
      <vt:lpstr>HDOfficeLightV0</vt:lpstr>
      <vt:lpstr>1_HDOfficeLightV0</vt:lpstr>
      <vt:lpstr>2_HDOfficeLightV0</vt:lpstr>
      <vt:lpstr>Wisp</vt:lpstr>
      <vt:lpstr>Adobe Acrobat Document</vt:lpstr>
      <vt:lpstr>Gailestingumo darbus motyvuojanti galia</vt:lpstr>
      <vt:lpstr>Pranešimo tikslas</vt:lpstr>
      <vt:lpstr>Motyvacija</vt:lpstr>
      <vt:lpstr>Pasvarstykime</vt:lpstr>
      <vt:lpstr>Gailestingumas</vt:lpstr>
      <vt:lpstr>Gailestingumo ištakos šiuolaikiniame pasaulyje</vt:lpstr>
      <vt:lpstr>Pagrindinės tezės</vt:lpstr>
      <vt:lpstr>Klusnumas ir žmogiškasis orumas. Ką apie tai manome?</vt:lpstr>
      <vt:lpstr>Dorybių medis</vt:lpstr>
      <vt:lpstr>Kaip paaiškinti mokiniams apie klusnumą?</vt:lpstr>
      <vt:lpstr>PowerPoint Presentation</vt:lpstr>
      <vt:lpstr>Bet yra viltis</vt:lpstr>
      <vt:lpstr>Kas tau padeda būti klusniam?</vt:lpstr>
      <vt:lpstr>Užduotis </vt:lpstr>
      <vt:lpstr>Klusnumas ir draugystė</vt:lpstr>
      <vt:lpstr>Dvi ištraukos iš evangelijos</vt:lpstr>
      <vt:lpstr>Dievo ir žmogaus santykiai</vt:lpstr>
      <vt:lpstr>Užduotis porose</vt:lpstr>
      <vt:lpstr>Paklusnumas ir autoritetas</vt:lpstr>
      <vt:lpstr>Pirmųjų žmonių patirtis</vt:lpstr>
      <vt:lpstr>Ką supratau?</vt:lpstr>
      <vt:lpstr>Linkėjimai tėvams, auklėtojams, mokytojams</vt:lpstr>
      <vt:lpstr>Užduotis skaitant tekstus</vt:lpstr>
      <vt:lpstr>Išvados</vt:lpstr>
      <vt:lpstr>Šaltiniai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Gailestingumo darbus motyvuojanti galia</dc:title>
  <dc:creator>R1</dc:creator>
  <cp:lastModifiedBy>R1</cp:lastModifiedBy>
  <cp:revision>30</cp:revision>
  <dcterms:created xsi:type="dcterms:W3CDTF">2015-09-27T05:49:22Z</dcterms:created>
  <dcterms:modified xsi:type="dcterms:W3CDTF">2015-09-30T18:11:27Z</dcterms:modified>
</cp:coreProperties>
</file>