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  <p:sldId id="25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tačiakampis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čiakampis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9" name="Datos vietos rezervavimo ženklas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lt-L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Spustelėkite piktogr. norėdami įtraukti pav.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65031C4-D9DE-47D1-A104-A68FB0C09182}" type="datetimeFigureOut">
              <a:rPr lang="en-US" smtClean="0"/>
              <a:t>2013-10-03</a:t>
            </a:fld>
            <a:endParaRPr lang="en-US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A7D766-3EFD-4CB8-936A-1306A6F668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464234" y="990599"/>
            <a:ext cx="8229600" cy="2667001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/>
              <a:t>Kokio tikybos mokytojo reikia Lietuvos mokyklai ir Bažnyčiai?</a:t>
            </a:r>
            <a:endParaRPr lang="en-US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133600" y="4724400"/>
            <a:ext cx="6560234" cy="1371600"/>
          </a:xfrm>
        </p:spPr>
        <p:txBody>
          <a:bodyPr/>
          <a:lstStyle/>
          <a:p>
            <a:r>
              <a:rPr lang="lt-LT" dirty="0" smtClean="0"/>
              <a:t>2013-10-03</a:t>
            </a:r>
          </a:p>
          <a:p>
            <a:r>
              <a:rPr lang="lt-LT" dirty="0" smtClean="0"/>
              <a:t>Mokytoja Vilma </a:t>
            </a:r>
            <a:r>
              <a:rPr lang="lt-LT" dirty="0" err="1" smtClean="0"/>
              <a:t>Balandienė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0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u="sng" dirty="0" smtClean="0"/>
              <a:t>Išvados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Šiandienos Lietuvos mokyklai ir Bažnyčiai reikia tikybos mokytojo, kuris:</a:t>
            </a:r>
          </a:p>
          <a:p>
            <a:r>
              <a:rPr lang="lt-LT" dirty="0" smtClean="0"/>
              <a:t>Turėtų reikalingas savybes šiam pašaukimui;</a:t>
            </a:r>
          </a:p>
          <a:p>
            <a:r>
              <a:rPr lang="lt-LT" dirty="0" smtClean="0"/>
              <a:t>Turėtų teologinį, pedagoginį pasirengimą;</a:t>
            </a:r>
          </a:p>
          <a:p>
            <a:r>
              <a:rPr lang="lt-LT" dirty="0" smtClean="0"/>
              <a:t>Nuolat dvasiškai augtų;</a:t>
            </a:r>
          </a:p>
          <a:p>
            <a:r>
              <a:rPr lang="lt-LT" dirty="0" smtClean="0"/>
              <a:t>Geriausio mokytojo pavyzdžiu laikytų Jėzų ir juo sektų;</a:t>
            </a:r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(2)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Tikybos mokytoju būtų 24 valandas per parą ir 7 dienas per savaitę;</a:t>
            </a:r>
          </a:p>
          <a:p>
            <a:r>
              <a:rPr lang="lt-LT" dirty="0" smtClean="0"/>
              <a:t>Skelbtų ne savo nuomonę, bet Bažnyčios doktriną;</a:t>
            </a:r>
          </a:p>
          <a:p>
            <a:r>
              <a:rPr lang="lt-LT" dirty="0" smtClean="0"/>
              <a:t>Nesiblaškytų, bet aiškiai susidėliotų prioritetus;</a:t>
            </a:r>
          </a:p>
          <a:p>
            <a:r>
              <a:rPr lang="lt-LT" dirty="0" smtClean="0"/>
              <a:t>Būtų drąsūs Evangelijos nešėjai.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1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Dėkoju už dėmesį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b="1" dirty="0" smtClean="0"/>
              <a:t>„...jūs </a:t>
            </a:r>
            <a:r>
              <a:rPr lang="lt-LT" b="1" dirty="0"/>
              <a:t>būkite </a:t>
            </a:r>
            <a:r>
              <a:rPr lang="lt-LT" b="1" dirty="0" smtClean="0"/>
              <a:t>drąsūs: aš </a:t>
            </a:r>
            <a:r>
              <a:rPr lang="lt-LT" b="1" dirty="0"/>
              <a:t>nugalėjau pasaulį!“ </a:t>
            </a:r>
          </a:p>
          <a:p>
            <a:pPr marL="0" indent="0" algn="r">
              <a:buNone/>
            </a:pPr>
            <a:r>
              <a:rPr lang="lt-LT" i="1" dirty="0" smtClean="0"/>
              <a:t>Jn 16,33</a:t>
            </a:r>
            <a:endParaRPr lang="lt-LT" i="1" dirty="0"/>
          </a:p>
          <a:p>
            <a:pPr marL="0" indent="0" algn="ctr">
              <a:buNone/>
            </a:pP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4" y="3048000"/>
            <a:ext cx="2409825" cy="311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1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u="sng" dirty="0" smtClean="0"/>
              <a:t>Vatikano II susirinkimas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 smtClean="0"/>
              <a:t>„Šis </a:t>
            </a:r>
            <a:r>
              <a:rPr lang="lt-LT" sz="3600" b="1" dirty="0"/>
              <a:t>pašaukimas reikalauja ypatingų proto ir širdies dovanų, itin kruopštaus pasirengimo, nuolatinio pasiryžimo atsinaujinti ir </a:t>
            </a:r>
            <a:r>
              <a:rPr lang="lt-LT" sz="3600" b="1" dirty="0" smtClean="0"/>
              <a:t>prisitaikyti.“</a:t>
            </a:r>
          </a:p>
          <a:p>
            <a:pPr marL="0" indent="0" algn="ctr">
              <a:buNone/>
            </a:pPr>
            <a:r>
              <a:rPr lang="en-US" sz="2000" b="1" dirty="0"/>
              <a:t>KRIKŠČIONIŠKOJO AUKLĖJIMO DEKLARACIJA </a:t>
            </a:r>
            <a:r>
              <a:rPr lang="en-US" sz="2000" b="1" i="1" dirty="0"/>
              <a:t>GRAVISSIMUM EDUCATIONIS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541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u="sng" dirty="0" smtClean="0"/>
              <a:t>Proto ir širdis dovanos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496116"/>
          </a:xfrm>
        </p:spPr>
        <p:txBody>
          <a:bodyPr>
            <a:normAutofit lnSpcReduction="10000"/>
          </a:bodyPr>
          <a:lstStyle/>
          <a:p>
            <a:r>
              <a:rPr lang="lt-LT" sz="3600" b="1" dirty="0" smtClean="0"/>
              <a:t>„VIEŠPATIE, ištyrei mane ir pažįsti.“ </a:t>
            </a:r>
            <a:r>
              <a:rPr lang="lt-LT" sz="3600" b="1" dirty="0" err="1" smtClean="0"/>
              <a:t>Ps</a:t>
            </a:r>
            <a:r>
              <a:rPr lang="lt-LT" sz="3600" b="1" dirty="0" smtClean="0"/>
              <a:t> 139,1</a:t>
            </a:r>
          </a:p>
          <a:p>
            <a:r>
              <a:rPr lang="lt-LT" sz="3600" b="1" dirty="0" smtClean="0"/>
              <a:t>„Juk tu mano širdį sukūrei, užmezgei mane motinos įsčiose.“ </a:t>
            </a:r>
            <a:r>
              <a:rPr lang="lt-LT" sz="3600" b="1" dirty="0" err="1" smtClean="0"/>
              <a:t>Ps</a:t>
            </a:r>
            <a:r>
              <a:rPr lang="lt-LT" sz="3600" b="1" dirty="0" smtClean="0"/>
              <a:t> 139,13</a:t>
            </a:r>
          </a:p>
          <a:p>
            <a:r>
              <a:rPr lang="lt-LT" sz="3600" b="1" dirty="0" smtClean="0"/>
              <a:t>„Ištirk mane, Dieve, pažink mano širdį, išmėgink mane ir žinok mano mintis.“ </a:t>
            </a:r>
            <a:r>
              <a:rPr lang="lt-LT" sz="3600" b="1" dirty="0" err="1" smtClean="0"/>
              <a:t>Ps</a:t>
            </a:r>
            <a:r>
              <a:rPr lang="lt-LT" sz="3600" b="1" dirty="0" smtClean="0"/>
              <a:t> 139,23</a:t>
            </a:r>
          </a:p>
          <a:p>
            <a:pPr marL="0" indent="0">
              <a:buNone/>
            </a:pPr>
            <a:r>
              <a:rPr lang="lt-LT" sz="2400" b="1" dirty="0" smtClean="0"/>
              <a:t> </a:t>
            </a:r>
            <a:endParaRPr lang="lt-LT" sz="2400" b="1" dirty="0"/>
          </a:p>
          <a:p>
            <a:endParaRPr lang="lt-LT" sz="2400" b="1" dirty="0"/>
          </a:p>
          <a:p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14511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u="sng" dirty="0" smtClean="0"/>
              <a:t>Kruopštus pasirengimas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/>
          <a:lstStyle/>
          <a:p>
            <a:pPr marL="0" indent="0" algn="ctr">
              <a:buNone/>
            </a:pPr>
            <a:r>
              <a:rPr lang="lt-LT" sz="3600" b="1" dirty="0" smtClean="0"/>
              <a:t>„Tikybos </a:t>
            </a:r>
            <a:r>
              <a:rPr lang="lt-LT" sz="3600" b="1" dirty="0"/>
              <a:t>mokytojų kvalifikacinis pasirengimas yra vienas pagrindinių veiksnių, </a:t>
            </a:r>
            <a:r>
              <a:rPr lang="lt-LT" sz="3600" b="1" dirty="0" smtClean="0"/>
              <a:t>lemiančių </a:t>
            </a:r>
            <a:r>
              <a:rPr lang="lt-LT" sz="3600" b="1" dirty="0"/>
              <a:t>tikybos pamokų kokybę ir </a:t>
            </a:r>
            <a:r>
              <a:rPr lang="lt-LT" sz="3600" b="1" dirty="0" err="1"/>
              <a:t>pasirenkamumą</a:t>
            </a:r>
            <a:r>
              <a:rPr lang="lt-LT" sz="3600" b="1" dirty="0" smtClean="0"/>
              <a:t>.“</a:t>
            </a:r>
          </a:p>
          <a:p>
            <a:pPr marL="0" indent="0" algn="r">
              <a:buNone/>
            </a:pPr>
            <a:endParaRPr lang="lt-LT" i="1" dirty="0" smtClean="0"/>
          </a:p>
          <a:p>
            <a:pPr marL="0" indent="0" algn="r">
              <a:buNone/>
            </a:pPr>
            <a:r>
              <a:rPr lang="lt-LT" i="1" dirty="0" smtClean="0"/>
              <a:t>KU </a:t>
            </a:r>
            <a:r>
              <a:rPr lang="lt-LT" i="1" dirty="0" err="1" smtClean="0"/>
              <a:t>Katechetikos</a:t>
            </a:r>
            <a:r>
              <a:rPr lang="lt-LT" i="1" dirty="0" smtClean="0"/>
              <a:t> katedra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139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/>
          <a:lstStyle/>
          <a:p>
            <a:pPr algn="ctr"/>
            <a:r>
              <a:rPr lang="lt-LT" u="sng" dirty="0" smtClean="0"/>
              <a:t>Dvasinis augimas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61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800" b="1" dirty="0" smtClean="0"/>
              <a:t>„Visi </a:t>
            </a:r>
            <a:r>
              <a:rPr lang="lt-LT" sz="2800" b="1" dirty="0"/>
              <a:t>nusivylimai, visi dvasiniai pralaimėjimai, visoks </a:t>
            </a:r>
            <a:r>
              <a:rPr lang="lt-LT" sz="2800" b="1" dirty="0" err="1"/>
              <a:t>besieliškumas</a:t>
            </a:r>
            <a:r>
              <a:rPr lang="lt-LT" sz="2800" b="1" dirty="0"/>
              <a:t>, visokie trūkumai ir didžiausi nuklydimai nuo teisingo kelio išplaukia iš vieno šaltinio: kai žmogus neištveria geroje maldoje</a:t>
            </a:r>
            <a:r>
              <a:rPr lang="lt-LT" sz="2800" b="1" dirty="0" smtClean="0"/>
              <a:t>“.</a:t>
            </a:r>
          </a:p>
          <a:p>
            <a:pPr marL="0" indent="0" algn="r">
              <a:buNone/>
            </a:pPr>
            <a:r>
              <a:rPr lang="lt-LT" sz="2800" i="1" dirty="0"/>
              <a:t>pamokslininkas </a:t>
            </a:r>
            <a:r>
              <a:rPr lang="lt-LT" sz="2800" i="1" dirty="0" err="1"/>
              <a:t>Ravinjanas</a:t>
            </a:r>
            <a:r>
              <a:rPr lang="lt-LT" sz="2800" i="1" dirty="0"/>
              <a:t> / P. </a:t>
            </a:r>
            <a:r>
              <a:rPr lang="lt-LT" sz="2800" i="1" dirty="0" err="1"/>
              <a:t>De</a:t>
            </a:r>
            <a:r>
              <a:rPr lang="lt-LT" sz="2800" i="1" dirty="0"/>
              <a:t> </a:t>
            </a:r>
            <a:r>
              <a:rPr lang="lt-LT" sz="2800" i="1" dirty="0" err="1"/>
              <a:t>Ravignan</a:t>
            </a:r>
            <a:r>
              <a:rPr lang="lt-LT" sz="2800" i="1" dirty="0"/>
              <a:t> S.J.</a:t>
            </a:r>
            <a:endParaRPr lang="lt-LT" sz="2800" b="1" i="1" dirty="0" smtClean="0"/>
          </a:p>
          <a:p>
            <a:pPr marL="0" indent="0">
              <a:buNone/>
            </a:pPr>
            <a:endParaRPr lang="lt-LT" sz="2800" b="1" dirty="0"/>
          </a:p>
          <a:p>
            <a:pPr marL="0" indent="0">
              <a:buNone/>
            </a:pPr>
            <a:r>
              <a:rPr lang="lt-LT" sz="2800" b="1" dirty="0" smtClean="0"/>
              <a:t>„</a:t>
            </a:r>
            <a:r>
              <a:rPr lang="lt-LT" sz="2800" b="1" dirty="0" smtClean="0"/>
              <a:t>Visko negalima perskaityti“. Tai tiesa. Bet kas nustoja skaityti, dvasiškai apmiršta.“</a:t>
            </a:r>
          </a:p>
          <a:p>
            <a:pPr marL="0" indent="0" algn="r">
              <a:buNone/>
            </a:pPr>
            <a:r>
              <a:rPr lang="lt-LT" sz="2800" i="1" dirty="0" err="1" smtClean="0"/>
              <a:t>H.J.Zilberbergas</a:t>
            </a:r>
            <a:endParaRPr lang="lt-LT" sz="2800" i="1" dirty="0" smtClean="0"/>
          </a:p>
          <a:p>
            <a:pPr marL="0" indent="0">
              <a:buNone/>
            </a:pPr>
            <a:r>
              <a:rPr lang="lt-LT" sz="2800" i="1" dirty="0" smtClean="0"/>
              <a:t>.........................................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6257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18064"/>
          </a:xfrm>
        </p:spPr>
        <p:txBody>
          <a:bodyPr>
            <a:normAutofit/>
          </a:bodyPr>
          <a:lstStyle/>
          <a:p>
            <a:pPr algn="ctr"/>
            <a:r>
              <a:rPr lang="lt-L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24/7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4800" b="1" dirty="0" smtClean="0"/>
              <a:t>„</a:t>
            </a:r>
            <a:r>
              <a:rPr lang="lt-LT" sz="4800" b="1" dirty="0"/>
              <a:t>Būkite įsišakniję Kristuje ir ant Jo statykitės, tvirtėkite tikėjimu” </a:t>
            </a:r>
            <a:endParaRPr lang="lt-LT" sz="4800" b="1" dirty="0" smtClean="0"/>
          </a:p>
          <a:p>
            <a:pPr marL="0" indent="0" algn="ctr">
              <a:buNone/>
            </a:pPr>
            <a:r>
              <a:rPr lang="lt-LT" sz="4800" i="1" dirty="0" smtClean="0"/>
              <a:t>(</a:t>
            </a:r>
            <a:r>
              <a:rPr lang="lt-LT" sz="4800" i="1" dirty="0"/>
              <a:t>Kol 2, 7)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6040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/>
          <a:lstStyle/>
          <a:p>
            <a:pPr algn="ctr"/>
            <a:r>
              <a:rPr lang="lt-LT" u="sng" dirty="0" smtClean="0"/>
              <a:t>Vienybėje su Bažnyčia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362199"/>
            <a:ext cx="8229600" cy="3810317"/>
          </a:xfrm>
        </p:spPr>
        <p:txBody>
          <a:bodyPr/>
          <a:lstStyle/>
          <a:p>
            <a:pPr marL="0" indent="0" algn="ctr">
              <a:buNone/>
            </a:pPr>
            <a:r>
              <a:rPr lang="lt-LT" sz="4400" b="1" dirty="0" smtClean="0"/>
              <a:t>„Ne jūs mane išsirinkote, bet aš jus išsirinkau ir paskyriau...“ </a:t>
            </a:r>
          </a:p>
          <a:p>
            <a:pPr marL="0" indent="0" algn="r">
              <a:buNone/>
            </a:pPr>
            <a:r>
              <a:rPr lang="lt-LT" i="1" dirty="0" smtClean="0"/>
              <a:t>Jn 15,16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lt-LT" u="sng" dirty="0" smtClean="0"/>
              <a:t>Prioritetų nusistatymas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pPr marL="0" indent="0" algn="ctr">
              <a:buNone/>
            </a:pPr>
            <a:r>
              <a:rPr lang="lt-LT" sz="4800" b="1" dirty="0" smtClean="0"/>
              <a:t>„Labiau </a:t>
            </a:r>
            <a:r>
              <a:rPr lang="lt-LT" sz="4800" b="1" dirty="0"/>
              <a:t>nei mokymo planu rūpinausi mokinių sielomis</a:t>
            </a:r>
            <a:r>
              <a:rPr lang="lt-LT" sz="4800" b="1" dirty="0" smtClean="0"/>
              <a:t>.“</a:t>
            </a:r>
            <a:r>
              <a:rPr lang="lt-LT" b="1" dirty="0" smtClean="0"/>
              <a:t> </a:t>
            </a:r>
          </a:p>
          <a:p>
            <a:pPr marL="0" indent="0" algn="ctr">
              <a:buNone/>
            </a:pPr>
            <a:r>
              <a:rPr lang="en-US" i="1" dirty="0" smtClean="0"/>
              <a:t>Robert </a:t>
            </a:r>
            <a:r>
              <a:rPr lang="en-US" i="1" dirty="0"/>
              <a:t>Christian. </a:t>
            </a:r>
            <a:r>
              <a:rPr lang="en-US" i="1" dirty="0" err="1"/>
              <a:t>Keturios</a:t>
            </a:r>
            <a:r>
              <a:rPr lang="en-US" i="1" dirty="0"/>
              <a:t> </a:t>
            </a:r>
            <a:r>
              <a:rPr lang="en-US" i="1" dirty="0" err="1"/>
              <a:t>temos</a:t>
            </a:r>
            <a:r>
              <a:rPr lang="en-US" i="1" dirty="0"/>
              <a:t> </a:t>
            </a:r>
            <a:r>
              <a:rPr lang="en-US" i="1" dirty="0" err="1"/>
              <a:t>jaunam</a:t>
            </a:r>
            <a:r>
              <a:rPr lang="en-US" i="1" dirty="0"/>
              <a:t> </a:t>
            </a:r>
            <a:r>
              <a:rPr lang="en-US" i="1" dirty="0" err="1"/>
              <a:t>katalikui</a:t>
            </a:r>
            <a:endParaRPr lang="en-US" i="1" dirty="0"/>
          </a:p>
          <a:p>
            <a:pPr marL="0" indent="0" algn="ctr">
              <a:buNone/>
            </a:pPr>
            <a:r>
              <a:rPr lang="lt-L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u="sng" dirty="0" smtClean="0"/>
              <a:t>Lk 10,19</a:t>
            </a:r>
            <a:endParaRPr lang="en-US" u="sng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b="1" dirty="0" smtClean="0"/>
              <a:t>„...aš </a:t>
            </a:r>
            <a:r>
              <a:rPr lang="lt-LT" sz="4000" b="1" dirty="0"/>
              <a:t>suteikiau jums galią mindžioti gyvates bei skorpionus ir visokią priešo galybę, kad niekas jums nepakenktų</a:t>
            </a:r>
            <a:r>
              <a:rPr lang="lt-LT" sz="4000" b="1" dirty="0" smtClean="0"/>
              <a:t>.“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0271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ejykla">
  <a:themeElements>
    <a:clrScheme name="Liejykl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ejykl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ejyk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166</TotalTime>
  <Words>336</Words>
  <Application>Microsoft Office PowerPoint</Application>
  <PresentationFormat>Demonstracija ekrane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Liejykla</vt:lpstr>
      <vt:lpstr>Kokio tikybos mokytojo reikia Lietuvos mokyklai ir Bažnyčiai?</vt:lpstr>
      <vt:lpstr>Vatikano II susirinkimas</vt:lpstr>
      <vt:lpstr>Proto ir širdis dovanos</vt:lpstr>
      <vt:lpstr>Kruopštus pasirengimas</vt:lpstr>
      <vt:lpstr>Dvasinis augimas</vt:lpstr>
      <vt:lpstr>24/7</vt:lpstr>
      <vt:lpstr>Vienybėje su Bažnyčia</vt:lpstr>
      <vt:lpstr>Prioritetų nusistatymas</vt:lpstr>
      <vt:lpstr>Lk 10,19</vt:lpstr>
      <vt:lpstr>Išvados</vt:lpstr>
      <vt:lpstr>Išvados (2)</vt:lpstr>
      <vt:lpstr>Dėkoju už dėmesį!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Kokio tikybos mokytojo reikia Lietuvos mokyklai ir Bažnyčiai?</dc:title>
  <dc:creator>Vilma</dc:creator>
  <cp:lastModifiedBy>Vilma</cp:lastModifiedBy>
  <cp:revision>16</cp:revision>
  <dcterms:created xsi:type="dcterms:W3CDTF">2013-10-02T11:43:05Z</dcterms:created>
  <dcterms:modified xsi:type="dcterms:W3CDTF">2013-10-03T08:29:58Z</dcterms:modified>
</cp:coreProperties>
</file>