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60" r:id="rId8"/>
    <p:sldId id="261" r:id="rId9"/>
    <p:sldId id="257" r:id="rId10"/>
    <p:sldId id="258" r:id="rId11"/>
    <p:sldId id="262"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Spustelėkite, jei norite keisite ruoš. pav. stilių</a:t>
            </a:r>
            <a:endParaRPr lang="en-US"/>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ruošinio paantraštės stiliui keisti</a:t>
            </a:r>
            <a:endParaRPr lang="en-US"/>
          </a:p>
        </p:txBody>
      </p:sp>
      <p:sp>
        <p:nvSpPr>
          <p:cNvPr id="4" name="Datos vietos rezervavimo ženklas 3"/>
          <p:cNvSpPr>
            <a:spLocks noGrp="1"/>
          </p:cNvSpPr>
          <p:nvPr>
            <p:ph type="dt" sz="half" idx="10"/>
          </p:nvPr>
        </p:nvSpPr>
        <p:spPr/>
        <p:txBody>
          <a:bodyPr/>
          <a:lstStyle/>
          <a:p>
            <a:fld id="{5D20723F-E095-473A-A6D2-185630EE5778}" type="datetimeFigureOut">
              <a:rPr lang="en-US" smtClean="0"/>
              <a:pPr/>
              <a:t>12/16/2019</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7732697-FCC6-446A-9F87-A0387A5A1D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10"/>
          </p:nvPr>
        </p:nvSpPr>
        <p:spPr/>
        <p:txBody>
          <a:bodyPr/>
          <a:lstStyle/>
          <a:p>
            <a:fld id="{5D20723F-E095-473A-A6D2-185630EE5778}" type="datetimeFigureOut">
              <a:rPr lang="en-US" smtClean="0"/>
              <a:pPr/>
              <a:t>12/16/2019</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7732697-FCC6-446A-9F87-A0387A5A1D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endParaRPr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10"/>
          </p:nvPr>
        </p:nvSpPr>
        <p:spPr/>
        <p:txBody>
          <a:bodyPr/>
          <a:lstStyle/>
          <a:p>
            <a:fld id="{5D20723F-E095-473A-A6D2-185630EE5778}" type="datetimeFigureOut">
              <a:rPr lang="en-US" smtClean="0"/>
              <a:pPr/>
              <a:t>12/16/2019</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7732697-FCC6-446A-9F87-A0387A5A1D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10"/>
          </p:nvPr>
        </p:nvSpPr>
        <p:spPr/>
        <p:txBody>
          <a:bodyPr/>
          <a:lstStyle/>
          <a:p>
            <a:fld id="{5D20723F-E095-473A-A6D2-185630EE5778}" type="datetimeFigureOut">
              <a:rPr lang="en-US" smtClean="0"/>
              <a:pPr/>
              <a:t>12/16/2019</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7732697-FCC6-446A-9F87-A0387A5A1D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endParaRPr lang="en-US"/>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ruošinio teksto stiliams keisti</a:t>
            </a:r>
          </a:p>
        </p:txBody>
      </p:sp>
      <p:sp>
        <p:nvSpPr>
          <p:cNvPr id="4" name="Datos vietos rezervavimo ženklas 3"/>
          <p:cNvSpPr>
            <a:spLocks noGrp="1"/>
          </p:cNvSpPr>
          <p:nvPr>
            <p:ph type="dt" sz="half" idx="10"/>
          </p:nvPr>
        </p:nvSpPr>
        <p:spPr/>
        <p:txBody>
          <a:bodyPr/>
          <a:lstStyle/>
          <a:p>
            <a:fld id="{5D20723F-E095-473A-A6D2-185630EE5778}" type="datetimeFigureOut">
              <a:rPr lang="en-US" smtClean="0"/>
              <a:pPr/>
              <a:t>12/16/2019</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7732697-FCC6-446A-9F87-A0387A5A1D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5" name="Datos vietos rezervavimo ženklas 4"/>
          <p:cNvSpPr>
            <a:spLocks noGrp="1"/>
          </p:cNvSpPr>
          <p:nvPr>
            <p:ph type="dt" sz="half" idx="10"/>
          </p:nvPr>
        </p:nvSpPr>
        <p:spPr/>
        <p:txBody>
          <a:bodyPr/>
          <a:lstStyle/>
          <a:p>
            <a:fld id="{5D20723F-E095-473A-A6D2-185630EE5778}" type="datetimeFigureOut">
              <a:rPr lang="en-US" smtClean="0"/>
              <a:pPr/>
              <a:t>12/16/2019</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47732697-FCC6-446A-9F87-A0387A5A1D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endParaRPr lang="en-US"/>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7" name="Datos vietos rezervavimo ženklas 6"/>
          <p:cNvSpPr>
            <a:spLocks noGrp="1"/>
          </p:cNvSpPr>
          <p:nvPr>
            <p:ph type="dt" sz="half" idx="10"/>
          </p:nvPr>
        </p:nvSpPr>
        <p:spPr/>
        <p:txBody>
          <a:bodyPr/>
          <a:lstStyle/>
          <a:p>
            <a:fld id="{5D20723F-E095-473A-A6D2-185630EE5778}" type="datetimeFigureOut">
              <a:rPr lang="en-US" smtClean="0"/>
              <a:pPr/>
              <a:t>12/16/2019</a:t>
            </a:fld>
            <a:endParaRPr lang="en-US"/>
          </a:p>
        </p:txBody>
      </p:sp>
      <p:sp>
        <p:nvSpPr>
          <p:cNvPr id="8" name="Poraštės vietos rezervavimo ženklas 7"/>
          <p:cNvSpPr>
            <a:spLocks noGrp="1"/>
          </p:cNvSpPr>
          <p:nvPr>
            <p:ph type="ftr" sz="quarter" idx="11"/>
          </p:nvPr>
        </p:nvSpPr>
        <p:spPr/>
        <p:txBody>
          <a:bodyPr/>
          <a:lstStyle/>
          <a:p>
            <a:endParaRPr lang="en-US"/>
          </a:p>
        </p:txBody>
      </p:sp>
      <p:sp>
        <p:nvSpPr>
          <p:cNvPr id="9" name="Skaidrės numerio vietos rezervavimo ženklas 8"/>
          <p:cNvSpPr>
            <a:spLocks noGrp="1"/>
          </p:cNvSpPr>
          <p:nvPr>
            <p:ph type="sldNum" sz="quarter" idx="12"/>
          </p:nvPr>
        </p:nvSpPr>
        <p:spPr/>
        <p:txBody>
          <a:bodyPr/>
          <a:lstStyle/>
          <a:p>
            <a:fld id="{47732697-FCC6-446A-9F87-A0387A5A1D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Datos vietos rezervavimo ženklas 2"/>
          <p:cNvSpPr>
            <a:spLocks noGrp="1"/>
          </p:cNvSpPr>
          <p:nvPr>
            <p:ph type="dt" sz="half" idx="10"/>
          </p:nvPr>
        </p:nvSpPr>
        <p:spPr/>
        <p:txBody>
          <a:bodyPr/>
          <a:lstStyle/>
          <a:p>
            <a:fld id="{5D20723F-E095-473A-A6D2-185630EE5778}" type="datetimeFigureOut">
              <a:rPr lang="en-US" smtClean="0"/>
              <a:pPr/>
              <a:t>12/16/2019</a:t>
            </a:fld>
            <a:endParaRPr lang="en-US"/>
          </a:p>
        </p:txBody>
      </p:sp>
      <p:sp>
        <p:nvSpPr>
          <p:cNvPr id="4" name="Poraštės vietos rezervavimo ženklas 3"/>
          <p:cNvSpPr>
            <a:spLocks noGrp="1"/>
          </p:cNvSpPr>
          <p:nvPr>
            <p:ph type="ftr" sz="quarter" idx="11"/>
          </p:nvPr>
        </p:nvSpPr>
        <p:spPr/>
        <p:txBody>
          <a:bodyPr/>
          <a:lstStyle/>
          <a:p>
            <a:endParaRPr lang="en-US"/>
          </a:p>
        </p:txBody>
      </p:sp>
      <p:sp>
        <p:nvSpPr>
          <p:cNvPr id="5" name="Skaidrės numerio vietos rezervavimo ženklas 4"/>
          <p:cNvSpPr>
            <a:spLocks noGrp="1"/>
          </p:cNvSpPr>
          <p:nvPr>
            <p:ph type="sldNum" sz="quarter" idx="12"/>
          </p:nvPr>
        </p:nvSpPr>
        <p:spPr/>
        <p:txBody>
          <a:bodyPr/>
          <a:lstStyle/>
          <a:p>
            <a:fld id="{47732697-FCC6-446A-9F87-A0387A5A1D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5D20723F-E095-473A-A6D2-185630EE5778}" type="datetimeFigureOut">
              <a:rPr lang="en-US" smtClean="0"/>
              <a:pPr/>
              <a:t>12/16/2019</a:t>
            </a:fld>
            <a:endParaRPr lang="en-US"/>
          </a:p>
        </p:txBody>
      </p:sp>
      <p:sp>
        <p:nvSpPr>
          <p:cNvPr id="3" name="Poraštės vietos rezervavimo ženklas 2"/>
          <p:cNvSpPr>
            <a:spLocks noGrp="1"/>
          </p:cNvSpPr>
          <p:nvPr>
            <p:ph type="ftr" sz="quarter" idx="11"/>
          </p:nvPr>
        </p:nvSpPr>
        <p:spPr/>
        <p:txBody>
          <a:bodyPr/>
          <a:lstStyle/>
          <a:p>
            <a:endParaRPr lang="en-US"/>
          </a:p>
        </p:txBody>
      </p:sp>
      <p:sp>
        <p:nvSpPr>
          <p:cNvPr id="4" name="Skaidrės numerio vietos rezervavimo ženklas 3"/>
          <p:cNvSpPr>
            <a:spLocks noGrp="1"/>
          </p:cNvSpPr>
          <p:nvPr>
            <p:ph type="sldNum" sz="quarter" idx="12"/>
          </p:nvPr>
        </p:nvSpPr>
        <p:spPr/>
        <p:txBody>
          <a:bodyPr/>
          <a:lstStyle/>
          <a:p>
            <a:fld id="{47732697-FCC6-446A-9F87-A0387A5A1D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endParaRPr lang="en-US"/>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4"/>
          <p:cNvSpPr>
            <a:spLocks noGrp="1"/>
          </p:cNvSpPr>
          <p:nvPr>
            <p:ph type="dt" sz="half" idx="10"/>
          </p:nvPr>
        </p:nvSpPr>
        <p:spPr/>
        <p:txBody>
          <a:bodyPr/>
          <a:lstStyle/>
          <a:p>
            <a:fld id="{5D20723F-E095-473A-A6D2-185630EE5778}" type="datetimeFigureOut">
              <a:rPr lang="en-US" smtClean="0"/>
              <a:pPr/>
              <a:t>12/16/2019</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47732697-FCC6-446A-9F87-A0387A5A1D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endParaRPr lang="en-US"/>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4"/>
          <p:cNvSpPr>
            <a:spLocks noGrp="1"/>
          </p:cNvSpPr>
          <p:nvPr>
            <p:ph type="dt" sz="half" idx="10"/>
          </p:nvPr>
        </p:nvSpPr>
        <p:spPr/>
        <p:txBody>
          <a:bodyPr/>
          <a:lstStyle/>
          <a:p>
            <a:fld id="{5D20723F-E095-473A-A6D2-185630EE5778}" type="datetimeFigureOut">
              <a:rPr lang="en-US" smtClean="0"/>
              <a:pPr/>
              <a:t>12/16/2019</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47732697-FCC6-446A-9F87-A0387A5A1D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a:t>Spustelėkite, jei norite keisite ruoš. pav. stilių</a:t>
            </a:r>
            <a:endParaRPr lang="en-US"/>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0723F-E095-473A-A6D2-185630EE5778}" type="datetimeFigureOut">
              <a:rPr lang="en-US" smtClean="0"/>
              <a:pPr/>
              <a:t>12/16/2019</a:t>
            </a:fld>
            <a:endParaRPr lang="en-US"/>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32697-FCC6-446A-9F87-A0387A5A1D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lstStyle/>
          <a:p>
            <a:r>
              <a:rPr lang="lt-LT" b="1" dirty="0"/>
              <a:t>„Mokinio pažinimas – tiesiausias kelias į prasmes“</a:t>
            </a:r>
            <a:endParaRPr lang="en-US" b="1" dirty="0"/>
          </a:p>
        </p:txBody>
      </p:sp>
      <p:sp>
        <p:nvSpPr>
          <p:cNvPr id="3" name="Paantraštė 2"/>
          <p:cNvSpPr>
            <a:spLocks noGrp="1"/>
          </p:cNvSpPr>
          <p:nvPr>
            <p:ph type="subTitle" idx="1"/>
          </p:nvPr>
        </p:nvSpPr>
        <p:spPr>
          <a:xfrm>
            <a:off x="1386840" y="4724400"/>
            <a:ext cx="7086600" cy="1752600"/>
          </a:xfrm>
        </p:spPr>
        <p:txBody>
          <a:bodyPr>
            <a:normAutofit fontScale="85000" lnSpcReduction="20000"/>
          </a:bodyPr>
          <a:lstStyle/>
          <a:p>
            <a:pPr algn="r"/>
            <a:r>
              <a:rPr lang="lt-LT" dirty="0"/>
              <a:t>Vilkaviškio „Aušros“ gimnazijos </a:t>
            </a:r>
          </a:p>
          <a:p>
            <a:pPr algn="r"/>
            <a:r>
              <a:rPr lang="lt-LT"/>
              <a:t>dorinio </a:t>
            </a:r>
            <a:r>
              <a:rPr lang="lt-LT" dirty="0"/>
              <a:t>ugdymo (tikybos</a:t>
            </a:r>
            <a:r>
              <a:rPr lang="lt-LT"/>
              <a:t>) </a:t>
            </a:r>
          </a:p>
          <a:p>
            <a:pPr algn="r"/>
            <a:r>
              <a:rPr lang="lt-LT"/>
              <a:t>mokytoja </a:t>
            </a:r>
            <a:r>
              <a:rPr lang="lt-LT" dirty="0"/>
              <a:t>ekspertė Vilma Balandienė</a:t>
            </a:r>
          </a:p>
          <a:p>
            <a:pPr algn="r"/>
            <a:r>
              <a:rPr lang="lt-LT" dirty="0"/>
              <a:t>2019-10-28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br>
              <a:rPr lang="lt-LT" dirty="0"/>
            </a:br>
            <a:r>
              <a:rPr lang="lt-LT" b="1" dirty="0"/>
              <a:t>Geros mokyklos bruožai (1)</a:t>
            </a:r>
            <a:br>
              <a:rPr lang="en-US" dirty="0"/>
            </a:br>
            <a:endParaRPr lang="en-US" dirty="0"/>
          </a:p>
        </p:txBody>
      </p:sp>
      <p:sp>
        <p:nvSpPr>
          <p:cNvPr id="3" name="Turinio vietos rezervavimo ženklas 2"/>
          <p:cNvSpPr>
            <a:spLocks noGrp="1"/>
          </p:cNvSpPr>
          <p:nvPr>
            <p:ph sz="half" idx="1"/>
          </p:nvPr>
        </p:nvSpPr>
        <p:spPr/>
        <p:txBody>
          <a:bodyPr>
            <a:normAutofit fontScale="70000" lnSpcReduction="20000"/>
          </a:bodyPr>
          <a:lstStyle/>
          <a:p>
            <a:r>
              <a:rPr lang="lt-LT" sz="3400" b="1" u="sng" dirty="0"/>
              <a:t>Asmenybės </a:t>
            </a:r>
            <a:r>
              <a:rPr lang="lt-LT" sz="3400" b="1" u="sng" dirty="0" err="1"/>
              <a:t>ūgtis</a:t>
            </a:r>
            <a:r>
              <a:rPr lang="lt-LT" sz="3400" b="1" u="sng" dirty="0"/>
              <a:t>:</a:t>
            </a:r>
          </a:p>
          <a:p>
            <a:pPr lvl="0"/>
            <a:r>
              <a:rPr lang="lt-LT" b="1" dirty="0"/>
              <a:t>asmenybinė branda</a:t>
            </a:r>
            <a:r>
              <a:rPr lang="lt-LT" dirty="0"/>
              <a:t> (savivoka, </a:t>
            </a:r>
            <a:r>
              <a:rPr lang="lt-LT" dirty="0" err="1"/>
              <a:t>savivertė</a:t>
            </a:r>
            <a:r>
              <a:rPr lang="lt-LT" dirty="0"/>
              <a:t>, vertybinis kryptingumas ir gyvenimo būdas);</a:t>
            </a:r>
          </a:p>
          <a:p>
            <a:pPr lvl="0"/>
            <a:r>
              <a:rPr lang="lt-LT" b="1" dirty="0"/>
              <a:t>mokymosi pasiekimai</a:t>
            </a:r>
            <a:r>
              <a:rPr lang="lt-LT" dirty="0"/>
              <a:t> (bendrieji pasiekimai (bendrosios kompetencijos) ir dalykiniai pasiekimai (dalykinės kompetencijos));</a:t>
            </a:r>
          </a:p>
          <a:p>
            <a:r>
              <a:rPr lang="lt-LT" b="1" dirty="0"/>
              <a:t>mokymosi pažanga</a:t>
            </a:r>
            <a:r>
              <a:rPr lang="lt-LT" dirty="0"/>
              <a:t> (per tam tikrą laiką pasiektas lygis, atsižvelgiant į bendrosiose ugdymo programose numatytus reikalavimus, mokymosi startą bei asmenines raidos galimybes, mokiniui optimalų tempą).</a:t>
            </a:r>
          </a:p>
        </p:txBody>
      </p:sp>
      <p:sp>
        <p:nvSpPr>
          <p:cNvPr id="6" name="Turinio vietos rezervavimo ženklas 5"/>
          <p:cNvSpPr>
            <a:spLocks noGrp="1"/>
          </p:cNvSpPr>
          <p:nvPr>
            <p:ph sz="half" idx="2"/>
          </p:nvPr>
        </p:nvSpPr>
        <p:spPr/>
        <p:txBody>
          <a:bodyPr>
            <a:normAutofit fontScale="70000" lnSpcReduction="20000"/>
          </a:bodyPr>
          <a:lstStyle/>
          <a:p>
            <a:r>
              <a:rPr lang="lt-LT" sz="3200" b="1" u="sng" dirty="0"/>
              <a:t>Mokinio pažinimas:</a:t>
            </a:r>
          </a:p>
          <a:p>
            <a:r>
              <a:rPr lang="lt-LT" sz="2900" b="1" dirty="0"/>
              <a:t>Mokinio asmenybės pažinimas;</a:t>
            </a:r>
          </a:p>
          <a:p>
            <a:pPr>
              <a:buNone/>
            </a:pPr>
            <a:endParaRPr lang="lt-LT" sz="2900" dirty="0"/>
          </a:p>
          <a:p>
            <a:pPr>
              <a:buNone/>
            </a:pPr>
            <a:endParaRPr lang="lt-LT" sz="2900" dirty="0"/>
          </a:p>
          <a:p>
            <a:r>
              <a:rPr lang="lt-LT" sz="2900" b="1" dirty="0"/>
              <a:t>Mokymosi ypatumų pažinimas;</a:t>
            </a:r>
          </a:p>
          <a:p>
            <a:endParaRPr lang="lt-LT" sz="2900" dirty="0"/>
          </a:p>
          <a:p>
            <a:endParaRPr lang="lt-LT" sz="2900" dirty="0"/>
          </a:p>
          <a:p>
            <a:pPr>
              <a:buNone/>
            </a:pPr>
            <a:endParaRPr lang="lt-LT" sz="2900" dirty="0"/>
          </a:p>
          <a:p>
            <a:r>
              <a:rPr lang="lt-LT" sz="2900" b="1" dirty="0"/>
              <a:t>Galimybių įvertinimas</a:t>
            </a:r>
            <a:r>
              <a:rPr lang="lt-LT" sz="2900" dirty="0"/>
              <a:t>.</a:t>
            </a:r>
          </a:p>
          <a:p>
            <a:endParaRPr lang="en-US" sz="3200" b="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D561D-FAE1-423B-BE08-867F34C0BEE7}"/>
              </a:ext>
            </a:extLst>
          </p:cNvPr>
          <p:cNvSpPr>
            <a:spLocks noGrp="1"/>
          </p:cNvSpPr>
          <p:nvPr>
            <p:ph type="title"/>
          </p:nvPr>
        </p:nvSpPr>
        <p:spPr/>
        <p:txBody>
          <a:bodyPr/>
          <a:lstStyle/>
          <a:p>
            <a:endParaRPr lang="en-US"/>
          </a:p>
        </p:txBody>
      </p:sp>
      <p:pic>
        <p:nvPicPr>
          <p:cNvPr id="4" name="Picture 1">
            <a:extLst>
              <a:ext uri="{FF2B5EF4-FFF2-40B4-BE49-F238E27FC236}">
                <a16:creationId xmlns:a16="http://schemas.microsoft.com/office/drawing/2014/main" id="{8756E0E3-1D36-42A6-98BF-474F0AEF9D57}"/>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6908" y="89211"/>
            <a:ext cx="8982307" cy="5964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227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lstStyle/>
          <a:p>
            <a:pPr algn="ctr"/>
            <a:r>
              <a:rPr lang="lt-LT" b="1" dirty="0"/>
              <a:t>Šiuolaikinių vaikų ypatumai:</a:t>
            </a:r>
            <a:endParaRPr lang="en-US" b="1" dirty="0"/>
          </a:p>
        </p:txBody>
      </p:sp>
      <p:sp>
        <p:nvSpPr>
          <p:cNvPr id="6" name="Turinio vietos rezervavimo ženklas 5"/>
          <p:cNvSpPr>
            <a:spLocks noGrp="1"/>
          </p:cNvSpPr>
          <p:nvPr>
            <p:ph idx="1"/>
          </p:nvPr>
        </p:nvSpPr>
        <p:spPr/>
        <p:txBody>
          <a:bodyPr>
            <a:normAutofit fontScale="92500" lnSpcReduction="10000"/>
          </a:bodyPr>
          <a:lstStyle/>
          <a:p>
            <a:r>
              <a:rPr lang="lt-LT" dirty="0"/>
              <a:t>Skaitmeniniai vaikai (varto gyvenimo vaizdus, bet jame nedalyvauja);</a:t>
            </a:r>
          </a:p>
          <a:p>
            <a:r>
              <a:rPr lang="lt-LT" dirty="0"/>
              <a:t>Postmodernizmo žmonės (“turgaus žmonės”);</a:t>
            </a:r>
          </a:p>
          <a:p>
            <a:r>
              <a:rPr lang="lt-LT" dirty="0"/>
              <a:t>Buvimo distancijoje nuo tikrovės žmonės;</a:t>
            </a:r>
          </a:p>
          <a:p>
            <a:r>
              <a:rPr lang="lt-LT" dirty="0"/>
              <a:t>Labai vieniši žmonės;</a:t>
            </a:r>
          </a:p>
          <a:p>
            <a:r>
              <a:rPr lang="lt-LT" dirty="0"/>
              <a:t>Vartotojai (vartoja tik atsirinktus dalykus, nematydami viso pasaulio vaizdo) ir kt.</a:t>
            </a:r>
          </a:p>
          <a:p>
            <a:pPr algn="ctr">
              <a:buNone/>
            </a:pPr>
            <a:r>
              <a:rPr lang="lt-LT" sz="3200" b="1" dirty="0"/>
              <a:t>Šiame kontekste – Jėzus jiems nebėra vienintelė Tiesa.</a:t>
            </a:r>
            <a:endParaRPr lang="en-US" sz="3200" b="1"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en-US"/>
          </a:p>
        </p:txBody>
      </p:sp>
      <p:sp>
        <p:nvSpPr>
          <p:cNvPr id="3" name="Turinio vietos rezervavimo ženklas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4233" y="0"/>
            <a:ext cx="9148233" cy="686117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lstStyle/>
          <a:p>
            <a:r>
              <a:rPr lang="lt-LT" b="1" dirty="0"/>
              <a:t>Kas yra žmogus?</a:t>
            </a:r>
          </a:p>
        </p:txBody>
      </p:sp>
      <p:sp>
        <p:nvSpPr>
          <p:cNvPr id="3" name="Turinio vietos rezervavimo ženklas 2"/>
          <p:cNvSpPr>
            <a:spLocks noGrp="1"/>
          </p:cNvSpPr>
          <p:nvPr>
            <p:ph sz="half" idx="1"/>
          </p:nvPr>
        </p:nvSpPr>
        <p:spPr>
          <a:xfrm>
            <a:off x="457200" y="1371600"/>
            <a:ext cx="3733800" cy="4754563"/>
          </a:xfrm>
        </p:spPr>
        <p:txBody>
          <a:bodyPr>
            <a:normAutofit lnSpcReduction="10000"/>
          </a:bodyPr>
          <a:lstStyle/>
          <a:p>
            <a:pPr algn="ctr">
              <a:buNone/>
            </a:pPr>
            <a:r>
              <a:rPr lang="lt-LT" dirty="0"/>
              <a:t>    Dievas tarė: „Padarykime žmogų pagal mūsų paveikslą ir panašumą; tevaldo jie ir jūros žuvis, ir padangių sparnuočius, ir galvijus, ir visus laukinius žemės gyvulius, ir visus žemėje šliaužiojančius roplius!“ (</a:t>
            </a:r>
            <a:r>
              <a:rPr lang="lt-LT" dirty="0" err="1"/>
              <a:t>Pr</a:t>
            </a:r>
            <a:r>
              <a:rPr lang="lt-LT" dirty="0"/>
              <a:t> 1, 26)</a:t>
            </a:r>
          </a:p>
        </p:txBody>
      </p:sp>
      <p:sp>
        <p:nvSpPr>
          <p:cNvPr id="6" name="Turinio vietos rezervavimo ženklas 5"/>
          <p:cNvSpPr>
            <a:spLocks noGrp="1"/>
          </p:cNvSpPr>
          <p:nvPr>
            <p:ph sz="half" idx="2"/>
          </p:nvPr>
        </p:nvSpPr>
        <p:spPr/>
        <p:txBody>
          <a:bodyPr>
            <a:normAutofit lnSpcReduction="10000"/>
          </a:bodyPr>
          <a:lstStyle/>
          <a:p>
            <a:endParaRPr lang="lt-LT"/>
          </a:p>
        </p:txBody>
      </p:sp>
      <p:pic>
        <p:nvPicPr>
          <p:cNvPr id="5122" name="Picture 2" descr="Vaizdo rezultatas pagal užklausą „žmogus“&quot;"/>
          <p:cNvPicPr>
            <a:picLocks noChangeAspect="1" noChangeArrowheads="1"/>
          </p:cNvPicPr>
          <p:nvPr/>
        </p:nvPicPr>
        <p:blipFill>
          <a:blip r:embed="rId2" cstate="print"/>
          <a:srcRect/>
          <a:stretch>
            <a:fillRect/>
          </a:stretch>
        </p:blipFill>
        <p:spPr bwMode="auto">
          <a:xfrm>
            <a:off x="4343400" y="1447800"/>
            <a:ext cx="4572000" cy="4572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lstStyle/>
          <a:p>
            <a:endParaRPr lang="lt-LT" dirty="0"/>
          </a:p>
        </p:txBody>
      </p:sp>
      <p:sp>
        <p:nvSpPr>
          <p:cNvPr id="3" name="Turinio vietos rezervavimo ženklas 2"/>
          <p:cNvSpPr>
            <a:spLocks noGrp="1"/>
          </p:cNvSpPr>
          <p:nvPr>
            <p:ph sz="half" idx="1"/>
          </p:nvPr>
        </p:nvSpPr>
        <p:spPr>
          <a:xfrm>
            <a:off x="457200" y="1143000"/>
            <a:ext cx="4038600" cy="5334000"/>
          </a:xfrm>
        </p:spPr>
        <p:txBody>
          <a:bodyPr>
            <a:normAutofit fontScale="92500" lnSpcReduction="10000"/>
          </a:bodyPr>
          <a:lstStyle/>
          <a:p>
            <a:pPr algn="ctr">
              <a:buNone/>
            </a:pPr>
            <a:r>
              <a:rPr lang="lt-LT" dirty="0"/>
              <a:t>VIEŠPATIE, mūsų Dieve,</a:t>
            </a:r>
          </a:p>
          <a:p>
            <a:pPr algn="ctr">
              <a:buNone/>
            </a:pPr>
            <a:r>
              <a:rPr lang="lt-LT" dirty="0"/>
              <a:t>koks nuostabus tavo vardas visoje žemėje!</a:t>
            </a:r>
          </a:p>
          <a:p>
            <a:pPr algn="ctr">
              <a:buNone/>
            </a:pPr>
            <a:r>
              <a:rPr lang="lt-LT" dirty="0"/>
              <a:t>Kai pasižiūriu į tavo dangų, –</a:t>
            </a:r>
          </a:p>
          <a:p>
            <a:pPr algn="ctr">
              <a:buNone/>
            </a:pPr>
            <a:r>
              <a:rPr lang="lt-LT" dirty="0"/>
              <a:t>tavo pirštų darbą, –</a:t>
            </a:r>
          </a:p>
          <a:p>
            <a:pPr algn="ctr">
              <a:buNone/>
            </a:pPr>
            <a:r>
              <a:rPr lang="lt-LT" dirty="0"/>
              <a:t>į mėnulį ir žvaigždes,</a:t>
            </a:r>
          </a:p>
          <a:p>
            <a:pPr algn="ctr">
              <a:buNone/>
            </a:pPr>
            <a:r>
              <a:rPr lang="lt-LT" dirty="0"/>
              <a:t>kuriuos tu pritvirtinai, –</a:t>
            </a:r>
          </a:p>
          <a:p>
            <a:pPr algn="ctr">
              <a:buNone/>
            </a:pPr>
            <a:r>
              <a:rPr lang="lt-LT" b="1" u="sng" dirty="0"/>
              <a:t>kas yra žmogus, kad jį atsimeni,</a:t>
            </a:r>
          </a:p>
          <a:p>
            <a:pPr algn="ctr">
              <a:buNone/>
            </a:pPr>
            <a:r>
              <a:rPr lang="lt-LT" dirty="0"/>
              <a:t>kas yra mirtingasis, kad juo rūpiniesi? </a:t>
            </a:r>
          </a:p>
          <a:p>
            <a:pPr algn="r">
              <a:buNone/>
            </a:pPr>
            <a:r>
              <a:rPr lang="lt-LT" dirty="0"/>
              <a:t>(</a:t>
            </a:r>
            <a:r>
              <a:rPr lang="lt-LT" dirty="0" err="1"/>
              <a:t>Ps</a:t>
            </a:r>
            <a:r>
              <a:rPr lang="lt-LT" dirty="0"/>
              <a:t> 8. 2, 4-5)</a:t>
            </a:r>
          </a:p>
          <a:p>
            <a:endParaRPr lang="lt-LT" dirty="0"/>
          </a:p>
        </p:txBody>
      </p:sp>
      <p:sp>
        <p:nvSpPr>
          <p:cNvPr id="6" name="Turinio vietos rezervavimo ženklas 5"/>
          <p:cNvSpPr>
            <a:spLocks noGrp="1"/>
          </p:cNvSpPr>
          <p:nvPr>
            <p:ph sz="half" idx="2"/>
          </p:nvPr>
        </p:nvSpPr>
        <p:spPr/>
        <p:txBody>
          <a:bodyPr>
            <a:normAutofit fontScale="92500" lnSpcReduction="10000"/>
          </a:bodyPr>
          <a:lstStyle/>
          <a:p>
            <a:endParaRPr lang="lt-LT" dirty="0"/>
          </a:p>
        </p:txBody>
      </p:sp>
      <p:pic>
        <p:nvPicPr>
          <p:cNvPr id="4097" name="Picture 1" descr="C:\Users\Bendras\Pictures\2f3dcc033fca62d1fe18f63f14eada69fcfec7b7.jpg"/>
          <p:cNvPicPr>
            <a:picLocks noChangeAspect="1" noChangeArrowheads="1"/>
          </p:cNvPicPr>
          <p:nvPr/>
        </p:nvPicPr>
        <p:blipFill>
          <a:blip r:embed="rId2" cstate="print"/>
          <a:srcRect/>
          <a:stretch>
            <a:fillRect/>
          </a:stretch>
        </p:blipFill>
        <p:spPr bwMode="auto">
          <a:xfrm>
            <a:off x="4876800" y="2209800"/>
            <a:ext cx="3390900" cy="237744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idx="1"/>
          </p:nvPr>
        </p:nvSpPr>
        <p:spPr>
          <a:xfrm>
            <a:off x="457200" y="457201"/>
            <a:ext cx="8229600" cy="4419600"/>
          </a:xfrm>
        </p:spPr>
        <p:txBody>
          <a:bodyPr>
            <a:normAutofit/>
          </a:bodyPr>
          <a:lstStyle/>
          <a:p>
            <a:pPr algn="ctr">
              <a:buNone/>
            </a:pPr>
            <a:r>
              <a:rPr lang="lt-LT" sz="2400" dirty="0"/>
              <a:t>Tu padarei jį tik truputį žemesnį už save</a:t>
            </a:r>
          </a:p>
          <a:p>
            <a:pPr algn="ctr">
              <a:buNone/>
            </a:pPr>
            <a:r>
              <a:rPr lang="lt-LT" sz="2400" dirty="0"/>
              <a:t>ir apvainikavai jį garbe ir didybe.</a:t>
            </a:r>
          </a:p>
          <a:p>
            <a:pPr algn="ctr">
              <a:buNone/>
            </a:pPr>
            <a:r>
              <a:rPr lang="lt-LT" sz="2400" dirty="0"/>
              <a:t>Tu padarei jį savo rankų darbų šeimininku,</a:t>
            </a:r>
          </a:p>
          <a:p>
            <a:pPr algn="ctr">
              <a:buNone/>
            </a:pPr>
            <a:r>
              <a:rPr lang="lt-LT" sz="2400" dirty="0"/>
              <a:t>padėjai visa prie jo kojų.</a:t>
            </a:r>
          </a:p>
          <a:p>
            <a:pPr algn="ctr">
              <a:buNone/>
            </a:pPr>
            <a:r>
              <a:rPr lang="lt-LT" sz="2400" dirty="0"/>
              <a:t>Avis ir jaučius – visus aliai vieno –</a:t>
            </a:r>
          </a:p>
          <a:p>
            <a:pPr algn="ctr">
              <a:buNone/>
            </a:pPr>
            <a:r>
              <a:rPr lang="lt-LT" sz="2400" dirty="0"/>
              <a:t>ir laukinius gyvulius,</a:t>
            </a:r>
          </a:p>
          <a:p>
            <a:pPr algn="ctr">
              <a:buNone/>
            </a:pPr>
            <a:r>
              <a:rPr lang="lt-LT" sz="2400" dirty="0"/>
              <a:t>padangių paukščius bei jūros žuvis</a:t>
            </a:r>
          </a:p>
          <a:p>
            <a:pPr algn="ctr">
              <a:buNone/>
            </a:pPr>
            <a:r>
              <a:rPr lang="lt-LT" sz="2400" dirty="0"/>
              <a:t>ir visa, kas tik keliauja jūrų takais. (</a:t>
            </a:r>
            <a:r>
              <a:rPr lang="lt-LT" sz="2400" dirty="0" err="1"/>
              <a:t>Ps</a:t>
            </a:r>
            <a:r>
              <a:rPr lang="lt-LT" sz="2400" dirty="0"/>
              <a:t> 8. 6-9)</a:t>
            </a:r>
          </a:p>
          <a:p>
            <a:endParaRPr lang="lt-LT" dirty="0"/>
          </a:p>
        </p:txBody>
      </p:sp>
      <p:pic>
        <p:nvPicPr>
          <p:cNvPr id="3073" name="Picture 1" descr="C:\Users\Bendras\Pictures\1.jpg"/>
          <p:cNvPicPr>
            <a:picLocks noChangeAspect="1" noChangeArrowheads="1"/>
          </p:cNvPicPr>
          <p:nvPr/>
        </p:nvPicPr>
        <p:blipFill>
          <a:blip r:embed="rId2" cstate="print"/>
          <a:srcRect/>
          <a:stretch>
            <a:fillRect/>
          </a:stretch>
        </p:blipFill>
        <p:spPr bwMode="auto">
          <a:xfrm>
            <a:off x="2362200" y="4038600"/>
            <a:ext cx="4648200" cy="261461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idx="1"/>
          </p:nvPr>
        </p:nvSpPr>
        <p:spPr>
          <a:xfrm>
            <a:off x="457200" y="304800"/>
            <a:ext cx="8229600" cy="6096000"/>
          </a:xfrm>
        </p:spPr>
        <p:txBody>
          <a:bodyPr/>
          <a:lstStyle/>
          <a:p>
            <a:pPr algn="ctr">
              <a:buNone/>
            </a:pPr>
            <a:r>
              <a:rPr lang="lt-LT" sz="2400" dirty="0"/>
              <a:t>VIEŠPATIE, ištyrei mane ir pažįsti.</a:t>
            </a:r>
          </a:p>
          <a:p>
            <a:pPr algn="ctr">
              <a:buNone/>
            </a:pPr>
            <a:r>
              <a:rPr lang="lt-LT" sz="2400" dirty="0"/>
              <a:t>Žinai, kada atsisėdu ir kada atsistoju, –</a:t>
            </a:r>
          </a:p>
          <a:p>
            <a:pPr algn="ctr">
              <a:buNone/>
            </a:pPr>
            <a:r>
              <a:rPr lang="lt-LT" sz="2400" dirty="0"/>
              <a:t>iš tolo supranti mano mintis.</a:t>
            </a:r>
          </a:p>
          <a:p>
            <a:pPr algn="ctr">
              <a:buNone/>
            </a:pPr>
            <a:r>
              <a:rPr lang="lt-LT" sz="2400" dirty="0"/>
              <a:t>Stebi mano žingsnius ir mano poilsį, –</a:t>
            </a:r>
          </a:p>
          <a:p>
            <a:pPr algn="ctr">
              <a:buNone/>
            </a:pPr>
            <a:r>
              <a:rPr lang="lt-LT" sz="2400" dirty="0"/>
              <a:t>pažįsti visus mano kelius.</a:t>
            </a:r>
          </a:p>
          <a:p>
            <a:pPr algn="ctr">
              <a:buNone/>
            </a:pPr>
            <a:r>
              <a:rPr lang="lt-LT" sz="2400" dirty="0"/>
              <a:t>Net nespėjus mano liežuviui žodžio ištarti,</a:t>
            </a:r>
          </a:p>
          <a:p>
            <a:pPr algn="ctr">
              <a:buNone/>
            </a:pPr>
            <a:r>
              <a:rPr lang="lt-LT" sz="2400" dirty="0"/>
              <a:t>štai, VIEŠPATIE, tu jį visą žinai. </a:t>
            </a:r>
          </a:p>
          <a:p>
            <a:pPr algn="ctr">
              <a:buNone/>
            </a:pPr>
            <a:r>
              <a:rPr lang="lt-LT" sz="2400" dirty="0"/>
              <a:t>(</a:t>
            </a:r>
            <a:r>
              <a:rPr lang="lt-LT" sz="2400" dirty="0" err="1"/>
              <a:t>Ps</a:t>
            </a:r>
            <a:r>
              <a:rPr lang="lt-LT" sz="2400" dirty="0"/>
              <a:t> 139. 1-4)</a:t>
            </a:r>
          </a:p>
          <a:p>
            <a:endParaRPr lang="lt-LT" dirty="0"/>
          </a:p>
        </p:txBody>
      </p:sp>
      <p:pic>
        <p:nvPicPr>
          <p:cNvPr id="2050" name="Picture 2" descr="C:\Users\Bendras\Pictures\unnamed.jpg"/>
          <p:cNvPicPr>
            <a:picLocks noChangeAspect="1" noChangeArrowheads="1"/>
          </p:cNvPicPr>
          <p:nvPr/>
        </p:nvPicPr>
        <p:blipFill>
          <a:blip r:embed="rId2" cstate="print"/>
          <a:srcRect/>
          <a:stretch>
            <a:fillRect/>
          </a:stretch>
        </p:blipFill>
        <p:spPr bwMode="auto">
          <a:xfrm>
            <a:off x="2819400" y="3810000"/>
            <a:ext cx="3733801" cy="279959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lstStyle/>
          <a:p>
            <a:endParaRPr lang="lt-LT"/>
          </a:p>
        </p:txBody>
      </p:sp>
      <p:sp>
        <p:nvSpPr>
          <p:cNvPr id="3" name="Turinio vietos rezervavimo ženklas 2"/>
          <p:cNvSpPr>
            <a:spLocks noGrp="1"/>
          </p:cNvSpPr>
          <p:nvPr>
            <p:ph sz="half" idx="1"/>
          </p:nvPr>
        </p:nvSpPr>
        <p:spPr>
          <a:xfrm>
            <a:off x="457200" y="838200"/>
            <a:ext cx="4038600" cy="5287963"/>
          </a:xfrm>
        </p:spPr>
        <p:txBody>
          <a:bodyPr>
            <a:normAutofit fontScale="85000" lnSpcReduction="20000"/>
          </a:bodyPr>
          <a:lstStyle/>
          <a:p>
            <a:pPr algn="ctr">
              <a:buNone/>
            </a:pPr>
            <a:r>
              <a:rPr lang="lt-LT" dirty="0"/>
              <a:t> Juk tu mano širdį sukūrei,</a:t>
            </a:r>
          </a:p>
          <a:p>
            <a:pPr algn="ctr">
              <a:buNone/>
            </a:pPr>
            <a:r>
              <a:rPr lang="lt-LT" dirty="0"/>
              <a:t>užmezgei mane motinos įsčiose.</a:t>
            </a:r>
          </a:p>
          <a:p>
            <a:pPr algn="ctr">
              <a:buNone/>
            </a:pPr>
            <a:r>
              <a:rPr lang="lt-LT" dirty="0"/>
              <a:t>Mano išvaizda tau buvo žinoma,</a:t>
            </a:r>
          </a:p>
          <a:p>
            <a:pPr algn="ctr">
              <a:buNone/>
            </a:pPr>
            <a:r>
              <a:rPr lang="lt-LT" dirty="0"/>
              <a:t>kai buvau slapta kuriamas,</a:t>
            </a:r>
          </a:p>
          <a:p>
            <a:pPr algn="ctr">
              <a:buNone/>
            </a:pPr>
            <a:r>
              <a:rPr lang="lt-LT" dirty="0"/>
              <a:t>rūpestingai sudėtas žemės gelmėse –</a:t>
            </a:r>
          </a:p>
          <a:p>
            <a:pPr algn="ctr">
              <a:buNone/>
            </a:pPr>
            <a:r>
              <a:rPr lang="lt-LT" dirty="0"/>
              <a:t>tavo akys matė mane dar negimusį.</a:t>
            </a:r>
          </a:p>
          <a:p>
            <a:pPr algn="ctr">
              <a:buNone/>
            </a:pPr>
            <a:r>
              <a:rPr lang="lt-LT" dirty="0"/>
              <a:t>Į tavo knygą buvo įrašytos</a:t>
            </a:r>
          </a:p>
          <a:p>
            <a:pPr algn="ctr">
              <a:buNone/>
            </a:pPr>
            <a:r>
              <a:rPr lang="lt-LT" dirty="0"/>
              <a:t>visos man skirtos dienos,</a:t>
            </a:r>
          </a:p>
          <a:p>
            <a:pPr algn="ctr">
              <a:buNone/>
            </a:pPr>
            <a:r>
              <a:rPr lang="lt-LT" dirty="0"/>
              <a:t>kai nė viena jų dar nebuvo prasidėjusi.</a:t>
            </a:r>
          </a:p>
          <a:p>
            <a:pPr algn="ctr">
              <a:buNone/>
            </a:pPr>
            <a:r>
              <a:rPr lang="lt-LT" dirty="0"/>
              <a:t>(</a:t>
            </a:r>
            <a:r>
              <a:rPr lang="lt-LT" dirty="0" err="1"/>
              <a:t>Ps</a:t>
            </a:r>
            <a:r>
              <a:rPr lang="lt-LT" dirty="0"/>
              <a:t> 139. 13, 15-16)</a:t>
            </a:r>
          </a:p>
          <a:p>
            <a:endParaRPr lang="lt-LT" dirty="0"/>
          </a:p>
        </p:txBody>
      </p:sp>
      <p:sp>
        <p:nvSpPr>
          <p:cNvPr id="6" name="Turinio vietos rezervavimo ženklas 5"/>
          <p:cNvSpPr>
            <a:spLocks noGrp="1"/>
          </p:cNvSpPr>
          <p:nvPr>
            <p:ph sz="half" idx="2"/>
          </p:nvPr>
        </p:nvSpPr>
        <p:spPr/>
        <p:txBody>
          <a:bodyPr>
            <a:normAutofit fontScale="85000" lnSpcReduction="20000"/>
          </a:bodyPr>
          <a:lstStyle/>
          <a:p>
            <a:endParaRPr lang="lt-LT"/>
          </a:p>
        </p:txBody>
      </p:sp>
      <p:pic>
        <p:nvPicPr>
          <p:cNvPr id="1026" name="Picture 2" descr="Vaizdo rezultatas pagal užklausą „kūdikio gimimas“&quot;"/>
          <p:cNvPicPr>
            <a:picLocks noChangeAspect="1" noChangeArrowheads="1"/>
          </p:cNvPicPr>
          <p:nvPr/>
        </p:nvPicPr>
        <p:blipFill>
          <a:blip r:embed="rId2" cstate="print"/>
          <a:srcRect/>
          <a:stretch>
            <a:fillRect/>
          </a:stretch>
        </p:blipFill>
        <p:spPr bwMode="auto">
          <a:xfrm>
            <a:off x="4495800" y="2133600"/>
            <a:ext cx="4206240" cy="26289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a:t>Tikslas</a:t>
            </a:r>
            <a:endParaRPr lang="en-US" b="1" dirty="0"/>
          </a:p>
        </p:txBody>
      </p:sp>
      <p:sp>
        <p:nvSpPr>
          <p:cNvPr id="3" name="Turinio vietos rezervavimo ženklas 2"/>
          <p:cNvSpPr>
            <a:spLocks noGrp="1"/>
          </p:cNvSpPr>
          <p:nvPr>
            <p:ph idx="1"/>
          </p:nvPr>
        </p:nvSpPr>
        <p:spPr/>
        <p:txBody>
          <a:bodyPr/>
          <a:lstStyle/>
          <a:p>
            <a:pPr>
              <a:buNone/>
            </a:pPr>
            <a:r>
              <a:rPr lang="lt-LT" dirty="0"/>
              <a:t>    Skatinti dorinio ugdymo mokytojus ieškoti įvairių mokinių pažinimo būdų, kad mokiniai galėtų plačiau pritaikyti savo gebėjimus, įprasminti mokymąsi, būtų žadinama mokinių mokymosi motyvacija, ugdomas mokinių gebėjimas bendrauti ir bendradarbiauti, leistų mokytojams tikslingiau taikyti mokymosi metodus, atsižvelgiant į klasės ar mokinių grupės kontekstą. </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a:t>Uždaviniai</a:t>
            </a:r>
            <a:endParaRPr lang="en-US" b="1" dirty="0"/>
          </a:p>
        </p:txBody>
      </p:sp>
      <p:sp>
        <p:nvSpPr>
          <p:cNvPr id="3" name="Turinio vietos rezervavimo ženklas 2"/>
          <p:cNvSpPr>
            <a:spLocks noGrp="1"/>
          </p:cNvSpPr>
          <p:nvPr>
            <p:ph idx="1"/>
          </p:nvPr>
        </p:nvSpPr>
        <p:spPr/>
        <p:txBody>
          <a:bodyPr/>
          <a:lstStyle/>
          <a:p>
            <a:r>
              <a:rPr lang="lt-LT" dirty="0"/>
              <a:t>Pasidalinti gerąja patirtimi, kaip mokytojai siekia pažinti savo ugdytinius;</a:t>
            </a:r>
            <a:endParaRPr lang="en-US" dirty="0"/>
          </a:p>
          <a:p>
            <a:r>
              <a:rPr lang="lt-LT" dirty="0"/>
              <a:t>Atrasti kuo daugiau bendradarbiavimo su kitų dalykų mokytojais, tėvais, Bažnyčia, visuomeninėmis organizacijomis galimybių; </a:t>
            </a:r>
            <a:endParaRPr lang="en-US" dirty="0"/>
          </a:p>
          <a:p>
            <a:r>
              <a:rPr lang="lt-LT" dirty="0"/>
              <a:t>Pasidalinti mokinių pažinimo metodais neformalioje aplinkoje.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a:t>Geros mokyklos koncepcija (2013)</a:t>
            </a:r>
            <a:endParaRPr lang="en-US" b="1" dirty="0"/>
          </a:p>
        </p:txBody>
      </p:sp>
      <p:sp>
        <p:nvSpPr>
          <p:cNvPr id="3" name="Turinio vietos rezervavimo ženklas 2"/>
          <p:cNvSpPr>
            <a:spLocks noGrp="1"/>
          </p:cNvSpPr>
          <p:nvPr>
            <p:ph idx="1"/>
          </p:nvPr>
        </p:nvSpPr>
        <p:spPr/>
        <p:txBody>
          <a:bodyPr>
            <a:normAutofit lnSpcReduction="10000"/>
          </a:bodyPr>
          <a:lstStyle/>
          <a:p>
            <a:r>
              <a:rPr lang="lt-LT" dirty="0"/>
              <a:t>Nuo švietimo visiems pereinama prie švietimo kiekvienam, t.y. personalizuoto, suasmeninto ugdymo ir mokymo(si) pripažįstant, kad žmonių patirtys, poreikiai ir siekiai skiriasi, o mokomasi skirtingais tempais ir būdais;</a:t>
            </a:r>
          </a:p>
          <a:p>
            <a:r>
              <a:rPr lang="lt-LT" dirty="0"/>
              <a:t>Gera mokykla </a:t>
            </a:r>
            <a:r>
              <a:rPr lang="lt-LT" b="1" dirty="0"/>
              <a:t>- </a:t>
            </a:r>
            <a:r>
              <a:rPr lang="lt-LT" b="1" u="sng" dirty="0"/>
              <a:t>prasmės</a:t>
            </a:r>
            <a:r>
              <a:rPr lang="lt-LT" b="1" dirty="0"/>
              <a:t>, </a:t>
            </a:r>
            <a:r>
              <a:rPr lang="lt-LT" dirty="0"/>
              <a:t>atradimų ir mokymosi sėkmės siekianti mokykla, grindžianti savo veiklą bendruomenės susitarimais ir mokymusi.</a:t>
            </a:r>
            <a:endParaRPr lang="en-US" dirty="0"/>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599</Words>
  <Application>Microsoft Office PowerPoint</Application>
  <PresentationFormat>Demonstracija ekrane (4:3)</PresentationFormat>
  <Paragraphs>72</Paragraphs>
  <Slides>13</Slides>
  <Notes>0</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13</vt:i4>
      </vt:variant>
    </vt:vector>
  </HeadingPairs>
  <TitlesOfParts>
    <vt:vector size="16" baseType="lpstr">
      <vt:lpstr>Arial</vt:lpstr>
      <vt:lpstr>Calibri</vt:lpstr>
      <vt:lpstr>Office tema</vt:lpstr>
      <vt:lpstr>„Mokinio pažinimas – tiesiausias kelias į prasmes“</vt:lpstr>
      <vt:lpstr>Kas yra žmogus?</vt:lpstr>
      <vt:lpstr>„PowerPoint“ pateiktis</vt:lpstr>
      <vt:lpstr>„PowerPoint“ pateiktis</vt:lpstr>
      <vt:lpstr>„PowerPoint“ pateiktis</vt:lpstr>
      <vt:lpstr>„PowerPoint“ pateiktis</vt:lpstr>
      <vt:lpstr>Tikslas</vt:lpstr>
      <vt:lpstr>Uždaviniai</vt:lpstr>
      <vt:lpstr>Geros mokyklos koncepcija (2013)</vt:lpstr>
      <vt:lpstr> Geros mokyklos bruožai (1) </vt:lpstr>
      <vt:lpstr>„PowerPoint“ pateiktis</vt:lpstr>
      <vt:lpstr>Šiuolaikinių vaikų ypatumai:</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„Mokinio pažinimas – tiesiausias kelias į prasmes“</dc:title>
  <dc:creator>Vilma</dc:creator>
  <cp:lastModifiedBy>VVPKRŠC</cp:lastModifiedBy>
  <cp:revision>10</cp:revision>
  <dcterms:created xsi:type="dcterms:W3CDTF">2019-10-27T18:48:39Z</dcterms:created>
  <dcterms:modified xsi:type="dcterms:W3CDTF">2019-12-16T16:02:14Z</dcterms:modified>
</cp:coreProperties>
</file>