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352" r:id="rId2"/>
    <p:sldId id="406" r:id="rId3"/>
    <p:sldId id="353" r:id="rId4"/>
    <p:sldId id="354" r:id="rId5"/>
    <p:sldId id="257" r:id="rId6"/>
    <p:sldId id="351" r:id="rId7"/>
    <p:sldId id="259" r:id="rId8"/>
    <p:sldId id="355" r:id="rId9"/>
    <p:sldId id="260" r:id="rId10"/>
    <p:sldId id="265" r:id="rId11"/>
    <p:sldId id="324" r:id="rId12"/>
    <p:sldId id="286" r:id="rId13"/>
    <p:sldId id="381" r:id="rId14"/>
    <p:sldId id="382" r:id="rId15"/>
    <p:sldId id="319" r:id="rId16"/>
    <p:sldId id="303" r:id="rId17"/>
    <p:sldId id="344" r:id="rId18"/>
    <p:sldId id="290" r:id="rId19"/>
    <p:sldId id="361" r:id="rId20"/>
    <p:sldId id="362" r:id="rId21"/>
    <p:sldId id="261" r:id="rId22"/>
    <p:sldId id="295" r:id="rId23"/>
    <p:sldId id="296" r:id="rId24"/>
    <p:sldId id="410" r:id="rId25"/>
    <p:sldId id="298" r:id="rId26"/>
    <p:sldId id="299" r:id="rId27"/>
    <p:sldId id="345" r:id="rId28"/>
    <p:sldId id="411" r:id="rId29"/>
    <p:sldId id="388" r:id="rId30"/>
    <p:sldId id="389" r:id="rId31"/>
    <p:sldId id="300" r:id="rId32"/>
    <p:sldId id="301" r:id="rId33"/>
    <p:sldId id="383" r:id="rId34"/>
    <p:sldId id="266" r:id="rId35"/>
    <p:sldId id="307" r:id="rId36"/>
    <p:sldId id="305" r:id="rId37"/>
    <p:sldId id="327" r:id="rId38"/>
    <p:sldId id="328" r:id="rId39"/>
    <p:sldId id="329" r:id="rId40"/>
    <p:sldId id="314" r:id="rId41"/>
    <p:sldId id="315" r:id="rId42"/>
    <p:sldId id="409" r:id="rId43"/>
    <p:sldId id="368" r:id="rId44"/>
    <p:sldId id="367" r:id="rId45"/>
    <p:sldId id="316" r:id="rId46"/>
    <p:sldId id="321" r:id="rId47"/>
    <p:sldId id="330" r:id="rId48"/>
    <p:sldId id="322" r:id="rId49"/>
    <p:sldId id="331" r:id="rId50"/>
    <p:sldId id="323" r:id="rId51"/>
    <p:sldId id="277" r:id="rId52"/>
    <p:sldId id="291" r:id="rId53"/>
    <p:sldId id="292" r:id="rId54"/>
    <p:sldId id="366" r:id="rId55"/>
    <p:sldId id="267" r:id="rId56"/>
    <p:sldId id="268" r:id="rId57"/>
    <p:sldId id="269" r:id="rId58"/>
    <p:sldId id="342" r:id="rId59"/>
    <p:sldId id="412" r:id="rId60"/>
    <p:sldId id="272" r:id="rId61"/>
    <p:sldId id="312" r:id="rId62"/>
    <p:sldId id="313" r:id="rId63"/>
    <p:sldId id="318" r:id="rId64"/>
    <p:sldId id="297" r:id="rId65"/>
    <p:sldId id="273" r:id="rId66"/>
    <p:sldId id="386" r:id="rId67"/>
    <p:sldId id="384" r:id="rId68"/>
    <p:sldId id="326" r:id="rId69"/>
    <p:sldId id="375" r:id="rId70"/>
    <p:sldId id="374" r:id="rId71"/>
    <p:sldId id="376" r:id="rId72"/>
    <p:sldId id="371" r:id="rId73"/>
    <p:sldId id="372" r:id="rId74"/>
    <p:sldId id="373" r:id="rId75"/>
    <p:sldId id="276" r:id="rId76"/>
    <p:sldId id="278" r:id="rId77"/>
    <p:sldId id="279" r:id="rId78"/>
    <p:sldId id="281" r:id="rId79"/>
    <p:sldId id="387" r:id="rId80"/>
    <p:sldId id="393" r:id="rId81"/>
    <p:sldId id="399" r:id="rId82"/>
    <p:sldId id="395" r:id="rId83"/>
    <p:sldId id="283" r:id="rId84"/>
    <p:sldId id="284" r:id="rId85"/>
    <p:sldId id="285" r:id="rId86"/>
    <p:sldId id="358" r:id="rId87"/>
    <p:sldId id="360" r:id="rId88"/>
    <p:sldId id="377" r:id="rId89"/>
    <p:sldId id="370" r:id="rId90"/>
    <p:sldId id="346" r:id="rId91"/>
    <p:sldId id="405" r:id="rId92"/>
    <p:sldId id="357" r:id="rId93"/>
    <p:sldId id="408"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5C59E2-2BFB-44F5-8AAF-CCEB4227814E}">
          <p14:sldIdLst>
            <p14:sldId id="352"/>
            <p14:sldId id="406"/>
            <p14:sldId id="353"/>
            <p14:sldId id="354"/>
            <p14:sldId id="257"/>
            <p14:sldId id="351"/>
            <p14:sldId id="259"/>
            <p14:sldId id="355"/>
            <p14:sldId id="260"/>
            <p14:sldId id="265"/>
            <p14:sldId id="324"/>
            <p14:sldId id="286"/>
            <p14:sldId id="381"/>
            <p14:sldId id="382"/>
            <p14:sldId id="319"/>
            <p14:sldId id="303"/>
            <p14:sldId id="344"/>
            <p14:sldId id="290"/>
            <p14:sldId id="361"/>
            <p14:sldId id="362"/>
            <p14:sldId id="261"/>
            <p14:sldId id="295"/>
            <p14:sldId id="296"/>
            <p14:sldId id="410"/>
            <p14:sldId id="298"/>
            <p14:sldId id="299"/>
            <p14:sldId id="345"/>
            <p14:sldId id="411"/>
            <p14:sldId id="388"/>
            <p14:sldId id="389"/>
            <p14:sldId id="300"/>
            <p14:sldId id="301"/>
            <p14:sldId id="383"/>
            <p14:sldId id="266"/>
            <p14:sldId id="307"/>
            <p14:sldId id="305"/>
            <p14:sldId id="327"/>
            <p14:sldId id="328"/>
            <p14:sldId id="329"/>
            <p14:sldId id="314"/>
            <p14:sldId id="315"/>
            <p14:sldId id="409"/>
            <p14:sldId id="368"/>
            <p14:sldId id="367"/>
            <p14:sldId id="316"/>
            <p14:sldId id="321"/>
            <p14:sldId id="330"/>
            <p14:sldId id="322"/>
            <p14:sldId id="331"/>
            <p14:sldId id="323"/>
            <p14:sldId id="277"/>
            <p14:sldId id="291"/>
            <p14:sldId id="292"/>
            <p14:sldId id="366"/>
            <p14:sldId id="267"/>
            <p14:sldId id="268"/>
            <p14:sldId id="269"/>
            <p14:sldId id="342"/>
            <p14:sldId id="412"/>
            <p14:sldId id="272"/>
            <p14:sldId id="312"/>
            <p14:sldId id="313"/>
            <p14:sldId id="318"/>
            <p14:sldId id="297"/>
            <p14:sldId id="273"/>
            <p14:sldId id="386"/>
            <p14:sldId id="384"/>
            <p14:sldId id="326"/>
            <p14:sldId id="375"/>
            <p14:sldId id="374"/>
            <p14:sldId id="376"/>
            <p14:sldId id="371"/>
            <p14:sldId id="372"/>
            <p14:sldId id="373"/>
            <p14:sldId id="276"/>
            <p14:sldId id="278"/>
            <p14:sldId id="279"/>
            <p14:sldId id="281"/>
          </p14:sldIdLst>
        </p14:section>
        <p14:section name="Untitled Section" id="{76A1B952-020F-4DFF-B53C-E45E523D74AE}">
          <p14:sldIdLst>
            <p14:sldId id="387"/>
            <p14:sldId id="393"/>
            <p14:sldId id="399"/>
            <p14:sldId id="395"/>
            <p14:sldId id="283"/>
            <p14:sldId id="284"/>
            <p14:sldId id="285"/>
            <p14:sldId id="358"/>
            <p14:sldId id="360"/>
            <p14:sldId id="377"/>
            <p14:sldId id="370"/>
            <p14:sldId id="346"/>
            <p14:sldId id="405"/>
            <p14:sldId id="357"/>
            <p14:sldId id="4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snapToGrid="0" showGuides="1">
      <p:cViewPr varScale="1">
        <p:scale>
          <a:sx n="105" d="100"/>
          <a:sy n="105" d="100"/>
        </p:scale>
        <p:origin x="714" y="54"/>
      </p:cViewPr>
      <p:guideLst>
        <p:guide orient="horz" pos="2160"/>
        <p:guide pos="3840"/>
      </p:guideLst>
    </p:cSldViewPr>
  </p:slideViewPr>
  <p:outlineViewPr>
    <p:cViewPr>
      <p:scale>
        <a:sx n="33" d="100"/>
        <a:sy n="33" d="100"/>
      </p:scale>
      <p:origin x="0" y="-924"/>
    </p:cViewPr>
  </p:outlineViewPr>
  <p:notesTextViewPr>
    <p:cViewPr>
      <p:scale>
        <a:sx n="1" d="1"/>
        <a:sy n="1" d="1"/>
      </p:scale>
      <p:origin x="0" y="0"/>
    </p:cViewPr>
  </p:notesTextViewPr>
  <p:sorterViewPr>
    <p:cViewPr>
      <p:scale>
        <a:sx n="100" d="100"/>
        <a:sy n="100" d="100"/>
      </p:scale>
      <p:origin x="0" y="-9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78563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C66FEF-0763-4D2F-A275-4E125A0C047C}" type="datetimeFigureOut">
              <a:rPr lang="en-GB" smtClean="0"/>
              <a:t>16/12/2019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3534637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109492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62541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1751451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3536808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1006136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542988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381007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86990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349460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C66FEF-0763-4D2F-A275-4E125A0C047C}" type="datetimeFigureOut">
              <a:rPr lang="en-GB" smtClean="0"/>
              <a:t>16/12/2019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37430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C66FEF-0763-4D2F-A275-4E125A0C047C}" type="datetimeFigureOut">
              <a:rPr lang="en-GB" smtClean="0"/>
              <a:t>16/12/2019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235852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325723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4011231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9C66FEF-0763-4D2F-A275-4E125A0C047C}" type="datetimeFigureOut">
              <a:rPr lang="en-GB" smtClean="0"/>
              <a:t>16/12/2019</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166390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C66FEF-0763-4D2F-A275-4E125A0C047C}" type="datetimeFigureOut">
              <a:rPr lang="en-GB" smtClean="0"/>
              <a:t>16/12/2019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9826F-B37B-4A11-AF7B-C82915420BC1}" type="slidenum">
              <a:rPr lang="en-GB" smtClean="0"/>
              <a:t>‹#›</a:t>
            </a:fld>
            <a:endParaRPr lang="en-GB"/>
          </a:p>
        </p:txBody>
      </p:sp>
    </p:spTree>
    <p:extLst>
      <p:ext uri="{BB962C8B-B14F-4D97-AF65-F5344CB8AC3E}">
        <p14:creationId xmlns:p14="http://schemas.microsoft.com/office/powerpoint/2010/main" val="256377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9C66FEF-0763-4D2F-A275-4E125A0C047C}" type="datetimeFigureOut">
              <a:rPr lang="en-GB" smtClean="0"/>
              <a:t>16/12/2019</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C29826F-B37B-4A11-AF7B-C82915420BC1}" type="slidenum">
              <a:rPr lang="en-GB" smtClean="0"/>
              <a:t>‹#›</a:t>
            </a:fld>
            <a:endParaRPr lang="en-GB"/>
          </a:p>
        </p:txBody>
      </p:sp>
    </p:spTree>
    <p:extLst>
      <p:ext uri="{BB962C8B-B14F-4D97-AF65-F5344CB8AC3E}">
        <p14:creationId xmlns:p14="http://schemas.microsoft.com/office/powerpoint/2010/main" val="1870576219"/>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955343"/>
            <a:ext cx="8825658" cy="3125338"/>
          </a:xfrm>
        </p:spPr>
        <p:txBody>
          <a:bodyPr>
            <a:normAutofit/>
          </a:bodyPr>
          <a:lstStyle/>
          <a:p>
            <a:pPr algn="ctr">
              <a:lnSpc>
                <a:spcPct val="100000"/>
              </a:lnSpc>
            </a:pPr>
            <a:r>
              <a:rPr lang="lt-LT" sz="2400" dirty="0">
                <a:latin typeface="Times New Roman" panose="02020603050405020304" pitchFamily="18" charset="0"/>
                <a:cs typeface="Times New Roman" panose="02020603050405020304" pitchFamily="18" charset="0"/>
              </a:rPr>
              <a:t>		Vilkaviškio vyskupijos tikybos mokytojų</a:t>
            </a:r>
            <a:br>
              <a:rPr lang="lt-LT" sz="2400" dirty="0">
                <a:latin typeface="Times New Roman" panose="02020603050405020304" pitchFamily="18" charset="0"/>
                <a:cs typeface="Times New Roman" panose="02020603050405020304" pitchFamily="18" charset="0"/>
              </a:rPr>
            </a:br>
            <a:r>
              <a:rPr lang="lt-LT" sz="2400" dirty="0">
                <a:latin typeface="Times New Roman" panose="02020603050405020304" pitchFamily="18" charset="0"/>
                <a:cs typeface="Times New Roman" panose="02020603050405020304" pitchFamily="18" charset="0"/>
              </a:rPr>
              <a:t> mokslinė praktinė konferencija „Mokinio pažinimo būdai“</a:t>
            </a:r>
            <a:br>
              <a:rPr lang="lt-LT" sz="2400" dirty="0">
                <a:latin typeface="Times New Roman" panose="02020603050405020304" pitchFamily="18" charset="0"/>
                <a:cs typeface="Times New Roman" panose="02020603050405020304" pitchFamily="18" charset="0"/>
              </a:rPr>
            </a:br>
            <a:r>
              <a:rPr lang="lt-LT" sz="2400" dirty="0">
                <a:latin typeface="Times New Roman" panose="02020603050405020304" pitchFamily="18" charset="0"/>
                <a:cs typeface="Times New Roman" panose="02020603050405020304" pitchFamily="18" charset="0"/>
              </a:rPr>
              <a:t>2019-10-28</a:t>
            </a:r>
            <a:br>
              <a:rPr lang="lt-LT" sz="2400" dirty="0">
                <a:latin typeface="Times New Roman" panose="02020603050405020304" pitchFamily="18" charset="0"/>
                <a:cs typeface="Times New Roman" panose="02020603050405020304" pitchFamily="18" charset="0"/>
              </a:rPr>
            </a:br>
            <a:br>
              <a:rPr lang="lt-LT" sz="2400" dirty="0">
                <a:latin typeface="Times New Roman" panose="02020603050405020304" pitchFamily="18" charset="0"/>
                <a:cs typeface="Times New Roman" panose="02020603050405020304" pitchFamily="18" charset="0"/>
              </a:rPr>
            </a:br>
            <a:r>
              <a:rPr lang="lt-LT" sz="4000" dirty="0"/>
              <a:t>„</a:t>
            </a:r>
            <a:r>
              <a:rPr lang="lt-LT" sz="4000" dirty="0">
                <a:latin typeface="Times New Roman" panose="02020603050405020304" pitchFamily="18" charset="0"/>
                <a:cs typeface="Times New Roman" panose="02020603050405020304" pitchFamily="18" charset="0"/>
              </a:rPr>
              <a:t>Mokinio pažinimo būdai per netradicinę veiklą</a:t>
            </a:r>
            <a:r>
              <a:rPr lang="lt-LT" sz="4000" dirty="0"/>
              <a:t>“</a:t>
            </a:r>
            <a:endParaRPr lang="en-GB" sz="4000" dirty="0"/>
          </a:p>
        </p:txBody>
      </p:sp>
      <p:sp>
        <p:nvSpPr>
          <p:cNvPr id="3" name="Subtitle 2"/>
          <p:cNvSpPr>
            <a:spLocks noGrp="1"/>
          </p:cNvSpPr>
          <p:nvPr>
            <p:ph type="subTitle" idx="1"/>
          </p:nvPr>
        </p:nvSpPr>
        <p:spPr>
          <a:xfrm>
            <a:off x="1524000" y="3602037"/>
            <a:ext cx="9144000" cy="2280147"/>
          </a:xfrm>
        </p:spPr>
        <p:txBody>
          <a:bodyPr>
            <a:normAutofit/>
          </a:bodyPr>
          <a:lstStyle/>
          <a:p>
            <a:pPr algn="r"/>
            <a:r>
              <a:rPr lang="lt-LT" dirty="0"/>
              <a:t>	</a:t>
            </a:r>
          </a:p>
          <a:p>
            <a:pPr algn="r"/>
            <a:endParaRPr lang="lt-LT" sz="2000" dirty="0">
              <a:latin typeface="Times New Roman" panose="02020603050405020304" pitchFamily="18" charset="0"/>
              <a:cs typeface="Times New Roman" panose="02020603050405020304" pitchFamily="18" charset="0"/>
            </a:endParaRPr>
          </a:p>
          <a:p>
            <a:pPr algn="r"/>
            <a:r>
              <a:rPr lang="lt-LT" sz="2000" dirty="0">
                <a:latin typeface="Times New Roman" panose="02020603050405020304" pitchFamily="18" charset="0"/>
                <a:cs typeface="Times New Roman" panose="02020603050405020304" pitchFamily="18" charset="0"/>
              </a:rPr>
              <a:t>Pranešimo autorė:</a:t>
            </a:r>
          </a:p>
          <a:p>
            <a:pPr algn="r"/>
            <a:r>
              <a:rPr lang="lt-LT" sz="2000" dirty="0">
                <a:latin typeface="Times New Roman" panose="02020603050405020304" pitchFamily="18" charset="0"/>
                <a:cs typeface="Times New Roman" panose="02020603050405020304" pitchFamily="18" charset="0"/>
              </a:rPr>
              <a:t>Tikybos, technologijų mokytoja Laima Gužienė</a:t>
            </a:r>
          </a:p>
          <a:p>
            <a:pPr algn="r"/>
            <a:r>
              <a:rPr lang="lt-LT" sz="2000" dirty="0">
                <a:latin typeface="Times New Roman" panose="02020603050405020304" pitchFamily="18" charset="0"/>
                <a:cs typeface="Times New Roman" panose="02020603050405020304" pitchFamily="18" charset="0"/>
              </a:rPr>
              <a:t>Kauno rajono Šlienavos </a:t>
            </a:r>
            <a:r>
              <a:rPr lang="lt-LT" sz="2000" dirty="0" err="1">
                <a:latin typeface="Times New Roman" panose="02020603050405020304" pitchFamily="18" charset="0"/>
                <a:cs typeface="Times New Roman" panose="02020603050405020304" pitchFamily="18" charset="0"/>
              </a:rPr>
              <a:t>pagindinė</a:t>
            </a:r>
            <a:r>
              <a:rPr lang="lt-LT" sz="2000" dirty="0">
                <a:latin typeface="Times New Roman" panose="02020603050405020304" pitchFamily="18" charset="0"/>
                <a:cs typeface="Times New Roman" panose="02020603050405020304" pitchFamily="18" charset="0"/>
              </a:rPr>
              <a:t> mokykla</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9520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latin typeface="Times New Roman" panose="02020603050405020304" pitchFamily="18" charset="0"/>
                <a:cs typeface="Times New Roman" panose="02020603050405020304" pitchFamily="18" charset="0"/>
              </a:rPr>
              <a:t>Netradicinės pamokos</a:t>
            </a:r>
            <a:br>
              <a:rPr lang="lt-LT" dirty="0"/>
            </a:br>
            <a:endParaRPr lang="en-GB" dirty="0"/>
          </a:p>
        </p:txBody>
      </p:sp>
      <p:sp>
        <p:nvSpPr>
          <p:cNvPr id="3" name="Content Placeholder 2"/>
          <p:cNvSpPr>
            <a:spLocks noGrp="1"/>
          </p:cNvSpPr>
          <p:nvPr>
            <p:ph idx="1"/>
          </p:nvPr>
        </p:nvSpPr>
        <p:spPr>
          <a:xfrm>
            <a:off x="3357348" y="1825625"/>
            <a:ext cx="7996451" cy="4351338"/>
          </a:xfrm>
        </p:spPr>
        <p:txBody>
          <a:bodyPr/>
          <a:lstStyle/>
          <a:p>
            <a:r>
              <a:rPr lang="lt-LT" sz="2800" dirty="0">
                <a:latin typeface="Times New Roman" panose="02020603050405020304" pitchFamily="18" charset="0"/>
                <a:cs typeface="Times New Roman" panose="02020603050405020304" pitchFamily="18" charset="0"/>
              </a:rPr>
              <a:t>Integruotos pamokos</a:t>
            </a:r>
          </a:p>
          <a:p>
            <a:r>
              <a:rPr lang="lt-LT" sz="2800" dirty="0" err="1">
                <a:latin typeface="Times New Roman" panose="02020603050405020304" pitchFamily="18" charset="0"/>
                <a:cs typeface="Times New Roman" panose="02020603050405020304" pitchFamily="18" charset="0"/>
              </a:rPr>
              <a:t>Steam</a:t>
            </a:r>
            <a:r>
              <a:rPr lang="lt-LT" sz="2800" dirty="0">
                <a:latin typeface="Times New Roman" panose="02020603050405020304" pitchFamily="18" charset="0"/>
                <a:cs typeface="Times New Roman" panose="02020603050405020304" pitchFamily="18" charset="0"/>
              </a:rPr>
              <a:t> projektai</a:t>
            </a:r>
          </a:p>
          <a:p>
            <a:r>
              <a:rPr lang="lt-LT" sz="2800" dirty="0">
                <a:latin typeface="Times New Roman" panose="02020603050405020304" pitchFamily="18" charset="0"/>
                <a:cs typeface="Times New Roman" panose="02020603050405020304" pitchFamily="18" charset="0"/>
              </a:rPr>
              <a:t>Pamokos su svečiu</a:t>
            </a:r>
          </a:p>
          <a:p>
            <a:r>
              <a:rPr lang="lt-LT" sz="2800" dirty="0">
                <a:latin typeface="Times New Roman" panose="02020603050405020304" pitchFamily="18" charset="0"/>
                <a:cs typeface="Times New Roman" panose="02020603050405020304" pitchFamily="18" charset="0"/>
              </a:rPr>
              <a:t>Eksperimentai</a:t>
            </a:r>
          </a:p>
          <a:p>
            <a:endParaRPr lang="en-GB" dirty="0"/>
          </a:p>
        </p:txBody>
      </p:sp>
    </p:spTree>
    <p:extLst>
      <p:ext uri="{BB962C8B-B14F-4D97-AF65-F5344CB8AC3E}">
        <p14:creationId xmlns:p14="http://schemas.microsoft.com/office/powerpoint/2010/main" val="300117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8675" y="0"/>
            <a:ext cx="9321420" cy="6991065"/>
          </a:xfrm>
        </p:spPr>
      </p:pic>
      <p:sp>
        <p:nvSpPr>
          <p:cNvPr id="2" name="Title 1"/>
          <p:cNvSpPr>
            <a:spLocks noGrp="1"/>
          </p:cNvSpPr>
          <p:nvPr>
            <p:ph type="title"/>
          </p:nvPr>
        </p:nvSpPr>
        <p:spPr>
          <a:xfrm>
            <a:off x="1569492" y="365125"/>
            <a:ext cx="9784307" cy="1325563"/>
          </a:xfrm>
        </p:spPr>
        <p:txBody>
          <a:bodyPr/>
          <a:lstStyle/>
          <a:p>
            <a:r>
              <a:rPr lang="lt-LT" dirty="0"/>
              <a:t>Etnokultūros integravimas į pamokas</a:t>
            </a:r>
            <a:endParaRPr lang="en-GB" dirty="0"/>
          </a:p>
        </p:txBody>
      </p:sp>
    </p:spTree>
    <p:extLst>
      <p:ext uri="{BB962C8B-B14F-4D97-AF65-F5344CB8AC3E}">
        <p14:creationId xmlns:p14="http://schemas.microsoft.com/office/powerpoint/2010/main" val="366380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2995233" cy="1600200"/>
          </a:xfrm>
        </p:spPr>
        <p:txBody>
          <a:bodyPr/>
          <a:lstStyle/>
          <a:p>
            <a:pPr algn="ctr"/>
            <a:r>
              <a:rPr lang="lt-LT" sz="3600" b="1" dirty="0"/>
              <a:t>Integruotos pamokos</a:t>
            </a:r>
            <a:br>
              <a:rPr lang="lt-LT" dirty="0"/>
            </a:b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12565" y="1473958"/>
            <a:ext cx="7509826" cy="4913194"/>
          </a:xfrm>
        </p:spPr>
      </p:pic>
      <p:sp>
        <p:nvSpPr>
          <p:cNvPr id="6" name="Text Placeholder 5"/>
          <p:cNvSpPr>
            <a:spLocks noGrp="1"/>
          </p:cNvSpPr>
          <p:nvPr>
            <p:ph type="body" sz="half" idx="2"/>
          </p:nvPr>
        </p:nvSpPr>
        <p:spPr>
          <a:xfrm>
            <a:off x="839788" y="2057400"/>
            <a:ext cx="3118063" cy="685800"/>
          </a:xfrm>
        </p:spPr>
        <p:txBody>
          <a:bodyPr>
            <a:noAutofit/>
          </a:bodyPr>
          <a:lstStyle/>
          <a:p>
            <a:pPr algn="ctr"/>
            <a:r>
              <a:rPr lang="lt-LT" sz="2800" dirty="0">
                <a:latin typeface="Times New Roman" panose="02020603050405020304" pitchFamily="18" charset="0"/>
                <a:cs typeface="Times New Roman" panose="02020603050405020304" pitchFamily="18" charset="0"/>
              </a:rPr>
              <a:t>Integruota tikybos, lietuvių kalbos, istorijos, dailės, muzikos, technologijų pamoka „Renesanso epocha“</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375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9788" y="297186"/>
            <a:ext cx="9812740" cy="6263628"/>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2610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05720" y="392977"/>
            <a:ext cx="8871495" cy="607204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95726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3952" y="627797"/>
            <a:ext cx="8306938" cy="6230203"/>
          </a:xfrm>
          <a:prstGeom prst="rect">
            <a:avLst/>
          </a:prstGeom>
        </p:spPr>
      </p:pic>
      <p:sp>
        <p:nvSpPr>
          <p:cNvPr id="2" name="Title 1"/>
          <p:cNvSpPr>
            <a:spLocks noGrp="1"/>
          </p:cNvSpPr>
          <p:nvPr>
            <p:ph type="title"/>
          </p:nvPr>
        </p:nvSpPr>
        <p:spPr>
          <a:xfrm>
            <a:off x="445826" y="198709"/>
            <a:ext cx="3198126" cy="858175"/>
          </a:xfrm>
        </p:spPr>
        <p:txBody>
          <a:bodyPr>
            <a:normAutofit fontScale="90000"/>
          </a:bodyPr>
          <a:lstStyle/>
          <a:p>
            <a:pPr algn="ctr"/>
            <a:r>
              <a:rPr lang="lt-LT" sz="3200" b="1" dirty="0">
                <a:latin typeface="Times New Roman" panose="02020603050405020304" pitchFamily="18" charset="0"/>
                <a:cs typeface="Times New Roman" panose="02020603050405020304" pitchFamily="18" charset="0"/>
              </a:rPr>
              <a:t>Integruota dorinio ugdymo ir technologijų pamoka</a:t>
            </a:r>
            <a:br>
              <a:rPr lang="lt-LT" sz="3200" b="1" dirty="0">
                <a:latin typeface="Times New Roman" panose="02020603050405020304" pitchFamily="18" charset="0"/>
                <a:cs typeface="Times New Roman" panose="02020603050405020304" pitchFamily="18" charset="0"/>
              </a:rPr>
            </a:br>
            <a:r>
              <a:rPr lang="lt-LT" sz="3200" b="1" dirty="0">
                <a:latin typeface="Times New Roman" panose="02020603050405020304" pitchFamily="18" charset="0"/>
                <a:cs typeface="Times New Roman" panose="02020603050405020304" pitchFamily="18" charset="0"/>
              </a:rPr>
              <a:t> „Žydų tradicijos ir tradiciniai patiekalai“.</a:t>
            </a:r>
            <a:endParaRPr lang="en-GB" sz="32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7421" y="3635493"/>
            <a:ext cx="3275463" cy="2456597"/>
          </a:xfrm>
        </p:spPr>
      </p:pic>
    </p:spTree>
    <p:extLst>
      <p:ext uri="{BB962C8B-B14F-4D97-AF65-F5344CB8AC3E}">
        <p14:creationId xmlns:p14="http://schemas.microsoft.com/office/powerpoint/2010/main" val="2379047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78214" y="1407965"/>
            <a:ext cx="6081998" cy="4561499"/>
          </a:xfrm>
        </p:spPr>
      </p:pic>
      <p:sp>
        <p:nvSpPr>
          <p:cNvPr id="4" name="Text Placeholder 3"/>
          <p:cNvSpPr>
            <a:spLocks noGrp="1"/>
          </p:cNvSpPr>
          <p:nvPr>
            <p:ph type="body" sz="half" idx="2"/>
          </p:nvPr>
        </p:nvSpPr>
        <p:spPr/>
        <p:txBody>
          <a:bodyPr/>
          <a:lstStyle/>
          <a:p>
            <a:endParaRPr lang="en-GB"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309" y="3254991"/>
            <a:ext cx="4423261" cy="331744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502" y="191849"/>
            <a:ext cx="4658874" cy="3494155"/>
          </a:xfrm>
          <a:prstGeom prst="rect">
            <a:avLst/>
          </a:prstGeom>
        </p:spPr>
      </p:pic>
      <p:sp>
        <p:nvSpPr>
          <p:cNvPr id="12" name="Rectangle 11"/>
          <p:cNvSpPr/>
          <p:nvPr/>
        </p:nvSpPr>
        <p:spPr>
          <a:xfrm>
            <a:off x="5608351" y="457200"/>
            <a:ext cx="5940472" cy="584775"/>
          </a:xfrm>
          <a:prstGeom prst="rect">
            <a:avLst/>
          </a:prstGeom>
        </p:spPr>
        <p:txBody>
          <a:bodyPr wrap="none">
            <a:spAutoFit/>
          </a:bodyPr>
          <a:lstStyle/>
          <a:p>
            <a:r>
              <a:rPr lang="lt-LT" sz="3200" b="1" dirty="0">
                <a:solidFill>
                  <a:prstClr val="black"/>
                </a:solidFill>
                <a:latin typeface="Calibri Light" panose="020F0302020204030204"/>
              </a:rPr>
              <a:t>„</a:t>
            </a:r>
            <a:r>
              <a:rPr lang="en-GB" sz="3200" b="1" dirty="0">
                <a:solidFill>
                  <a:prstClr val="black"/>
                </a:solidFill>
                <a:latin typeface="Calibri Light" panose="020F0302020204030204"/>
              </a:rPr>
              <a:t>Tyr</a:t>
            </a:r>
            <a:r>
              <a:rPr lang="lt-LT" sz="3200" b="1" dirty="0">
                <a:solidFill>
                  <a:prstClr val="black"/>
                </a:solidFill>
                <a:latin typeface="Calibri Light" panose="020F0302020204030204"/>
              </a:rPr>
              <a:t>ėjų naktis 15“ tikybos pamokoje</a:t>
            </a:r>
            <a:endParaRPr lang="en-GB" dirty="0"/>
          </a:p>
        </p:txBody>
      </p:sp>
    </p:spTree>
    <p:extLst>
      <p:ext uri="{BB962C8B-B14F-4D97-AF65-F5344CB8AC3E}">
        <p14:creationId xmlns:p14="http://schemas.microsoft.com/office/powerpoint/2010/main" val="545797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47916" y="450207"/>
            <a:ext cx="7943448" cy="5957586"/>
          </a:xfrm>
        </p:spPr>
      </p:pic>
      <p:sp>
        <p:nvSpPr>
          <p:cNvPr id="4" name="Text Placeholder 3"/>
          <p:cNvSpPr>
            <a:spLocks noGrp="1"/>
          </p:cNvSpPr>
          <p:nvPr>
            <p:ph type="body" sz="half" idx="2"/>
          </p:nvPr>
        </p:nvSpPr>
        <p:spPr>
          <a:xfrm>
            <a:off x="839788" y="2057400"/>
            <a:ext cx="2108128" cy="3811588"/>
          </a:xfrm>
        </p:spPr>
        <p:txBody>
          <a:bodyPr>
            <a:normAutofit/>
          </a:bodyPr>
          <a:lstStyle/>
          <a:p>
            <a:r>
              <a:rPr lang="lt-LT" sz="2400" b="1" dirty="0">
                <a:latin typeface="Times New Roman" panose="02020603050405020304" pitchFamily="18" charset="0"/>
                <a:cs typeface="Times New Roman" panose="02020603050405020304" pitchFamily="18" charset="0"/>
              </a:rPr>
              <a:t>PROTMŪŠIS „TYRĖJŲ NAKTIS 15“</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348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990" y="365125"/>
            <a:ext cx="10384809" cy="1395436"/>
          </a:xfrm>
        </p:spPr>
        <p:txBody>
          <a:bodyPr/>
          <a:lstStyle/>
          <a:p>
            <a:r>
              <a:rPr lang="en-GB" dirty="0" err="1"/>
              <a:t>Pamokos</a:t>
            </a:r>
            <a:r>
              <a:rPr lang="en-GB" dirty="0"/>
              <a:t> </a:t>
            </a:r>
            <a:r>
              <a:rPr lang="en-GB" dirty="0" err="1"/>
              <a:t>su</a:t>
            </a:r>
            <a:r>
              <a:rPr lang="en-GB" dirty="0"/>
              <a:t> </a:t>
            </a:r>
            <a:r>
              <a:rPr lang="en-GB" dirty="0" err="1"/>
              <a:t>svečiu</a:t>
            </a:r>
            <a:br>
              <a:rPr lang="en-GB" dirty="0"/>
            </a:b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02096" y="365125"/>
            <a:ext cx="4283966" cy="5711956"/>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477" y="1168630"/>
            <a:ext cx="3910271" cy="528636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5324" y="1361385"/>
            <a:ext cx="3536772" cy="4715696"/>
          </a:xfrm>
          <a:prstGeom prst="rect">
            <a:avLst/>
          </a:prstGeom>
        </p:spPr>
      </p:pic>
    </p:spTree>
    <p:extLst>
      <p:ext uri="{BB962C8B-B14F-4D97-AF65-F5344CB8AC3E}">
        <p14:creationId xmlns:p14="http://schemas.microsoft.com/office/powerpoint/2010/main" val="1566106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1017" y="2285999"/>
            <a:ext cx="3521123" cy="4694830"/>
          </a:xfrm>
          <a:prstGeom prst="rect">
            <a:avLst/>
          </a:prstGeom>
        </p:spPr>
      </p:pic>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028597" y="365125"/>
            <a:ext cx="4752438" cy="3564329"/>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965" y="365125"/>
            <a:ext cx="4303594" cy="322769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9343" y="598268"/>
            <a:ext cx="2323532" cy="3098042"/>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229" y="3929454"/>
            <a:ext cx="3762233" cy="2821675"/>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8992" y="3424735"/>
            <a:ext cx="4435192" cy="3326394"/>
          </a:xfrm>
          <a:prstGeom prst="rect">
            <a:avLst/>
          </a:prstGeom>
        </p:spPr>
      </p:pic>
    </p:spTree>
    <p:extLst>
      <p:ext uri="{BB962C8B-B14F-4D97-AF65-F5344CB8AC3E}">
        <p14:creationId xmlns:p14="http://schemas.microsoft.com/office/powerpoint/2010/main" val="87283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Turinys:</a:t>
            </a:r>
            <a:endParaRPr lang="en-GB" dirty="0"/>
          </a:p>
        </p:txBody>
      </p:sp>
      <p:sp>
        <p:nvSpPr>
          <p:cNvPr id="3" name="Content Placeholder 2"/>
          <p:cNvSpPr>
            <a:spLocks noGrp="1"/>
          </p:cNvSpPr>
          <p:nvPr>
            <p:ph idx="1"/>
          </p:nvPr>
        </p:nvSpPr>
        <p:spPr>
          <a:xfrm>
            <a:off x="2033516" y="1690688"/>
            <a:ext cx="9320284" cy="4351338"/>
          </a:xfrm>
        </p:spPr>
        <p:txBody>
          <a:bodyPr>
            <a:normAutofit/>
          </a:bodyPr>
          <a:lstStyle/>
          <a:p>
            <a:endParaRPr lang="lt-LT" sz="3200" dirty="0">
              <a:latin typeface="Times New Roman" panose="02020603050405020304" pitchFamily="18" charset="0"/>
              <a:cs typeface="Times New Roman" panose="02020603050405020304" pitchFamily="18" charset="0"/>
            </a:endParaRPr>
          </a:p>
          <a:p>
            <a:r>
              <a:rPr lang="lt-LT" sz="3200" dirty="0">
                <a:latin typeface="Times New Roman" panose="02020603050405020304" pitchFamily="18" charset="0"/>
                <a:cs typeface="Times New Roman" panose="02020603050405020304" pitchFamily="18" charset="0"/>
              </a:rPr>
              <a:t>Netradicinė veikla formaliame ugdyme</a:t>
            </a:r>
          </a:p>
          <a:p>
            <a:r>
              <a:rPr lang="lt-LT" sz="3200" dirty="0">
                <a:latin typeface="Times New Roman" panose="02020603050405020304" pitchFamily="18" charset="0"/>
                <a:cs typeface="Times New Roman" panose="02020603050405020304" pitchFamily="18" charset="0"/>
              </a:rPr>
              <a:t>Netradicinė veikla neformaliame ugdyme</a:t>
            </a:r>
          </a:p>
          <a:p>
            <a:r>
              <a:rPr lang="lt-LT" sz="3200" dirty="0">
                <a:latin typeface="Times New Roman" panose="02020603050405020304" pitchFamily="18" charset="0"/>
                <a:cs typeface="Times New Roman" panose="02020603050405020304" pitchFamily="18" charset="0"/>
              </a:rPr>
              <a:t>Vaikų ir tėvų santykis namuose ir bendruomenėje</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653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14651" y="143301"/>
            <a:ext cx="8761862" cy="6571397"/>
          </a:xfrm>
        </p:spPr>
      </p:pic>
    </p:spTree>
    <p:extLst>
      <p:ext uri="{BB962C8B-B14F-4D97-AF65-F5344CB8AC3E}">
        <p14:creationId xmlns:p14="http://schemas.microsoft.com/office/powerpoint/2010/main" val="1110231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dirty="0"/>
              <a:t>Pamokos ne mokykloje arba netradicinėje aplinkoje</a:t>
            </a:r>
            <a:br>
              <a:rPr lang="lt-LT" dirty="0"/>
            </a:br>
            <a:endParaRPr lang="en-GB" dirty="0"/>
          </a:p>
        </p:txBody>
      </p:sp>
      <p:sp>
        <p:nvSpPr>
          <p:cNvPr id="3" name="Content Placeholder 2"/>
          <p:cNvSpPr>
            <a:spLocks noGrp="1"/>
          </p:cNvSpPr>
          <p:nvPr>
            <p:ph idx="1"/>
          </p:nvPr>
        </p:nvSpPr>
        <p:spPr/>
        <p:txBody>
          <a:bodyPr/>
          <a:lstStyle/>
          <a:p>
            <a:r>
              <a:rPr lang="lt-LT" sz="2800" dirty="0"/>
              <a:t>Pamokos gamtoje</a:t>
            </a:r>
          </a:p>
          <a:p>
            <a:r>
              <a:rPr lang="lt-LT" sz="2800" dirty="0"/>
              <a:t>Pamokos bažnyčioje</a:t>
            </a:r>
          </a:p>
          <a:p>
            <a:r>
              <a:rPr lang="lt-LT" sz="2800" dirty="0"/>
              <a:t>Pamokos muziejuose, sodybose</a:t>
            </a:r>
          </a:p>
          <a:p>
            <a:r>
              <a:rPr lang="lt-LT" sz="2800" dirty="0"/>
              <a:t>Pamokos įvairiuose festivaliuose</a:t>
            </a:r>
          </a:p>
          <a:p>
            <a:endParaRPr lang="en-GB" dirty="0"/>
          </a:p>
        </p:txBody>
      </p:sp>
    </p:spTree>
    <p:extLst>
      <p:ext uri="{BB962C8B-B14F-4D97-AF65-F5344CB8AC3E}">
        <p14:creationId xmlns:p14="http://schemas.microsoft.com/office/powerpoint/2010/main" val="3479493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524" y="365125"/>
            <a:ext cx="10289275" cy="941885"/>
          </a:xfrm>
        </p:spPr>
        <p:txBody>
          <a:bodyPr/>
          <a:lstStyle/>
          <a:p>
            <a:r>
              <a:rPr lang="en-GB" dirty="0" err="1"/>
              <a:t>Pamokos</a:t>
            </a:r>
            <a:r>
              <a:rPr lang="en-GB" dirty="0"/>
              <a:t> </a:t>
            </a:r>
            <a:r>
              <a:rPr lang="lt-LT" dirty="0"/>
              <a:t>etnografinėje sodyboje</a:t>
            </a:r>
            <a:endParaRPr lang="en-GB"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2707" y="2260692"/>
            <a:ext cx="4444052" cy="3333039"/>
          </a:xfr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6885" y="1307010"/>
            <a:ext cx="6987205" cy="5240404"/>
          </a:xfrm>
          <a:prstGeom prst="rect">
            <a:avLst/>
          </a:prstGeom>
        </p:spPr>
      </p:pic>
    </p:spTree>
    <p:extLst>
      <p:ext uri="{BB962C8B-B14F-4D97-AF65-F5344CB8AC3E}">
        <p14:creationId xmlns:p14="http://schemas.microsoft.com/office/powerpoint/2010/main" val="112005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52145" y="797718"/>
            <a:ext cx="8940196" cy="5262563"/>
          </a:xfrm>
        </p:spPr>
      </p:pic>
    </p:spTree>
    <p:extLst>
      <p:ext uri="{BB962C8B-B14F-4D97-AF65-F5344CB8AC3E}">
        <p14:creationId xmlns:p14="http://schemas.microsoft.com/office/powerpoint/2010/main" val="533736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Ekskursijos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70421" y="1690688"/>
            <a:ext cx="3263503" cy="4351338"/>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3609" y="1331286"/>
            <a:ext cx="6760191" cy="5070143"/>
          </a:xfrm>
          <a:prstGeom prst="rect">
            <a:avLst/>
          </a:prstGeom>
        </p:spPr>
      </p:pic>
    </p:spTree>
    <p:extLst>
      <p:ext uri="{BB962C8B-B14F-4D97-AF65-F5344CB8AC3E}">
        <p14:creationId xmlns:p14="http://schemas.microsoft.com/office/powerpoint/2010/main" val="3919055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522" y="365125"/>
            <a:ext cx="6918278" cy="1325563"/>
          </a:xfrm>
        </p:spPr>
        <p:txBody>
          <a:bodyPr>
            <a:normAutofit fontScale="90000"/>
          </a:bodyPr>
          <a:lstStyle/>
          <a:p>
            <a:pPr algn="just"/>
            <a:r>
              <a:rPr lang="lt-LT" dirty="0"/>
              <a:t>	</a:t>
            </a:r>
            <a:r>
              <a:rPr lang="lt-LT" sz="2800" b="1" dirty="0">
                <a:latin typeface="Times New Roman" panose="02020603050405020304" pitchFamily="18" charset="0"/>
                <a:cs typeface="Times New Roman" panose="02020603050405020304" pitchFamily="18" charset="0"/>
              </a:rPr>
              <a:t>Integruota istorijos, tikybos ir technologijų pamoka „Viduramžiai“ Perkūno name, Kaune.</a:t>
            </a:r>
            <a:endParaRPr lang="en-GB" sz="28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753" y="214672"/>
            <a:ext cx="4285769" cy="6428655"/>
          </a:xfr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0365" y="1864171"/>
            <a:ext cx="6428095" cy="4821072"/>
          </a:xfrm>
          <a:prstGeom prst="rect">
            <a:avLst/>
          </a:prstGeom>
        </p:spPr>
      </p:pic>
    </p:spTree>
    <p:extLst>
      <p:ext uri="{BB962C8B-B14F-4D97-AF65-F5344CB8AC3E}">
        <p14:creationId xmlns:p14="http://schemas.microsoft.com/office/powerpoint/2010/main" val="3178607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10111" y="249536"/>
            <a:ext cx="10616643" cy="6358927"/>
          </a:xfrm>
        </p:spPr>
      </p:pic>
    </p:spTree>
    <p:extLst>
      <p:ext uri="{BB962C8B-B14F-4D97-AF65-F5344CB8AC3E}">
        <p14:creationId xmlns:p14="http://schemas.microsoft.com/office/powerpoint/2010/main" val="2610875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37731" y="225188"/>
            <a:ext cx="8543499" cy="6407624"/>
          </a:xfrm>
        </p:spPr>
      </p:pic>
    </p:spTree>
    <p:extLst>
      <p:ext uri="{BB962C8B-B14F-4D97-AF65-F5344CB8AC3E}">
        <p14:creationId xmlns:p14="http://schemas.microsoft.com/office/powerpoint/2010/main" val="4126921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46412" y="0"/>
            <a:ext cx="9526138" cy="7144604"/>
          </a:xfrm>
        </p:spPr>
      </p:pic>
    </p:spTree>
    <p:extLst>
      <p:ext uri="{BB962C8B-B14F-4D97-AF65-F5344CB8AC3E}">
        <p14:creationId xmlns:p14="http://schemas.microsoft.com/office/powerpoint/2010/main" val="182367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Chaimo </a:t>
            </a:r>
            <a:r>
              <a:rPr lang="lt-LT" dirty="0" err="1"/>
              <a:t>Frenkelio</a:t>
            </a:r>
            <a:r>
              <a:rPr lang="lt-LT" dirty="0"/>
              <a:t> viloje, Šiauliuose.</a:t>
            </a:r>
            <a:br>
              <a:rPr lang="lt-LT" dirty="0"/>
            </a:br>
            <a:r>
              <a:rPr lang="lt-LT" dirty="0"/>
              <a:t>„Žydų paveldas Šiauliuose: pirkliai </a:t>
            </a:r>
            <a:r>
              <a:rPr lang="lt-LT" dirty="0" err="1"/>
              <a:t>Frenkeliai</a:t>
            </a:r>
            <a:r>
              <a:rPr lang="lt-LT" dirty="0"/>
              <a:t>“ </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1269" y="2823659"/>
            <a:ext cx="4389913" cy="3672806"/>
          </a:xfr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0395" y="1948455"/>
            <a:ext cx="6822015" cy="4548010"/>
          </a:xfrm>
          <a:prstGeom prst="rect">
            <a:avLst/>
          </a:prstGeom>
        </p:spPr>
      </p:pic>
    </p:spTree>
    <p:extLst>
      <p:ext uri="{BB962C8B-B14F-4D97-AF65-F5344CB8AC3E}">
        <p14:creationId xmlns:p14="http://schemas.microsoft.com/office/powerpoint/2010/main" val="172300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lt-LT" sz="6600" dirty="0">
                <a:latin typeface="Andalus" panose="02020603050405020304" pitchFamily="18" charset="-78"/>
                <a:cs typeface="Andalus" panose="02020603050405020304" pitchFamily="18" charset="-78"/>
              </a:rPr>
            </a:br>
            <a:br>
              <a:rPr lang="lt-LT" sz="6600" dirty="0">
                <a:latin typeface="Andalus" panose="02020603050405020304" pitchFamily="18" charset="-78"/>
                <a:cs typeface="Andalus" panose="02020603050405020304" pitchFamily="18" charset="-78"/>
              </a:rPr>
            </a:br>
            <a:r>
              <a:rPr lang="lt-LT" sz="6600" dirty="0">
                <a:latin typeface="Andalus" panose="02020603050405020304" pitchFamily="18" charset="-78"/>
                <a:cs typeface="Andalus" panose="02020603050405020304" pitchFamily="18" charset="-78"/>
              </a:rPr>
              <a:t>„Žmogaus nieko negalima išmokyti, žmogus turi išmokti </a:t>
            </a:r>
            <a:r>
              <a:rPr lang="lt-LT" sz="6600" u="sng" dirty="0">
                <a:latin typeface="Andalus" panose="02020603050405020304" pitchFamily="18" charset="-78"/>
                <a:cs typeface="Andalus" panose="02020603050405020304" pitchFamily="18" charset="-78"/>
              </a:rPr>
              <a:t>pats</a:t>
            </a:r>
            <a:r>
              <a:rPr lang="lt-LT" sz="6600" dirty="0">
                <a:latin typeface="Andalus" panose="02020603050405020304" pitchFamily="18" charset="-78"/>
                <a:cs typeface="Andalus" panose="02020603050405020304" pitchFamily="18" charset="-78"/>
              </a:rPr>
              <a:t>.“ (</a:t>
            </a:r>
            <a:r>
              <a:rPr lang="lt-LT" sz="6600" dirty="0" err="1">
                <a:latin typeface="Andalus" panose="02020603050405020304" pitchFamily="18" charset="-78"/>
                <a:cs typeface="Andalus" panose="02020603050405020304" pitchFamily="18" charset="-78"/>
              </a:rPr>
              <a:t>A.n</a:t>
            </a:r>
            <a:r>
              <a:rPr lang="lt-LT" sz="6600" dirty="0">
                <a:latin typeface="Andalus" panose="02020603050405020304" pitchFamily="18" charset="-78"/>
                <a:cs typeface="Andalus" panose="02020603050405020304" pitchFamily="18" charset="-78"/>
              </a:rPr>
              <a:t>.)</a:t>
            </a:r>
            <a:endParaRPr lang="en-GB" sz="66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38400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82555" y="209963"/>
            <a:ext cx="10426890" cy="6948287"/>
          </a:xfrm>
          <a:prstGeom prst="rect">
            <a:avLst/>
          </a:prstGeom>
        </p:spPr>
      </p:pic>
    </p:spTree>
    <p:extLst>
      <p:ext uri="{BB962C8B-B14F-4D97-AF65-F5344CB8AC3E}">
        <p14:creationId xmlns:p14="http://schemas.microsoft.com/office/powerpoint/2010/main" val="2678936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Pamokos bažnyčioje</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50459" y="1853248"/>
            <a:ext cx="5594349" cy="419576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111" y="2251982"/>
            <a:ext cx="4531057" cy="3398293"/>
          </a:xfrm>
          <a:prstGeom prst="rect">
            <a:avLst/>
          </a:prstGeom>
        </p:spPr>
      </p:pic>
    </p:spTree>
    <p:extLst>
      <p:ext uri="{BB962C8B-B14F-4D97-AF65-F5344CB8AC3E}">
        <p14:creationId xmlns:p14="http://schemas.microsoft.com/office/powerpoint/2010/main" val="1338643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09" y="452718"/>
            <a:ext cx="8276625" cy="1400530"/>
          </a:xfrm>
        </p:spPr>
        <p:txBody>
          <a:bodyPr/>
          <a:lstStyle/>
          <a:p>
            <a:r>
              <a:rPr lang="lt-LT" dirty="0"/>
              <a:t>KTU mokslo festivalis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82363" y="2051488"/>
            <a:ext cx="3263503" cy="4351338"/>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2986" y="1412306"/>
            <a:ext cx="6851492" cy="5138619"/>
          </a:xfrm>
          <a:prstGeom prst="rect">
            <a:avLst/>
          </a:prstGeom>
        </p:spPr>
      </p:pic>
    </p:spTree>
    <p:extLst>
      <p:ext uri="{BB962C8B-B14F-4D97-AF65-F5344CB8AC3E}">
        <p14:creationId xmlns:p14="http://schemas.microsoft.com/office/powerpoint/2010/main" val="126276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4216" y="365125"/>
            <a:ext cx="5801784" cy="4351338"/>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6775" y="2074460"/>
            <a:ext cx="5963503" cy="4472628"/>
          </a:xfrm>
          <a:prstGeom prst="rect">
            <a:avLst/>
          </a:prstGeom>
        </p:spPr>
      </p:pic>
    </p:spTree>
    <p:extLst>
      <p:ext uri="{BB962C8B-B14F-4D97-AF65-F5344CB8AC3E}">
        <p14:creationId xmlns:p14="http://schemas.microsoft.com/office/powerpoint/2010/main" val="4271217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Netradicinės priemonės</a:t>
            </a:r>
            <a:br>
              <a:rPr lang="lt-LT" dirty="0"/>
            </a:br>
            <a:endParaRPr lang="en-GB" dirty="0"/>
          </a:p>
        </p:txBody>
      </p:sp>
      <p:sp>
        <p:nvSpPr>
          <p:cNvPr id="3" name="Content Placeholder 2"/>
          <p:cNvSpPr>
            <a:spLocks noGrp="1"/>
          </p:cNvSpPr>
          <p:nvPr>
            <p:ph idx="1"/>
          </p:nvPr>
        </p:nvSpPr>
        <p:spPr/>
        <p:txBody>
          <a:bodyPr/>
          <a:lstStyle/>
          <a:p>
            <a:endParaRPr lang="lt-LT" dirty="0"/>
          </a:p>
          <a:p>
            <a:r>
              <a:rPr lang="lt-LT" sz="2800" dirty="0"/>
              <a:t>Lėlių teatro panaudojimas pamokose</a:t>
            </a:r>
          </a:p>
          <a:p>
            <a:r>
              <a:rPr lang="lt-LT" sz="2800" dirty="0"/>
              <a:t>Teatro atributika (rūbai, aksesuarai)</a:t>
            </a:r>
          </a:p>
          <a:p>
            <a:r>
              <a:rPr lang="lt-LT" sz="2800" dirty="0"/>
              <a:t>Molis, gipsas, </a:t>
            </a:r>
            <a:r>
              <a:rPr lang="lt-LT" sz="2800" dirty="0" err="1"/>
              <a:t>plastelinas</a:t>
            </a:r>
            <a:r>
              <a:rPr lang="lt-LT" sz="2800" dirty="0"/>
              <a:t>, </a:t>
            </a:r>
            <a:r>
              <a:rPr lang="lt-LT" sz="2800" dirty="0" err="1"/>
              <a:t>modelinas</a:t>
            </a:r>
            <a:r>
              <a:rPr lang="lt-LT" sz="2800" dirty="0"/>
              <a:t>, vilna, floristinės medžiagos, </a:t>
            </a:r>
            <a:r>
              <a:rPr lang="lt-LT" sz="2800" dirty="0" err="1"/>
              <a:t>encaustic</a:t>
            </a:r>
            <a:r>
              <a:rPr lang="lt-LT" sz="2800" dirty="0"/>
              <a:t> tapyba ir pan.</a:t>
            </a:r>
            <a:endParaRPr lang="en-GB" sz="2800" dirty="0"/>
          </a:p>
        </p:txBody>
      </p:sp>
    </p:spTree>
    <p:extLst>
      <p:ext uri="{BB962C8B-B14F-4D97-AF65-F5344CB8AC3E}">
        <p14:creationId xmlns:p14="http://schemas.microsoft.com/office/powerpoint/2010/main" val="3928163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5 pojūčių priemonės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0129" y="1440988"/>
            <a:ext cx="7222683" cy="541701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4741" y="1"/>
            <a:ext cx="5237130" cy="392784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1925" y="3541594"/>
            <a:ext cx="4421875" cy="3316406"/>
          </a:xfrm>
          <a:prstGeom prst="rect">
            <a:avLst/>
          </a:prstGeom>
        </p:spPr>
      </p:pic>
    </p:spTree>
    <p:extLst>
      <p:ext uri="{BB962C8B-B14F-4D97-AF65-F5344CB8AC3E}">
        <p14:creationId xmlns:p14="http://schemas.microsoft.com/office/powerpoint/2010/main" val="2946227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574004"/>
            <a:ext cx="9966302" cy="5452833"/>
          </a:xfrm>
        </p:spPr>
      </p:pic>
    </p:spTree>
    <p:extLst>
      <p:ext uri="{BB962C8B-B14F-4D97-AF65-F5344CB8AC3E}">
        <p14:creationId xmlns:p14="http://schemas.microsoft.com/office/powerpoint/2010/main" val="1101873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3164" y="365125"/>
            <a:ext cx="4417325" cy="5889767"/>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8472" y="1853248"/>
            <a:ext cx="5240740" cy="3930555"/>
          </a:xfrm>
          <a:prstGeom prst="rect">
            <a:avLst/>
          </a:prstGeom>
        </p:spPr>
      </p:pic>
    </p:spTree>
    <p:extLst>
      <p:ext uri="{BB962C8B-B14F-4D97-AF65-F5344CB8AC3E}">
        <p14:creationId xmlns:p14="http://schemas.microsoft.com/office/powerpoint/2010/main" val="2727679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951956" y="474497"/>
            <a:ext cx="5801784" cy="4351338"/>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636" y="2650166"/>
            <a:ext cx="5222543" cy="3916907"/>
          </a:xfrm>
          <a:prstGeom prst="rect">
            <a:avLst/>
          </a:prstGeom>
        </p:spPr>
      </p:pic>
    </p:spTree>
    <p:extLst>
      <p:ext uri="{BB962C8B-B14F-4D97-AF65-F5344CB8AC3E}">
        <p14:creationId xmlns:p14="http://schemas.microsoft.com/office/powerpoint/2010/main" val="2344313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0862" y="573021"/>
            <a:ext cx="4283968" cy="5711958"/>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2168" y="1199368"/>
            <a:ext cx="5531893" cy="4148920"/>
          </a:xfrm>
          <a:prstGeom prst="rect">
            <a:avLst/>
          </a:prstGeom>
        </p:spPr>
      </p:pic>
    </p:spTree>
    <p:extLst>
      <p:ext uri="{BB962C8B-B14F-4D97-AF65-F5344CB8AC3E}">
        <p14:creationId xmlns:p14="http://schemas.microsoft.com/office/powerpoint/2010/main" val="70088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824" y="155985"/>
            <a:ext cx="11892351" cy="6546030"/>
          </a:xfrm>
        </p:spPr>
      </p:pic>
    </p:spTree>
    <p:extLst>
      <p:ext uri="{BB962C8B-B14F-4D97-AF65-F5344CB8AC3E}">
        <p14:creationId xmlns:p14="http://schemas.microsoft.com/office/powerpoint/2010/main" val="2779826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4842" y="606414"/>
            <a:ext cx="5833360" cy="4375020"/>
          </a:xfr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3341" y="0"/>
            <a:ext cx="4930459" cy="6573945"/>
          </a:xfrm>
          <a:prstGeom prst="rect">
            <a:avLst/>
          </a:prstGeom>
        </p:spPr>
      </p:pic>
    </p:spTree>
    <p:extLst>
      <p:ext uri="{BB962C8B-B14F-4D97-AF65-F5344CB8AC3E}">
        <p14:creationId xmlns:p14="http://schemas.microsoft.com/office/powerpoint/2010/main" val="2972413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5695549" cy="1400530"/>
          </a:xfrm>
        </p:spPr>
        <p:txBody>
          <a:bodyPr/>
          <a:lstStyle/>
          <a:p>
            <a:pPr algn="ctr"/>
            <a:r>
              <a:rPr lang="lt-LT" dirty="0"/>
              <a:t>Knygos atverčiamais langeliais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37932" y="1853248"/>
            <a:ext cx="5803728" cy="4351338"/>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4825" y="426276"/>
            <a:ext cx="4606688" cy="6142250"/>
          </a:xfrm>
          <a:prstGeom prst="rect">
            <a:avLst/>
          </a:prstGeom>
        </p:spPr>
      </p:pic>
    </p:spTree>
    <p:extLst>
      <p:ext uri="{BB962C8B-B14F-4D97-AF65-F5344CB8AC3E}">
        <p14:creationId xmlns:p14="http://schemas.microsoft.com/office/powerpoint/2010/main" val="2349120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647890" y="246641"/>
            <a:ext cx="4529627" cy="603950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883" y="1473958"/>
            <a:ext cx="5895833" cy="4421875"/>
          </a:xfrm>
          <a:prstGeom prst="rect">
            <a:avLst/>
          </a:prstGeom>
        </p:spPr>
      </p:pic>
    </p:spTree>
    <p:extLst>
      <p:ext uri="{BB962C8B-B14F-4D97-AF65-F5344CB8AC3E}">
        <p14:creationId xmlns:p14="http://schemas.microsoft.com/office/powerpoint/2010/main" val="1679967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89902" y="583490"/>
            <a:ext cx="6674970" cy="500622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33" y="1690689"/>
            <a:ext cx="6035767" cy="4526826"/>
          </a:xfrm>
          <a:prstGeom prst="rect">
            <a:avLst/>
          </a:prstGeom>
        </p:spPr>
      </p:pic>
    </p:spTree>
    <p:extLst>
      <p:ext uri="{BB962C8B-B14F-4D97-AF65-F5344CB8AC3E}">
        <p14:creationId xmlns:p14="http://schemas.microsoft.com/office/powerpoint/2010/main" val="3743216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93422" y="1347765"/>
            <a:ext cx="6407425" cy="480556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927" y="191470"/>
            <a:ext cx="4857733" cy="6475059"/>
          </a:xfrm>
          <a:prstGeom prst="rect">
            <a:avLst/>
          </a:prstGeom>
        </p:spPr>
      </p:pic>
    </p:spTree>
    <p:extLst>
      <p:ext uri="{BB962C8B-B14F-4D97-AF65-F5344CB8AC3E}">
        <p14:creationId xmlns:p14="http://schemas.microsoft.com/office/powerpoint/2010/main" val="1324933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Molis, gipsas, </a:t>
            </a:r>
            <a:r>
              <a:rPr lang="lt-LT" dirty="0" err="1"/>
              <a:t>plastelinas</a:t>
            </a:r>
            <a:r>
              <a:rPr lang="lt-LT" dirty="0"/>
              <a:t>, </a:t>
            </a:r>
            <a:r>
              <a:rPr lang="lt-LT" dirty="0" err="1"/>
              <a:t>modelinas</a:t>
            </a:r>
            <a:r>
              <a:rPr lang="lt-LT" dirty="0"/>
              <a:t>, vilna, floristinės medžiagos, </a:t>
            </a:r>
            <a:r>
              <a:rPr lang="lt-LT" dirty="0" err="1"/>
              <a:t>encaustic</a:t>
            </a:r>
            <a:r>
              <a:rPr lang="lt-LT" dirty="0"/>
              <a:t> tapyba ir pan.</a:t>
            </a:r>
            <a:br>
              <a:rPr lang="lt-LT" dirty="0"/>
            </a:b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707166" y="2311945"/>
            <a:ext cx="5595540" cy="4195762"/>
          </a:xfrm>
        </p:spPr>
      </p:pic>
    </p:spTree>
    <p:extLst>
      <p:ext uri="{BB962C8B-B14F-4D97-AF65-F5344CB8AC3E}">
        <p14:creationId xmlns:p14="http://schemas.microsoft.com/office/powerpoint/2010/main" val="461493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5" y="365125"/>
            <a:ext cx="6155141" cy="1325563"/>
          </a:xfrm>
        </p:spPr>
        <p:txBody>
          <a:bodyPr>
            <a:normAutofit fontScale="90000"/>
          </a:bodyPr>
          <a:lstStyle/>
          <a:p>
            <a:pPr algn="ctr"/>
            <a:r>
              <a:rPr lang="lt-LT" b="1" dirty="0">
                <a:latin typeface="Times New Roman" panose="02020603050405020304" pitchFamily="18" charset="0"/>
                <a:cs typeface="Times New Roman" panose="02020603050405020304" pitchFamily="18" charset="0"/>
              </a:rPr>
              <a:t>Šv. Velykų proga </a:t>
            </a:r>
            <a:br>
              <a:rPr lang="lt-LT" b="1" dirty="0">
                <a:latin typeface="Times New Roman" panose="02020603050405020304" pitchFamily="18" charset="0"/>
                <a:cs typeface="Times New Roman" panose="02020603050405020304" pitchFamily="18" charset="0"/>
              </a:rPr>
            </a:br>
            <a:r>
              <a:rPr lang="lt-LT" b="1" dirty="0">
                <a:latin typeface="Times New Roman" panose="02020603050405020304" pitchFamily="18" charset="0"/>
                <a:cs typeface="Times New Roman" panose="02020603050405020304" pitchFamily="18" charset="0"/>
              </a:rPr>
              <a:t>atvirukai senelių namams </a:t>
            </a:r>
            <a:br>
              <a:rPr lang="lt-LT" b="1" dirty="0">
                <a:latin typeface="Times New Roman" panose="02020603050405020304" pitchFamily="18" charset="0"/>
                <a:cs typeface="Times New Roman" panose="02020603050405020304" pitchFamily="18" charset="0"/>
              </a:rPr>
            </a:br>
            <a:r>
              <a:rPr lang="lt-LT" b="1" dirty="0">
                <a:latin typeface="Times New Roman" panose="02020603050405020304" pitchFamily="18" charset="0"/>
                <a:cs typeface="Times New Roman" panose="02020603050405020304" pitchFamily="18" charset="0"/>
              </a:rPr>
              <a:t>„Senelių rojus“.</a:t>
            </a:r>
            <a:endParaRPr lang="en-GB" b="1"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idx="1"/>
          </p:nvPr>
        </p:nvSpPr>
        <p:spPr/>
        <p:txBody>
          <a:bodyPr/>
          <a:lstStyle/>
          <a:p>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8764" y="557922"/>
            <a:ext cx="4476464" cy="5968619"/>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76" y="2246047"/>
            <a:ext cx="5707324" cy="4280494"/>
          </a:xfrm>
          <a:prstGeom prst="rect">
            <a:avLst/>
          </a:prstGeom>
        </p:spPr>
      </p:pic>
    </p:spTree>
    <p:extLst>
      <p:ext uri="{BB962C8B-B14F-4D97-AF65-F5344CB8AC3E}">
        <p14:creationId xmlns:p14="http://schemas.microsoft.com/office/powerpoint/2010/main" val="1670455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82714" y="722199"/>
            <a:ext cx="7218134" cy="5413601"/>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54083" y="2482910"/>
            <a:ext cx="4700895" cy="3525671"/>
          </a:xfrm>
          <a:prstGeom prst="rect">
            <a:avLst/>
          </a:prstGeom>
        </p:spPr>
      </p:pic>
    </p:spTree>
    <p:extLst>
      <p:ext uri="{BB962C8B-B14F-4D97-AF65-F5344CB8AC3E}">
        <p14:creationId xmlns:p14="http://schemas.microsoft.com/office/powerpoint/2010/main" val="3655520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599519" y="146761"/>
            <a:ext cx="3478749" cy="4638333"/>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5989091" y="3625754"/>
            <a:ext cx="2770497" cy="369399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8327" y="320665"/>
            <a:ext cx="4781339" cy="358600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990" y="4049269"/>
            <a:ext cx="3835093" cy="2877679"/>
          </a:xfrm>
          <a:prstGeom prst="rect">
            <a:avLst/>
          </a:prstGeom>
        </p:spPr>
      </p:pic>
    </p:spTree>
    <p:extLst>
      <p:ext uri="{BB962C8B-B14F-4D97-AF65-F5344CB8AC3E}">
        <p14:creationId xmlns:p14="http://schemas.microsoft.com/office/powerpoint/2010/main" val="1030281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1808" y="365125"/>
            <a:ext cx="5921991" cy="1325563"/>
          </a:xfrm>
        </p:spPr>
        <p:txBody>
          <a:bodyPr/>
          <a:lstStyle/>
          <a:p>
            <a:r>
              <a:rPr lang="lt-LT" dirty="0"/>
              <a:t>   ENCAUSTIC tapyba</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59450" y="2271002"/>
            <a:ext cx="5594349" cy="419576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643" y="255267"/>
            <a:ext cx="4952050" cy="6602733"/>
          </a:xfrm>
          <a:prstGeom prst="rect">
            <a:avLst/>
          </a:prstGeom>
        </p:spPr>
      </p:pic>
    </p:spTree>
    <p:extLst>
      <p:ext uri="{BB962C8B-B14F-4D97-AF65-F5344CB8AC3E}">
        <p14:creationId xmlns:p14="http://schemas.microsoft.com/office/powerpoint/2010/main" val="177795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736980" y="1951630"/>
            <a:ext cx="10616820" cy="4225333"/>
          </a:xfrm>
        </p:spPr>
        <p:txBody>
          <a:bodyPr/>
          <a:lstStyle/>
          <a:p>
            <a:pPr algn="ctr"/>
            <a:r>
              <a:rPr lang="en-GB" sz="2800" dirty="0" err="1">
                <a:latin typeface="Times New Roman" panose="02020603050405020304" pitchFamily="18" charset="0"/>
                <a:cs typeface="Times New Roman" panose="02020603050405020304" pitchFamily="18" charset="0"/>
              </a:rPr>
              <a:t>Ilga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pedagoginė</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praktika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rodo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kad</a:t>
            </a:r>
            <a:r>
              <a:rPr lang="en-GB" sz="2800" dirty="0">
                <a:latin typeface="Times New Roman" panose="02020603050405020304" pitchFamily="18" charset="0"/>
                <a:cs typeface="Times New Roman" panose="02020603050405020304" pitchFamily="18" charset="0"/>
              </a:rPr>
              <a:t> ne </a:t>
            </a:r>
            <a:r>
              <a:rPr lang="en-GB" sz="2800" dirty="0" err="1">
                <a:latin typeface="Times New Roman" panose="02020603050405020304" pitchFamily="18" charset="0"/>
                <a:cs typeface="Times New Roman" panose="02020603050405020304" pitchFamily="18" charset="0"/>
              </a:rPr>
              <a:t>kiekvienas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vaikas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vienodai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priima</a:t>
            </a:r>
            <a:r>
              <a:rPr lang="lt-LT"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dėmesį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domėjimąsi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jo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ar</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jo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šeimos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narių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gyvenimu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Vieni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yra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atviri</a:t>
            </a:r>
            <a:r>
              <a:rPr lang="en-GB" sz="2800" dirty="0">
                <a:latin typeface="Times New Roman" panose="02020603050405020304" pitchFamily="18" charset="0"/>
                <a:cs typeface="Times New Roman" panose="02020603050405020304" pitchFamily="18" charset="0"/>
              </a:rPr>
              <a:t> , </a:t>
            </a:r>
            <a:r>
              <a:rPr lang="en-GB" sz="2800" dirty="0" err="1">
                <a:latin typeface="Times New Roman" panose="02020603050405020304" pitchFamily="18" charset="0"/>
                <a:cs typeface="Times New Roman" panose="02020603050405020304" pitchFamily="18" charset="0"/>
              </a:rPr>
              <a:t>galintys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ir</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norintys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bendrauti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įvairiais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aspektais</a:t>
            </a:r>
            <a:r>
              <a:rPr lang="en-GB" sz="2800" dirty="0">
                <a:latin typeface="Times New Roman" panose="02020603050405020304" pitchFamily="18" charset="0"/>
                <a:cs typeface="Times New Roman" panose="02020603050405020304" pitchFamily="18" charset="0"/>
              </a:rPr>
              <a:t> , </a:t>
            </a:r>
            <a:r>
              <a:rPr lang="en-GB" sz="2800" dirty="0" err="1">
                <a:latin typeface="Times New Roman" panose="02020603050405020304" pitchFamily="18" charset="0"/>
                <a:cs typeface="Times New Roman" panose="02020603050405020304" pitchFamily="18" charset="0"/>
              </a:rPr>
              <a:t>kiti</a:t>
            </a:r>
            <a:r>
              <a:rPr lang="en-GB" sz="2800" dirty="0">
                <a:latin typeface="Times New Roman" panose="02020603050405020304" pitchFamily="18" charset="0"/>
                <a:cs typeface="Times New Roman" panose="02020603050405020304" pitchFamily="18" charset="0"/>
              </a:rPr>
              <a:t> – </a:t>
            </a:r>
            <a:r>
              <a:rPr lang="en-GB" sz="2800" dirty="0" err="1">
                <a:latin typeface="Times New Roman" panose="02020603050405020304" pitchFamily="18" charset="0"/>
                <a:cs typeface="Times New Roman" panose="02020603050405020304" pitchFamily="18" charset="0"/>
              </a:rPr>
              <a:t>atsiveria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tiek</a:t>
            </a:r>
            <a:r>
              <a:rPr lang="en-GB" sz="2800" dirty="0">
                <a:latin typeface="Times New Roman" panose="02020603050405020304" pitchFamily="18" charset="0"/>
                <a:cs typeface="Times New Roman" panose="02020603050405020304" pitchFamily="18" charset="0"/>
              </a:rPr>
              <a:t> , </a:t>
            </a:r>
            <a:r>
              <a:rPr lang="en-GB" sz="2800" dirty="0" err="1">
                <a:latin typeface="Times New Roman" panose="02020603050405020304" pitchFamily="18" charset="0"/>
                <a:cs typeface="Times New Roman" panose="02020603050405020304" pitchFamily="18" charset="0"/>
              </a:rPr>
              <a:t>kiek</a:t>
            </a:r>
            <a:r>
              <a:rPr lang="en-GB" sz="2800" dirty="0">
                <a:latin typeface="Times New Roman" panose="02020603050405020304" pitchFamily="18" charset="0"/>
                <a:cs typeface="Times New Roman" panose="02020603050405020304" pitchFamily="18" charset="0"/>
              </a:rPr>
              <a:t> tai </a:t>
            </a:r>
            <a:r>
              <a:rPr lang="en-GB" sz="2800" dirty="0" err="1">
                <a:latin typeface="Times New Roman" panose="02020603050405020304" pitchFamily="18" charset="0"/>
                <a:cs typeface="Times New Roman" panose="02020603050405020304" pitchFamily="18" charset="0"/>
              </a:rPr>
              <a:t>susiję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mokslais</a:t>
            </a:r>
            <a:r>
              <a:rPr lang="en-GB" sz="2800" dirty="0">
                <a:latin typeface="Times New Roman" panose="02020603050405020304" pitchFamily="18" charset="0"/>
                <a:cs typeface="Times New Roman" panose="02020603050405020304" pitchFamily="18" charset="0"/>
              </a:rPr>
              <a:t>,</a:t>
            </a:r>
            <a:r>
              <a:rPr lang="lt-LT"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treti</a:t>
            </a:r>
            <a:r>
              <a:rPr lang="en-GB" sz="2800" dirty="0">
                <a:latin typeface="Times New Roman" panose="02020603050405020304" pitchFamily="18" charset="0"/>
                <a:cs typeface="Times New Roman" panose="02020603050405020304" pitchFamily="18" charset="0"/>
              </a:rPr>
              <a:t> – </a:t>
            </a:r>
            <a:r>
              <a:rPr lang="en-GB" sz="2800" dirty="0" err="1">
                <a:latin typeface="Times New Roman" panose="02020603050405020304" pitchFamily="18" charset="0"/>
                <a:cs typeface="Times New Roman" panose="02020603050405020304" pitchFamily="18" charset="0"/>
              </a:rPr>
              <a:t>tyliai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atlieka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savo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pareigą</a:t>
            </a:r>
            <a:r>
              <a:rPr lang="en-GB" sz="2800" dirty="0">
                <a:latin typeface="Times New Roman" panose="02020603050405020304" pitchFamily="18" charset="0"/>
                <a:cs typeface="Times New Roman" panose="02020603050405020304" pitchFamily="18" charset="0"/>
              </a:rPr>
              <a:t> , o į </a:t>
            </a:r>
            <a:r>
              <a:rPr lang="en-GB" sz="2800" dirty="0" err="1">
                <a:latin typeface="Times New Roman" panose="02020603050405020304" pitchFamily="18" charset="0"/>
                <a:cs typeface="Times New Roman" panose="02020603050405020304" pitchFamily="18" charset="0"/>
              </a:rPr>
              <a:t>apmąstymus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vidinį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pasaulį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įsileidžia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laba</a:t>
            </a:r>
            <a:r>
              <a:rPr lang="lt-LT" sz="2800" dirty="0">
                <a:latin typeface="Times New Roman" panose="02020603050405020304" pitchFamily="18" charset="0"/>
                <a:cs typeface="Times New Roman" panose="02020603050405020304" pitchFamily="18" charset="0"/>
              </a:rPr>
              <a: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nenoriai</a:t>
            </a:r>
            <a:r>
              <a:rPr lang="en-GB" sz="2800" dirty="0">
                <a:latin typeface="Times New Roman" panose="02020603050405020304" pitchFamily="18" charset="0"/>
                <a:cs typeface="Times New Roman" panose="02020603050405020304" pitchFamily="18" charset="0"/>
              </a:rPr>
              <a:t>. Tai </a:t>
            </a:r>
            <a:r>
              <a:rPr lang="en-GB" sz="2800" dirty="0" err="1">
                <a:latin typeface="Times New Roman" panose="02020603050405020304" pitchFamily="18" charset="0"/>
                <a:cs typeface="Times New Roman" panose="02020603050405020304" pitchFamily="18" charset="0"/>
              </a:rPr>
              <a:t>lemia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šeimos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požiūris</a:t>
            </a:r>
            <a:r>
              <a:rPr lang="en-GB" sz="2800" dirty="0">
                <a:latin typeface="Times New Roman" panose="02020603050405020304" pitchFamily="18" charset="0"/>
                <a:cs typeface="Times New Roman" panose="02020603050405020304" pitchFamily="18" charset="0"/>
              </a:rPr>
              <a:t> į </a:t>
            </a:r>
            <a:r>
              <a:rPr lang="en-GB" sz="2800" dirty="0" err="1">
                <a:latin typeface="Times New Roman" panose="02020603050405020304" pitchFamily="18" charset="0"/>
                <a:cs typeface="Times New Roman" panose="02020603050405020304" pitchFamily="18" charset="0"/>
              </a:rPr>
              <a:t>aplinką</a:t>
            </a:r>
            <a:r>
              <a:rPr lang="en-GB" sz="2800" dirty="0">
                <a:latin typeface="Times New Roman" panose="02020603050405020304" pitchFamily="18" charset="0"/>
                <a:cs typeface="Times New Roman" panose="02020603050405020304" pitchFamily="18" charset="0"/>
              </a:rPr>
              <a:t> , </a:t>
            </a:r>
            <a:r>
              <a:rPr lang="en-GB" sz="2800" dirty="0" err="1">
                <a:latin typeface="Times New Roman" panose="02020603050405020304" pitchFamily="18" charset="0"/>
                <a:cs typeface="Times New Roman" panose="02020603050405020304" pitchFamily="18" charset="0"/>
              </a:rPr>
              <a:t>jos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gyvenimo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būdas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Tačiau</a:t>
            </a:r>
            <a:r>
              <a:rPr lang="en-GB" sz="2800" dirty="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mokytojas turi </a:t>
            </a:r>
            <a:r>
              <a:rPr lang="en-GB" sz="2800" dirty="0" err="1">
                <a:latin typeface="Times New Roman" panose="02020603050405020304" pitchFamily="18" charset="0"/>
                <a:cs typeface="Times New Roman" panose="02020603050405020304" pitchFamily="18" charset="0"/>
              </a:rPr>
              <a:t>ieško</a:t>
            </a:r>
            <a:r>
              <a:rPr lang="lt-LT" sz="2800" dirty="0" err="1">
                <a:latin typeface="Times New Roman" panose="02020603050405020304" pitchFamily="18" charset="0"/>
                <a:cs typeface="Times New Roman" panose="02020603050405020304" pitchFamily="18" charset="0"/>
              </a:rPr>
              <a:t>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būdų</a:t>
            </a:r>
            <a:r>
              <a:rPr lang="en-GB" sz="2800" dirty="0">
                <a:latin typeface="Times New Roman" panose="02020603050405020304" pitchFamily="18" charset="0"/>
                <a:cs typeface="Times New Roman" panose="02020603050405020304" pitchFamily="18" charset="0"/>
              </a:rPr>
              <a:t>,</a:t>
            </a:r>
            <a:r>
              <a:rPr lang="lt-LT"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kaip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pažinti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kiekvieną</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mokinį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ir</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padėti</a:t>
            </a:r>
            <a:r>
              <a:rPr lang="en-GB" sz="2800" dirty="0">
                <a:latin typeface="Times New Roman" panose="02020603050405020304" pitchFamily="18" charset="0"/>
                <a:cs typeface="Times New Roman" panose="02020603050405020304" pitchFamily="18" charset="0"/>
              </a:rPr>
              <a:t> jam </a:t>
            </a:r>
            <a:r>
              <a:rPr lang="en-GB" sz="2800" dirty="0" err="1">
                <a:latin typeface="Times New Roman" panose="02020603050405020304" pitchFamily="18" charset="0"/>
                <a:cs typeface="Times New Roman" panose="02020603050405020304" pitchFamily="18" charset="0"/>
              </a:rPr>
              <a:t>atsiskleisti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kaip</a:t>
            </a:r>
            <a:r>
              <a:rPr lang="lt-LT"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asmenybei</a:t>
            </a:r>
            <a:r>
              <a:rPr lang="en-GB" sz="2800" dirty="0">
                <a:latin typeface="Times New Roman" panose="02020603050405020304" pitchFamily="18"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798391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9776"/>
          </a:xfrm>
        </p:spPr>
        <p:txBody>
          <a:bodyPr>
            <a:normAutofit/>
          </a:bodyPr>
          <a:lstStyle/>
          <a:p>
            <a:pPr algn="ctr"/>
            <a:r>
              <a:rPr lang="lt-LT" b="1" dirty="0">
                <a:latin typeface="Times New Roman" panose="02020603050405020304" pitchFamily="18" charset="0"/>
                <a:cs typeface="Times New Roman" panose="02020603050405020304" pitchFamily="18" charset="0"/>
              </a:rPr>
              <a:t>                   Margučiai iš vilnos</a:t>
            </a:r>
            <a:endParaRPr lang="en-GB"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143196" y="1862966"/>
            <a:ext cx="5566130" cy="417612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6048" y="2449773"/>
            <a:ext cx="6742977" cy="4053385"/>
          </a:xfrm>
          <a:prstGeom prst="rect">
            <a:avLst/>
          </a:prstGeom>
        </p:spPr>
      </p:pic>
    </p:spTree>
    <p:extLst>
      <p:ext uri="{BB962C8B-B14F-4D97-AF65-F5344CB8AC3E}">
        <p14:creationId xmlns:p14="http://schemas.microsoft.com/office/powerpoint/2010/main" val="1726406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4322" y="365125"/>
            <a:ext cx="5089478" cy="1325563"/>
          </a:xfrm>
        </p:spPr>
        <p:txBody>
          <a:bodyPr/>
          <a:lstStyle/>
          <a:p>
            <a:r>
              <a:rPr lang="lt-LT" dirty="0"/>
              <a:t>Prakartėlė iš vilnos                   </a:t>
            </a:r>
            <a:endParaRPr lang="en-GB" dirty="0"/>
          </a:p>
        </p:txBody>
      </p:sp>
      <p:sp>
        <p:nvSpPr>
          <p:cNvPr id="6" name="Content Placeholder 5"/>
          <p:cNvSpPr>
            <a:spLocks noGrp="1"/>
          </p:cNvSpPr>
          <p:nvPr>
            <p:ph idx="1"/>
          </p:nvPr>
        </p:nvSpPr>
        <p:spPr/>
        <p:txBody>
          <a:bodyPr/>
          <a:lstStyle/>
          <a:p>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6054" y="1461447"/>
            <a:ext cx="6382603" cy="4786952"/>
          </a:xfrm>
          <a:prstGeom prst="rect">
            <a:avLst/>
          </a:prstGeom>
        </p:spPr>
      </p:pic>
    </p:spTree>
    <p:extLst>
      <p:ext uri="{BB962C8B-B14F-4D97-AF65-F5344CB8AC3E}">
        <p14:creationId xmlns:p14="http://schemas.microsoft.com/office/powerpoint/2010/main" val="2897760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660" y="389711"/>
            <a:ext cx="7173486" cy="1447800"/>
          </a:xfrm>
        </p:spPr>
        <p:txBody>
          <a:bodyPr>
            <a:normAutofit/>
          </a:bodyPr>
          <a:lstStyle/>
          <a:p>
            <a:r>
              <a:rPr lang="lt-LT" sz="3200" b="1" dirty="0">
                <a:latin typeface="Times New Roman" panose="02020603050405020304" pitchFamily="18" charset="0"/>
                <a:cs typeface="Times New Roman" panose="02020603050405020304" pitchFamily="18" charset="0"/>
              </a:rPr>
              <a:t>Lėlių teatro panaudojimas pamokose</a:t>
            </a:r>
            <a:br>
              <a:rPr lang="lt-LT" dirty="0"/>
            </a:b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71077" y="1640193"/>
            <a:ext cx="6501974" cy="4745914"/>
          </a:xfrm>
        </p:spPr>
      </p:pic>
      <p:sp>
        <p:nvSpPr>
          <p:cNvPr id="5" name="Text Placeholder 4"/>
          <p:cNvSpPr>
            <a:spLocks noGrp="1"/>
          </p:cNvSpPr>
          <p:nvPr>
            <p:ph type="body" sz="half" idx="2"/>
          </p:nvPr>
        </p:nvSpPr>
        <p:spPr>
          <a:xfrm>
            <a:off x="1153686" y="2212073"/>
            <a:ext cx="2776869" cy="3043451"/>
          </a:xfrm>
        </p:spPr>
        <p:txBody>
          <a:bodyPr>
            <a:normAutofit/>
          </a:bodyPr>
          <a:lstStyle/>
          <a:p>
            <a:pPr algn="ctr"/>
            <a:r>
              <a:rPr lang="lt-LT" sz="2000" dirty="0">
                <a:latin typeface="Times New Roman" panose="02020603050405020304" pitchFamily="18" charset="0"/>
                <a:cs typeface="Times New Roman" panose="02020603050405020304" pitchFamily="18" charset="0"/>
              </a:rPr>
              <a:t>Integruota tikybos ir pasaulio pažinimo pamoka „Paslėptas lobis“ 3 klasėje</a:t>
            </a:r>
            <a:endParaRPr lang="en-GB" sz="2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279" y="3575714"/>
            <a:ext cx="3690232" cy="2966073"/>
          </a:xfrm>
          <a:prstGeom prst="rect">
            <a:avLst/>
          </a:prstGeom>
        </p:spPr>
      </p:pic>
    </p:spTree>
    <p:extLst>
      <p:ext uri="{BB962C8B-B14F-4D97-AF65-F5344CB8AC3E}">
        <p14:creationId xmlns:p14="http://schemas.microsoft.com/office/powerpoint/2010/main" val="86323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Tikybos pamoka „Angelai“ 1klasėje</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71727" y="3231405"/>
            <a:ext cx="4342770" cy="3257997"/>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830" y="1372511"/>
            <a:ext cx="7180736" cy="534068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50834" y="220767"/>
            <a:ext cx="1964408" cy="2778687"/>
          </a:xfrm>
          <a:prstGeom prst="rect">
            <a:avLst/>
          </a:prstGeom>
        </p:spPr>
      </p:pic>
    </p:spTree>
    <p:extLst>
      <p:ext uri="{BB962C8B-B14F-4D97-AF65-F5344CB8AC3E}">
        <p14:creationId xmlns:p14="http://schemas.microsoft.com/office/powerpoint/2010/main" val="2499218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98325" cy="1325563"/>
          </a:xfrm>
        </p:spPr>
        <p:txBody>
          <a:bodyPr>
            <a:normAutofit fontScale="90000"/>
          </a:bodyPr>
          <a:lstStyle/>
          <a:p>
            <a:pPr algn="ctr"/>
            <a:r>
              <a:rPr lang="lt-LT" dirty="0"/>
              <a:t>Žaidimas</a:t>
            </a:r>
            <a:br>
              <a:rPr lang="lt-LT" dirty="0"/>
            </a:br>
            <a:r>
              <a:rPr lang="lt-LT" dirty="0"/>
              <a:t>„Kelionė per adventą “</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4221" y="2144037"/>
            <a:ext cx="5129772" cy="3847329"/>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3425" y="-203201"/>
            <a:ext cx="5448301" cy="7264402"/>
          </a:xfrm>
          <a:prstGeom prst="rect">
            <a:avLst/>
          </a:prstGeom>
        </p:spPr>
      </p:pic>
    </p:spTree>
    <p:extLst>
      <p:ext uri="{BB962C8B-B14F-4D97-AF65-F5344CB8AC3E}">
        <p14:creationId xmlns:p14="http://schemas.microsoft.com/office/powerpoint/2010/main" val="3151004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a:t>Neformalus ugdymas</a:t>
            </a:r>
            <a:endParaRPr lang="en-GB" b="1" dirty="0"/>
          </a:p>
        </p:txBody>
      </p:sp>
      <p:sp>
        <p:nvSpPr>
          <p:cNvPr id="3" name="Content Placeholder 2"/>
          <p:cNvSpPr>
            <a:spLocks noGrp="1"/>
          </p:cNvSpPr>
          <p:nvPr>
            <p:ph idx="1"/>
          </p:nvPr>
        </p:nvSpPr>
        <p:spPr/>
        <p:txBody>
          <a:bodyPr>
            <a:normAutofit/>
          </a:bodyPr>
          <a:lstStyle/>
          <a:p>
            <a:r>
              <a:rPr lang="lt-LT" sz="2800" dirty="0"/>
              <a:t>Būreliai</a:t>
            </a:r>
          </a:p>
          <a:p>
            <a:r>
              <a:rPr lang="lt-LT" sz="2800" dirty="0"/>
              <a:t>Ekskursijos</a:t>
            </a:r>
          </a:p>
          <a:p>
            <a:r>
              <a:rPr lang="lt-LT" sz="2800" dirty="0"/>
              <a:t>Bendruomenės renginiai</a:t>
            </a:r>
          </a:p>
          <a:p>
            <a:r>
              <a:rPr lang="lt-LT" sz="2800" dirty="0"/>
              <a:t>Projektai, konkursai, akcijos, parodos, koncertai, spektakliai</a:t>
            </a:r>
            <a:endParaRPr lang="en-GB" sz="2800" dirty="0"/>
          </a:p>
        </p:txBody>
      </p:sp>
    </p:spTree>
    <p:extLst>
      <p:ext uri="{BB962C8B-B14F-4D97-AF65-F5344CB8AC3E}">
        <p14:creationId xmlns:p14="http://schemas.microsoft.com/office/powerpoint/2010/main" val="1889367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dirty="0"/>
              <a:t>Neformaliojo vaikų švietimo veikla </a:t>
            </a:r>
            <a:br>
              <a:rPr lang="lt-LT" dirty="0"/>
            </a:br>
            <a:r>
              <a:rPr lang="lt-LT" dirty="0"/>
              <a:t>                 „Teatro studija“</a:t>
            </a:r>
            <a:br>
              <a:rPr lang="lt-LT" dirty="0"/>
            </a:b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4717" y="1090377"/>
            <a:ext cx="4331725" cy="5767623"/>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3320" y="1690688"/>
            <a:ext cx="6691952" cy="5018964"/>
          </a:xfrm>
          <a:prstGeom prst="rect">
            <a:avLst/>
          </a:prstGeom>
        </p:spPr>
      </p:pic>
    </p:spTree>
    <p:extLst>
      <p:ext uri="{BB962C8B-B14F-4D97-AF65-F5344CB8AC3E}">
        <p14:creationId xmlns:p14="http://schemas.microsoft.com/office/powerpoint/2010/main" val="3101920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lt-LT" dirty="0"/>
            </a:b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1419" y="262718"/>
            <a:ext cx="4485564" cy="285594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6466" y="1027906"/>
            <a:ext cx="7434115" cy="5575586"/>
          </a:xfrm>
          <a:prstGeom prst="rect">
            <a:avLst/>
          </a:prstGeom>
        </p:spPr>
      </p:pic>
    </p:spTree>
    <p:extLst>
      <p:ext uri="{BB962C8B-B14F-4D97-AF65-F5344CB8AC3E}">
        <p14:creationId xmlns:p14="http://schemas.microsoft.com/office/powerpoint/2010/main" val="2513783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49050" y="256133"/>
            <a:ext cx="6635298" cy="4351338"/>
          </a:xfr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5376" y="3310230"/>
            <a:ext cx="4158424" cy="3117865"/>
          </a:xfrm>
          <a:prstGeom prst="rect">
            <a:avLst/>
          </a:prstGeom>
        </p:spPr>
      </p:pic>
    </p:spTree>
    <p:extLst>
      <p:ext uri="{BB962C8B-B14F-4D97-AF65-F5344CB8AC3E}">
        <p14:creationId xmlns:p14="http://schemas.microsoft.com/office/powerpoint/2010/main" val="2584227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96538" y="214952"/>
            <a:ext cx="8570794" cy="6428096"/>
          </a:xfrm>
        </p:spPr>
      </p:pic>
    </p:spTree>
    <p:extLst>
      <p:ext uri="{BB962C8B-B14F-4D97-AF65-F5344CB8AC3E}">
        <p14:creationId xmlns:p14="http://schemas.microsoft.com/office/powerpoint/2010/main" val="1472891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lgn="ctr">
              <a:buNone/>
            </a:pPr>
            <a:r>
              <a:rPr lang="lt-LT" sz="3600" dirty="0">
                <a:latin typeface="Times New Roman" panose="02020603050405020304" pitchFamily="18" charset="0"/>
                <a:cs typeface="Times New Roman" panose="02020603050405020304" pitchFamily="18" charset="0"/>
              </a:rPr>
              <a:t>Mokytojai turėtų kūrybiškai pritaikyti metodus savo pamokose ir pasiūlyti daugiau mokinių kompetencijoms ugdyti(s) tinkamų aktyvaus mokymosi metodų ir jų taikymo pavyzdžių. </a:t>
            </a:r>
          </a:p>
          <a:p>
            <a:pPr marL="0" indent="0" algn="ctr">
              <a:buNone/>
            </a:pPr>
            <a:r>
              <a:rPr lang="lt-LT" sz="3600" dirty="0">
                <a:latin typeface="Times New Roman" panose="02020603050405020304" pitchFamily="18" charset="0"/>
                <a:cs typeface="Times New Roman" panose="02020603050405020304" pitchFamily="18" charset="0"/>
              </a:rPr>
              <a:t>Kodėl tai yra svarbu? </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205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Projektai, konkursai, akcijos, parodos</a:t>
            </a:r>
            <a:br>
              <a:rPr lang="en-GB" dirty="0"/>
            </a:br>
            <a:endParaRPr lang="en-GB" dirty="0"/>
          </a:p>
        </p:txBody>
      </p:sp>
      <p:pic>
        <p:nvPicPr>
          <p:cNvPr id="3" name="Content Placeholder 2"/>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8364" y="1853248"/>
            <a:ext cx="4558353" cy="342046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1334" y="2215705"/>
            <a:ext cx="5500273" cy="4122901"/>
          </a:xfrm>
          <a:prstGeom prst="rect">
            <a:avLst/>
          </a:prstGeom>
        </p:spPr>
      </p:pic>
      <p:sp>
        <p:nvSpPr>
          <p:cNvPr id="5" name="Rectangle 4"/>
          <p:cNvSpPr/>
          <p:nvPr/>
        </p:nvSpPr>
        <p:spPr>
          <a:xfrm>
            <a:off x="1097858" y="5451507"/>
            <a:ext cx="4033476" cy="369332"/>
          </a:xfrm>
          <a:prstGeom prst="rect">
            <a:avLst/>
          </a:prstGeom>
        </p:spPr>
        <p:txBody>
          <a:bodyPr wrap="none">
            <a:spAutoFit/>
          </a:bodyPr>
          <a:lstStyle/>
          <a:p>
            <a:r>
              <a:rPr lang="en-GB" dirty="0" err="1"/>
              <a:t>Projektas</a:t>
            </a:r>
            <a:r>
              <a:rPr lang="en-GB" dirty="0"/>
              <a:t> „Kaunas –</a:t>
            </a:r>
            <a:r>
              <a:rPr lang="en-GB" dirty="0" err="1"/>
              <a:t>mano</a:t>
            </a:r>
            <a:r>
              <a:rPr lang="en-GB" dirty="0"/>
              <a:t> </a:t>
            </a:r>
            <a:r>
              <a:rPr lang="en-GB" dirty="0" err="1"/>
              <a:t>miestas</a:t>
            </a:r>
            <a:r>
              <a:rPr lang="en-GB" dirty="0"/>
              <a:t>“</a:t>
            </a:r>
          </a:p>
        </p:txBody>
      </p:sp>
    </p:spTree>
    <p:extLst>
      <p:ext uri="{BB962C8B-B14F-4D97-AF65-F5344CB8AC3E}">
        <p14:creationId xmlns:p14="http://schemas.microsoft.com/office/powerpoint/2010/main" val="4129446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a:xfrm>
            <a:off x="838199" y="1825625"/>
            <a:ext cx="3324367" cy="4351338"/>
          </a:xfrm>
        </p:spPr>
        <p:txBody>
          <a:bodyPr>
            <a:normAutofit/>
          </a:bodyPr>
          <a:lstStyle/>
          <a:p>
            <a:pPr marL="0" indent="0">
              <a:buNone/>
            </a:pPr>
            <a:r>
              <a:rPr lang="lt-LT" sz="2400" dirty="0"/>
              <a:t>Integruoti mokomieji dalykai :</a:t>
            </a:r>
          </a:p>
          <a:p>
            <a:pPr marL="0" indent="0">
              <a:buNone/>
            </a:pPr>
            <a:r>
              <a:rPr lang="lt-LT" sz="2400" dirty="0"/>
              <a:t>Lietuvių kalba, tikyba, istorija, geografija, gamta, </a:t>
            </a:r>
            <a:r>
              <a:rPr lang="lt-LT" sz="2400" dirty="0" err="1"/>
              <a:t>matematika,fizika</a:t>
            </a:r>
            <a:r>
              <a:rPr lang="lt-LT" sz="2400" dirty="0"/>
              <a:t>, geometrija (</a:t>
            </a:r>
            <a:r>
              <a:rPr lang="lt-LT" sz="2400" dirty="0" err="1"/>
              <a:t>simegrafija</a:t>
            </a:r>
            <a:r>
              <a:rPr lang="lt-LT" sz="2400" dirty="0"/>
              <a:t>), dailė, IT, technologijos (konstrukciniai darbai, tekstilė).</a:t>
            </a:r>
          </a:p>
          <a:p>
            <a:pPr marL="0" indent="0">
              <a:buNone/>
            </a:pPr>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8226" y="931460"/>
            <a:ext cx="7310651" cy="5482988"/>
          </a:xfrm>
          <a:prstGeom prst="rect">
            <a:avLst/>
          </a:prstGeom>
        </p:spPr>
      </p:pic>
    </p:spTree>
    <p:extLst>
      <p:ext uri="{BB962C8B-B14F-4D97-AF65-F5344CB8AC3E}">
        <p14:creationId xmlns:p14="http://schemas.microsoft.com/office/powerpoint/2010/main" val="77775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3" y="365125"/>
            <a:ext cx="11067197" cy="1325563"/>
          </a:xfrm>
        </p:spPr>
        <p:txBody>
          <a:bodyPr>
            <a:normAutofit/>
          </a:bodyPr>
          <a:lstStyle/>
          <a:p>
            <a:r>
              <a:rPr lang="lt-LT" sz="3600" b="1" dirty="0">
                <a:latin typeface="Times New Roman" panose="02020603050405020304" pitchFamily="18" charset="0"/>
                <a:cs typeface="Times New Roman" panose="02020603050405020304" pitchFamily="18" charset="0"/>
              </a:rPr>
              <a:t>Projektas „Kultūrų ratas“, tema „Žydų tradicijos“.</a:t>
            </a:r>
            <a:endParaRPr lang="en-GB" sz="36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73959" y="1027906"/>
            <a:ext cx="7323184" cy="5492388"/>
          </a:xfrm>
        </p:spPr>
      </p:pic>
    </p:spTree>
    <p:extLst>
      <p:ext uri="{BB962C8B-B14F-4D97-AF65-F5344CB8AC3E}">
        <p14:creationId xmlns:p14="http://schemas.microsoft.com/office/powerpoint/2010/main" val="596227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55595" y="184245"/>
            <a:ext cx="8898340" cy="6673755"/>
          </a:xfrm>
        </p:spPr>
      </p:pic>
    </p:spTree>
    <p:extLst>
      <p:ext uri="{BB962C8B-B14F-4D97-AF65-F5344CB8AC3E}">
        <p14:creationId xmlns:p14="http://schemas.microsoft.com/office/powerpoint/2010/main" val="3095114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Apsilankymas teatre, spektaklyje</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77003" y="2021763"/>
            <a:ext cx="6214161" cy="4660621"/>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993" y="1503149"/>
            <a:ext cx="3627177" cy="4836236"/>
          </a:xfrm>
          <a:prstGeom prst="rect">
            <a:avLst/>
          </a:prstGeom>
        </p:spPr>
      </p:pic>
    </p:spTree>
    <p:extLst>
      <p:ext uri="{BB962C8B-B14F-4D97-AF65-F5344CB8AC3E}">
        <p14:creationId xmlns:p14="http://schemas.microsoft.com/office/powerpoint/2010/main" val="2643641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206" y="365125"/>
            <a:ext cx="10780594" cy="1325563"/>
          </a:xfrm>
        </p:spPr>
        <p:txBody>
          <a:bodyPr/>
          <a:lstStyle/>
          <a:p>
            <a:r>
              <a:rPr lang="lt-LT" dirty="0" err="1"/>
              <a:t>Šlienavos</a:t>
            </a:r>
            <a:r>
              <a:rPr lang="lt-LT" dirty="0"/>
              <a:t>  pagrindinės mokyklos ir </a:t>
            </a:r>
            <a:br>
              <a:rPr lang="lt-LT" dirty="0"/>
            </a:br>
            <a:r>
              <a:rPr lang="lt-LT" dirty="0" err="1"/>
              <a:t>Samylų</a:t>
            </a:r>
            <a:r>
              <a:rPr lang="lt-LT" dirty="0"/>
              <a:t> kultūros centro bendradarbiavimas </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1890" y="3429000"/>
            <a:ext cx="4250584" cy="258760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887290"/>
            <a:ext cx="3700593" cy="2466046"/>
          </a:xfrm>
          <a:prstGeom prst="rect">
            <a:avLst/>
          </a:prstGeom>
        </p:spPr>
      </p:pic>
    </p:spTree>
    <p:extLst>
      <p:ext uri="{BB962C8B-B14F-4D97-AF65-F5344CB8AC3E}">
        <p14:creationId xmlns:p14="http://schemas.microsoft.com/office/powerpoint/2010/main" val="2056490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Gerumo akcija sergantiems ligoniukams</a:t>
            </a:r>
            <a:endParaRPr lang="en-GB" dirty="0"/>
          </a:p>
        </p:txBody>
      </p:sp>
      <p:sp>
        <p:nvSpPr>
          <p:cNvPr id="3" name="Content Placeholder 2"/>
          <p:cNvSpPr>
            <a:spLocks noGrp="1"/>
          </p:cNvSpPr>
          <p:nvPr>
            <p:ph idx="1"/>
          </p:nvPr>
        </p:nvSpPr>
        <p:spPr/>
        <p:txBody>
          <a:bodyPr>
            <a:noAutofit/>
          </a:bodyPr>
          <a:lstStyle/>
          <a:p>
            <a:pPr marL="0" indent="0" algn="ctr">
              <a:buNone/>
            </a:pPr>
            <a:r>
              <a:rPr lang="lt-LT" sz="2400" dirty="0"/>
              <a:t>Dalyvavome labdaros ir paramos fondo „Mamų unija“ organizuotoje kasmetinėje Advento akcijoje. Mūsų mokiniai siuvo ir siuvinėjo didžiules medžiagines „Advento kojines“, skirtas dovanėlėms.</a:t>
            </a:r>
          </a:p>
          <a:p>
            <a:pPr marL="0" indent="0" algn="ctr">
              <a:buNone/>
            </a:pPr>
            <a:r>
              <a:rPr lang="lt-LT" sz="2400" dirty="0"/>
              <a:t>Šios kojinės buvo išsiųstos į Vilniaus universiteto ligoninės Santaros klinikų ir Lietuvos sveikatos mokslų universiteto ligoninės Kauno klinikos onkologinių ligų skyrių, kur ligoniukai visą advento laikotarpį ant savo palatos durų kabančiose „Advento kojinėse“ rado dovanėles.</a:t>
            </a:r>
          </a:p>
          <a:p>
            <a:pPr algn="ctr"/>
            <a:endParaRPr lang="en-GB" sz="2400" dirty="0"/>
          </a:p>
        </p:txBody>
      </p:sp>
    </p:spTree>
    <p:extLst>
      <p:ext uri="{BB962C8B-B14F-4D97-AF65-F5344CB8AC3E}">
        <p14:creationId xmlns:p14="http://schemas.microsoft.com/office/powerpoint/2010/main" val="42687444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32013" y="443859"/>
            <a:ext cx="11000094" cy="6187553"/>
          </a:xfrm>
          <a:prstGeom prst="rect">
            <a:avLst/>
          </a:prstGeom>
        </p:spPr>
      </p:pic>
    </p:spTree>
    <p:extLst>
      <p:ext uri="{BB962C8B-B14F-4D97-AF65-F5344CB8AC3E}">
        <p14:creationId xmlns:p14="http://schemas.microsoft.com/office/powerpoint/2010/main" val="307469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5287" y="1825624"/>
            <a:ext cx="6424826" cy="4820835"/>
          </a:xfrm>
          <a:prstGeom prst="rect">
            <a:avLst/>
          </a:prstGeom>
        </p:spPr>
      </p:pic>
      <p:sp>
        <p:nvSpPr>
          <p:cNvPr id="2" name="Title 1"/>
          <p:cNvSpPr>
            <a:spLocks noGrp="1"/>
          </p:cNvSpPr>
          <p:nvPr>
            <p:ph type="title"/>
          </p:nvPr>
        </p:nvSpPr>
        <p:spPr/>
        <p:txBody>
          <a:bodyPr/>
          <a:lstStyle/>
          <a:p>
            <a:endParaRPr lang="en-GB" dirty="0"/>
          </a:p>
        </p:txBody>
      </p:sp>
      <p:sp>
        <p:nvSpPr>
          <p:cNvPr id="7" name="Content Placeholder 6"/>
          <p:cNvSpPr>
            <a:spLocks noGrp="1"/>
          </p:cNvSpPr>
          <p:nvPr>
            <p:ph idx="1"/>
          </p:nvPr>
        </p:nvSpPr>
        <p:spPr>
          <a:xfrm>
            <a:off x="838200" y="1825625"/>
            <a:ext cx="9001836" cy="4351338"/>
          </a:xfrm>
        </p:spPr>
        <p:txBody>
          <a:bodyPr/>
          <a:lstStyle/>
          <a:p>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246" y="162801"/>
            <a:ext cx="5761219" cy="4322439"/>
          </a:xfrm>
          <a:prstGeom prst="rect">
            <a:avLst/>
          </a:prstGeom>
        </p:spPr>
      </p:pic>
    </p:spTree>
    <p:extLst>
      <p:ext uri="{BB962C8B-B14F-4D97-AF65-F5344CB8AC3E}">
        <p14:creationId xmlns:p14="http://schemas.microsoft.com/office/powerpoint/2010/main" val="11645363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Floristikos darbai, kurie skirti senelių namų dekoracijoms advento metu</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2098581"/>
            <a:ext cx="5801784" cy="4351338"/>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6516" y="2497540"/>
            <a:ext cx="4367284" cy="3275463"/>
          </a:xfrm>
          <a:prstGeom prst="rect">
            <a:avLst/>
          </a:prstGeom>
        </p:spPr>
      </p:pic>
    </p:spTree>
    <p:extLst>
      <p:ext uri="{BB962C8B-B14F-4D97-AF65-F5344CB8AC3E}">
        <p14:creationId xmlns:p14="http://schemas.microsoft.com/office/powerpoint/2010/main" val="1403181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800" dirty="0">
                <a:latin typeface="Times New Roman" panose="02020603050405020304" pitchFamily="18" charset="0"/>
                <a:cs typeface="Times New Roman" panose="02020603050405020304" pitchFamily="18" charset="0"/>
              </a:rPr>
              <a:t>Į </a:t>
            </a:r>
            <a:r>
              <a:rPr lang="en-GB" sz="2800" dirty="0" err="1">
                <a:latin typeface="Times New Roman" panose="02020603050405020304" pitchFamily="18" charset="0"/>
                <a:cs typeface="Times New Roman" panose="02020603050405020304" pitchFamily="18" charset="0"/>
              </a:rPr>
              <a:t>mokinių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kompetencijų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ugdymą</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kreipiamas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ugdymo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turinys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iš</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esmės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keičia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požiūrį</a:t>
            </a:r>
            <a:r>
              <a:rPr lang="en-GB" sz="2800" dirty="0">
                <a:latin typeface="Times New Roman" panose="02020603050405020304" pitchFamily="18" charset="0"/>
                <a:cs typeface="Times New Roman" panose="02020603050405020304" pitchFamily="18" charset="0"/>
              </a:rPr>
              <a:t> į </a:t>
            </a:r>
            <a:r>
              <a:rPr lang="en-GB" sz="2800" dirty="0" err="1">
                <a:latin typeface="Times New Roman" panose="02020603050405020304" pitchFamily="18" charset="0"/>
                <a:cs typeface="Times New Roman" panose="02020603050405020304" pitchFamily="18" charset="0"/>
              </a:rPr>
              <a:t>mokymąsi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pažinimo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procesą</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žinias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Kad</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šie</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pokyčiai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įvyktų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mokytojui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svarbu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parinkti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ir</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veiksmingai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taikyti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šiuolaikinius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mokymosi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metodus</a:t>
            </a:r>
            <a:r>
              <a:rPr lang="en-GB" sz="2800" dirty="0">
                <a:latin typeface="Times New Roman" panose="02020603050405020304" pitchFamily="18" charset="0"/>
                <a:cs typeface="Times New Roman" panose="02020603050405020304" pitchFamily="18" charset="0"/>
              </a:rPr>
              <a:t>.</a:t>
            </a:r>
            <a:r>
              <a:rPr lang="lt-LT" sz="2800" dirty="0">
                <a:latin typeface="Times New Roman" panose="02020603050405020304" pitchFamily="18" charset="0"/>
                <a:cs typeface="Times New Roman" panose="02020603050405020304" pitchFamily="18" charset="0"/>
              </a:rPr>
              <a:t> </a:t>
            </a:r>
          </a:p>
          <a:p>
            <a:r>
              <a:rPr lang="en-GB" sz="2800" dirty="0">
                <a:latin typeface="Times New Roman" panose="02020603050405020304" pitchFamily="18" charset="0"/>
                <a:cs typeface="Times New Roman" panose="02020603050405020304" pitchFamily="18" charset="0"/>
              </a:rPr>
              <a:t>Vis </a:t>
            </a:r>
            <a:r>
              <a:rPr lang="en-GB" sz="2800" dirty="0" err="1">
                <a:latin typeface="Times New Roman" panose="02020603050405020304" pitchFamily="18" charset="0"/>
                <a:cs typeface="Times New Roman" panose="02020603050405020304" pitchFamily="18" charset="0"/>
              </a:rPr>
              <a:t>daugiau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mokslinių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tyrimų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rodo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kad</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mokiniai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mokosi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veiksmingiau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jei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jie</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turi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galimybę</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įsitraukti</a:t>
            </a:r>
            <a:r>
              <a:rPr lang="en-GB" sz="2800" dirty="0">
                <a:latin typeface="Times New Roman" panose="02020603050405020304" pitchFamily="18" charset="0"/>
                <a:cs typeface="Times New Roman" panose="02020603050405020304" pitchFamily="18" charset="0"/>
              </a:rPr>
              <a:t> į „</a:t>
            </a:r>
            <a:r>
              <a:rPr lang="en-GB" sz="2800" dirty="0" err="1">
                <a:latin typeface="Times New Roman" panose="02020603050405020304" pitchFamily="18" charset="0"/>
                <a:cs typeface="Times New Roman" panose="02020603050405020304" pitchFamily="18" charset="0"/>
              </a:rPr>
              <a:t>autentišką</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mokymąsi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veiklą</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kur</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būtina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panaudoti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dalykines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žinias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realaus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gyvenimo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problemoms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spręsti</a:t>
            </a:r>
            <a:r>
              <a:rPr lang="en-GB"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42906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871935" cy="1325563"/>
          </a:xfrm>
        </p:spPr>
        <p:txBody>
          <a:bodyPr>
            <a:normAutofit fontScale="90000"/>
          </a:bodyPr>
          <a:lstStyle/>
          <a:p>
            <a:pPr algn="ctr"/>
            <a:r>
              <a:rPr lang="lt-LT" dirty="0">
                <a:latin typeface="Times New Roman" panose="02020603050405020304" pitchFamily="18" charset="0"/>
                <a:cs typeface="Times New Roman" panose="02020603050405020304" pitchFamily="18" charset="0"/>
              </a:rPr>
              <a:t>Advento kalendoriaus</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akcija</a:t>
            </a:r>
            <a:endParaRPr lang="en-GB"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7131" y="2125875"/>
            <a:ext cx="5063004" cy="3797253"/>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454167"/>
            <a:ext cx="4802875" cy="6403833"/>
          </a:xfrm>
          <a:prstGeom prst="rect">
            <a:avLst/>
          </a:prstGeom>
        </p:spPr>
      </p:pic>
    </p:spTree>
    <p:extLst>
      <p:ext uri="{BB962C8B-B14F-4D97-AF65-F5344CB8AC3E}">
        <p14:creationId xmlns:p14="http://schemas.microsoft.com/office/powerpoint/2010/main" val="1409719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6" y="1059116"/>
            <a:ext cx="2811439" cy="1325563"/>
          </a:xfrm>
        </p:spPr>
        <p:txBody>
          <a:bodyPr>
            <a:noAutofit/>
          </a:bodyPr>
          <a:lstStyle/>
          <a:p>
            <a:r>
              <a:rPr lang="lt-LT" sz="2000" dirty="0">
                <a:latin typeface="Times New Roman" panose="02020603050405020304" pitchFamily="18" charset="0"/>
                <a:cs typeface="Times New Roman" panose="02020603050405020304" pitchFamily="18" charset="0"/>
              </a:rPr>
              <a:t>Mokiniai, turintys </a:t>
            </a:r>
            <a:r>
              <a:rPr lang="lt-LT" sz="2000" dirty="0" err="1">
                <a:latin typeface="Times New Roman" panose="02020603050405020304" pitchFamily="18" charset="0"/>
                <a:cs typeface="Times New Roman" panose="02020603050405020304" pitchFamily="18" charset="0"/>
              </a:rPr>
              <a:t>socialininių</a:t>
            </a:r>
            <a:r>
              <a:rPr lang="lt-LT" sz="2000" dirty="0">
                <a:latin typeface="Times New Roman" panose="02020603050405020304" pitchFamily="18" charset="0"/>
                <a:cs typeface="Times New Roman" panose="02020603050405020304" pitchFamily="18" charset="0"/>
              </a:rPr>
              <a:t> įgūdžių stoką labai įsiliejo į gerumo akcijos veiklą, rinkdami kiekvienoje klasėje dovanas į dėžę, skurstantiems, apleistiems vaikams, vaikų namams, vienišiems ir sergantiems seneliams. Šie mokiniai jautėsi labai </a:t>
            </a:r>
            <a:r>
              <a:rPr lang="lt-LT" sz="2000" dirty="0" err="1">
                <a:latin typeface="Times New Roman" panose="02020603050405020304" pitchFamily="18" charset="0"/>
                <a:cs typeface="Times New Roman" panose="02020603050405020304" pitchFamily="18" charset="0"/>
              </a:rPr>
              <a:t>gerai,turintys</a:t>
            </a:r>
            <a:r>
              <a:rPr lang="lt-LT" sz="2000" dirty="0">
                <a:latin typeface="Times New Roman" panose="02020603050405020304" pitchFamily="18" charset="0"/>
                <a:cs typeface="Times New Roman" panose="02020603050405020304" pitchFamily="18" charset="0"/>
              </a:rPr>
              <a:t> reikšmingą užduotį ir ją vykdydami. Jie buvo reikalingi ir svarbūs. </a:t>
            </a:r>
            <a:br>
              <a:rPr lang="lt-LT" sz="2000" dirty="0">
                <a:latin typeface="Times New Roman" panose="02020603050405020304" pitchFamily="18" charset="0"/>
                <a:cs typeface="Times New Roman" panose="02020603050405020304" pitchFamily="18" charset="0"/>
              </a:rPr>
            </a:br>
            <a:endParaRPr lang="en-GB" sz="2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57350" y="725611"/>
            <a:ext cx="7645764" cy="5734323"/>
          </a:xfrm>
        </p:spPr>
      </p:pic>
    </p:spTree>
    <p:extLst>
      <p:ext uri="{BB962C8B-B14F-4D97-AF65-F5344CB8AC3E}">
        <p14:creationId xmlns:p14="http://schemas.microsoft.com/office/powerpoint/2010/main" val="2948078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SENELIŲ LANKYMAS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57820" y="2662238"/>
            <a:ext cx="5593014" cy="419576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6461" y="-407988"/>
            <a:ext cx="5115984" cy="383698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011" y="1282890"/>
            <a:ext cx="4299045" cy="5732060"/>
          </a:xfrm>
          <a:prstGeom prst="rect">
            <a:avLst/>
          </a:prstGeom>
        </p:spPr>
      </p:pic>
    </p:spTree>
    <p:extLst>
      <p:ext uri="{BB962C8B-B14F-4D97-AF65-F5344CB8AC3E}">
        <p14:creationId xmlns:p14="http://schemas.microsoft.com/office/powerpoint/2010/main" val="2501401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626" y="365125"/>
            <a:ext cx="6346173" cy="1325563"/>
          </a:xfrm>
        </p:spPr>
        <p:txBody>
          <a:bodyPr/>
          <a:lstStyle/>
          <a:p>
            <a:r>
              <a:rPr lang="lt-LT" dirty="0"/>
              <a:t>ADVENTINĖS POPIETĖS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384140" y="2120877"/>
            <a:ext cx="5593143" cy="419576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388" y="114544"/>
            <a:ext cx="4282271" cy="6628911"/>
          </a:xfrm>
          <a:prstGeom prst="rect">
            <a:avLst/>
          </a:prstGeom>
        </p:spPr>
      </p:pic>
    </p:spTree>
    <p:extLst>
      <p:ext uri="{BB962C8B-B14F-4D97-AF65-F5344CB8AC3E}">
        <p14:creationId xmlns:p14="http://schemas.microsoft.com/office/powerpoint/2010/main" val="10587881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0185" y="411933"/>
            <a:ext cx="8325134" cy="6243850"/>
          </a:xfrm>
        </p:spPr>
      </p:pic>
    </p:spTree>
    <p:extLst>
      <p:ext uri="{BB962C8B-B14F-4D97-AF65-F5344CB8AC3E}">
        <p14:creationId xmlns:p14="http://schemas.microsoft.com/office/powerpoint/2010/main" val="785990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Prakartėlių konkursas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38233" y="1525374"/>
            <a:ext cx="7474519" cy="4985446"/>
          </a:xfrm>
        </p:spPr>
      </p:pic>
    </p:spTree>
    <p:extLst>
      <p:ext uri="{BB962C8B-B14F-4D97-AF65-F5344CB8AC3E}">
        <p14:creationId xmlns:p14="http://schemas.microsoft.com/office/powerpoint/2010/main" val="3307148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794079" y="368173"/>
            <a:ext cx="3584972" cy="4779963"/>
          </a:xfr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3" y="2141537"/>
            <a:ext cx="3537347" cy="471646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4584" y="-759267"/>
            <a:ext cx="2985933" cy="421440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7152" y="3123072"/>
            <a:ext cx="4812560" cy="3609420"/>
          </a:xfrm>
          <a:prstGeom prst="rect">
            <a:avLst/>
          </a:prstGeom>
        </p:spPr>
      </p:pic>
    </p:spTree>
    <p:extLst>
      <p:ext uri="{BB962C8B-B14F-4D97-AF65-F5344CB8AC3E}">
        <p14:creationId xmlns:p14="http://schemas.microsoft.com/office/powerpoint/2010/main" val="22427860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373504" y="1027906"/>
            <a:ext cx="4525485" cy="572907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501" y="506303"/>
            <a:ext cx="4688006" cy="6250675"/>
          </a:xfrm>
          <a:prstGeom prst="rect">
            <a:avLst/>
          </a:prstGeom>
        </p:spPr>
      </p:pic>
    </p:spTree>
    <p:extLst>
      <p:ext uri="{BB962C8B-B14F-4D97-AF65-F5344CB8AC3E}">
        <p14:creationId xmlns:p14="http://schemas.microsoft.com/office/powerpoint/2010/main" val="40291416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382" y="23931"/>
            <a:ext cx="10515600" cy="1325563"/>
          </a:xfrm>
        </p:spPr>
        <p:txBody>
          <a:bodyPr/>
          <a:lstStyle/>
          <a:p>
            <a:r>
              <a:rPr lang="lt-LT" dirty="0"/>
              <a:t>            </a:t>
            </a:r>
            <a:r>
              <a:rPr lang="en-GB" dirty="0" err="1"/>
              <a:t>Kal</a:t>
            </a:r>
            <a:r>
              <a:rPr lang="lt-LT" dirty="0"/>
              <a:t>ėdiniai spektakliai</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33265" y="1349494"/>
            <a:ext cx="6791419" cy="5093565"/>
          </a:xfrm>
        </p:spPr>
      </p:pic>
    </p:spTree>
    <p:extLst>
      <p:ext uri="{BB962C8B-B14F-4D97-AF65-F5344CB8AC3E}">
        <p14:creationId xmlns:p14="http://schemas.microsoft.com/office/powerpoint/2010/main" val="1512108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212403" y="203039"/>
            <a:ext cx="11251716" cy="6329091"/>
          </a:xfrm>
          <a:prstGeom prst="rect">
            <a:avLst/>
          </a:prstGeom>
        </p:spPr>
      </p:pic>
    </p:spTree>
    <p:extLst>
      <p:ext uri="{BB962C8B-B14F-4D97-AF65-F5344CB8AC3E}">
        <p14:creationId xmlns:p14="http://schemas.microsoft.com/office/powerpoint/2010/main" val="3062570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Autofit/>
          </a:bodyPr>
          <a:lstStyle/>
          <a:p>
            <a:pPr algn="ctr"/>
            <a:r>
              <a:rPr lang="en-GB" sz="2800" dirty="0">
                <a:latin typeface="Times New Roman" panose="02020603050405020304" pitchFamily="18" charset="0"/>
                <a:cs typeface="Times New Roman" panose="02020603050405020304" pitchFamily="18" charset="0"/>
              </a:rPr>
              <a:t>Įrodyta, </a:t>
            </a:r>
            <a:r>
              <a:rPr lang="en-GB" sz="2800" dirty="0" err="1">
                <a:latin typeface="Times New Roman" panose="02020603050405020304" pitchFamily="18" charset="0"/>
                <a:cs typeface="Times New Roman" panose="02020603050405020304" pitchFamily="18" charset="0"/>
              </a:rPr>
              <a:t>kad</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teigiamą</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poveikį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mokymuisi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daro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aktyvi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tinkamai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organizuota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veikla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pamokose</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mokymosi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procese</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panaudojami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aktyvaus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mokymosi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metodai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padedantys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struktūruoti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žinias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svarstyti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alternatyvas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atlikti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tyrimus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veiksmingai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bendrauti</a:t>
            </a:r>
            <a:r>
              <a:rPr lang="lt-LT" sz="2800" dirty="0">
                <a:latin typeface="Times New Roman" panose="02020603050405020304" pitchFamily="18" charset="0"/>
                <a:cs typeface="Times New Roman" panose="02020603050405020304" pitchFamily="18" charset="0"/>
              </a:rPr>
              <a:t>, naudoti naujas technologijas ir kūrybiškai pažvelgti į įprastą pamoką</a:t>
            </a:r>
            <a:r>
              <a:rPr lang="en-GB" sz="2800" dirty="0">
                <a:latin typeface="Times New Roman" panose="02020603050405020304" pitchFamily="18" charset="0"/>
                <a:cs typeface="Times New Roman" panose="02020603050405020304" pitchFamily="18" charset="0"/>
              </a:rPr>
              <a:t>. </a:t>
            </a:r>
            <a:endParaRPr lang="lt-LT" sz="2800" dirty="0">
              <a:latin typeface="Times New Roman" panose="02020603050405020304" pitchFamily="18" charset="0"/>
              <a:cs typeface="Times New Roman" panose="02020603050405020304" pitchFamily="18" charset="0"/>
            </a:endParaRPr>
          </a:p>
          <a:p>
            <a:pPr marL="0" indent="0" algn="ctr">
              <a:buNone/>
            </a:pPr>
            <a:r>
              <a:rPr lang="lt-LT" sz="2800" dirty="0">
                <a:latin typeface="Times New Roman" panose="02020603050405020304" pitchFamily="18" charset="0"/>
                <a:cs typeface="Times New Roman" panose="02020603050405020304" pitchFamily="18" charset="0"/>
              </a:rPr>
              <a:t>Rekomenduojama organizuoti kuo daugiau netradicinių pamokų (Integruotos pamokos, STEAM projektai, pamokos su svečiu, </a:t>
            </a:r>
            <a:r>
              <a:rPr lang="lt-LT" sz="2800" dirty="0" err="1">
                <a:latin typeface="Times New Roman" panose="02020603050405020304" pitchFamily="18" charset="0"/>
                <a:cs typeface="Times New Roman" panose="02020603050405020304" pitchFamily="18" charset="0"/>
              </a:rPr>
              <a:t>įv</a:t>
            </a:r>
            <a:r>
              <a:rPr lang="lt-LT" sz="2800" dirty="0">
                <a:latin typeface="Times New Roman" panose="02020603050405020304" pitchFamily="18" charset="0"/>
                <a:cs typeface="Times New Roman" panose="02020603050405020304" pitchFamily="18" charset="0"/>
              </a:rPr>
              <a:t>. eksperimentai), vesti pamokas netradicinėje aplinkoje.</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31364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3652934" cy="1400530"/>
          </a:xfrm>
        </p:spPr>
        <p:txBody>
          <a:bodyPr/>
          <a:lstStyle/>
          <a:p>
            <a:pPr algn="ctr"/>
            <a:r>
              <a:rPr lang="lt-LT" sz="3200" dirty="0"/>
              <a:t>Konkursas „Jei prakalbėtų, daug pasakytų“. </a:t>
            </a:r>
            <a:br>
              <a:rPr lang="lt-LT" sz="3200" dirty="0"/>
            </a:br>
            <a:r>
              <a:rPr lang="lt-LT" sz="3200" dirty="0"/>
              <a:t>Įdomios istorijos ir mylimo instrumento atradimas,</a:t>
            </a:r>
            <a:r>
              <a:rPr lang="lt-LT" sz="1800" dirty="0"/>
              <a:t> </a:t>
            </a:r>
            <a:r>
              <a:rPr lang="lt-LT" sz="3200" dirty="0"/>
              <a:t>kuris įtakoja tolimesnius </a:t>
            </a:r>
            <a:r>
              <a:rPr lang="lt-LT" sz="3200" dirty="0" err="1"/>
              <a:t>pasirinkimus</a:t>
            </a:r>
            <a:r>
              <a:rPr lang="lt-LT" sz="3200" dirty="0"/>
              <a:t>, tikslus ir sėkmę.</a:t>
            </a:r>
            <a:endParaRPr lang="en-GB" sz="44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65875" y="452718"/>
            <a:ext cx="7182983" cy="5388524"/>
          </a:xfrm>
        </p:spPr>
      </p:pic>
    </p:spTree>
    <p:extLst>
      <p:ext uri="{BB962C8B-B14F-4D97-AF65-F5344CB8AC3E}">
        <p14:creationId xmlns:p14="http://schemas.microsoft.com/office/powerpoint/2010/main" val="3037409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842" y="2519552"/>
            <a:ext cx="6392792" cy="4299045"/>
          </a:xfrm>
          <a:prstGeom prst="rect">
            <a:avLst/>
          </a:prstGeom>
        </p:spPr>
      </p:pic>
      <p:sp>
        <p:nvSpPr>
          <p:cNvPr id="2" name="Title 1"/>
          <p:cNvSpPr>
            <a:spLocks noGrp="1"/>
          </p:cNvSpPr>
          <p:nvPr>
            <p:ph type="title"/>
          </p:nvPr>
        </p:nvSpPr>
        <p:spPr/>
        <p:txBody>
          <a:bodyPr>
            <a:normAutofit/>
          </a:bodyPr>
          <a:lstStyle/>
          <a:p>
            <a:pPr algn="ctr"/>
            <a:r>
              <a:rPr lang="lt-LT" sz="3200" dirty="0">
                <a:latin typeface="Times New Roman" panose="02020603050405020304" pitchFamily="18" charset="0"/>
                <a:cs typeface="Times New Roman" panose="02020603050405020304" pitchFamily="18" charset="0"/>
              </a:rPr>
              <a:t>Konkursas „IŠ TAUTOS SKRYNIOS“</a:t>
            </a:r>
            <a:endParaRPr lang="en-GB"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244998" y="1493080"/>
            <a:ext cx="5542252" cy="4195762"/>
          </a:xfrm>
        </p:spPr>
      </p:pic>
    </p:spTree>
    <p:extLst>
      <p:ext uri="{BB962C8B-B14F-4D97-AF65-F5344CB8AC3E}">
        <p14:creationId xmlns:p14="http://schemas.microsoft.com/office/powerpoint/2010/main" val="2518408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Tarptautinis konkursas Londone </a:t>
            </a:r>
            <a:br>
              <a:rPr lang="lt-LT" dirty="0"/>
            </a:br>
            <a:r>
              <a:rPr lang="lt-LT" dirty="0"/>
              <a:t>„YOUNG TALENT“</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879045" y="1443042"/>
            <a:ext cx="3762495" cy="5015400"/>
          </a:xfr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7105" y="2036056"/>
            <a:ext cx="5650946" cy="4239577"/>
          </a:xfrm>
          <a:prstGeom prst="rect">
            <a:avLst/>
          </a:prstGeom>
        </p:spPr>
      </p:pic>
    </p:spTree>
    <p:extLst>
      <p:ext uri="{BB962C8B-B14F-4D97-AF65-F5344CB8AC3E}">
        <p14:creationId xmlns:p14="http://schemas.microsoft.com/office/powerpoint/2010/main" val="3240811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Valstybingumo šventės bažnyčioje</a:t>
            </a:r>
            <a:endParaRPr lang="en-GB"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69994" y="1440988"/>
            <a:ext cx="7222683" cy="5417012"/>
          </a:xfrm>
        </p:spPr>
      </p:pic>
    </p:spTree>
    <p:extLst>
      <p:ext uri="{BB962C8B-B14F-4D97-AF65-F5344CB8AC3E}">
        <p14:creationId xmlns:p14="http://schemas.microsoft.com/office/powerpoint/2010/main" val="12521883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47698" y="513696"/>
            <a:ext cx="4584218" cy="6112292"/>
          </a:xfr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5116" y="1298433"/>
            <a:ext cx="3995666" cy="5327555"/>
          </a:xfrm>
          <a:prstGeom prst="rect">
            <a:avLst/>
          </a:prstGeom>
        </p:spPr>
      </p:pic>
    </p:spTree>
    <p:extLst>
      <p:ext uri="{BB962C8B-B14F-4D97-AF65-F5344CB8AC3E}">
        <p14:creationId xmlns:p14="http://schemas.microsoft.com/office/powerpoint/2010/main" val="5549224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Katalikiškos stovyklos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8260" y="1525374"/>
            <a:ext cx="6617632" cy="496322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30386" y="317310"/>
            <a:ext cx="4148920" cy="311169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9610" y="3643952"/>
            <a:ext cx="3989696" cy="2992272"/>
          </a:xfrm>
          <a:prstGeom prst="rect">
            <a:avLst/>
          </a:prstGeom>
        </p:spPr>
      </p:pic>
    </p:spTree>
    <p:extLst>
      <p:ext uri="{BB962C8B-B14F-4D97-AF65-F5344CB8AC3E}">
        <p14:creationId xmlns:p14="http://schemas.microsoft.com/office/powerpoint/2010/main" val="14303546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621" y="500062"/>
            <a:ext cx="10515600" cy="1325563"/>
          </a:xfrm>
        </p:spPr>
        <p:txBody>
          <a:bodyPr>
            <a:normAutofit fontScale="90000"/>
          </a:bodyPr>
          <a:lstStyle/>
          <a:p>
            <a:pPr algn="ctr"/>
            <a:r>
              <a:rPr lang="lt-LT" dirty="0"/>
              <a:t>Vaikų ir tėvų santykis namuose ir bendruomenėje</a:t>
            </a:r>
            <a:br>
              <a:rPr lang="en-GB" dirty="0"/>
            </a:br>
            <a:endParaRPr lang="en-GB" dirty="0"/>
          </a:p>
        </p:txBody>
      </p:sp>
      <p:sp>
        <p:nvSpPr>
          <p:cNvPr id="3" name="Content Placeholder 2"/>
          <p:cNvSpPr>
            <a:spLocks noGrp="1"/>
          </p:cNvSpPr>
          <p:nvPr>
            <p:ph idx="1"/>
          </p:nvPr>
        </p:nvSpPr>
        <p:spPr/>
        <p:txBody>
          <a:bodyPr/>
          <a:lstStyle/>
          <a:p>
            <a:endParaRPr lang="lt-LT" dirty="0"/>
          </a:p>
          <a:p>
            <a:pPr marL="0" indent="0" algn="ctr">
              <a:buNone/>
            </a:pPr>
            <a:r>
              <a:rPr lang="lt-LT" sz="2800" dirty="0"/>
              <a:t>Bendruomeniškumas kaip reiškinys yra vienas esminių prigimtinės kultūros bruožų. šiandien tai svarbu, kai bendruomeniškumas tarp žmonių blėsta, o bendruomenės, net ir tokios prigimtinės kaip šeima, - apirusios ir praradusios turinį... </a:t>
            </a:r>
            <a:endParaRPr lang="en-GB" sz="2800" dirty="0"/>
          </a:p>
        </p:txBody>
      </p:sp>
    </p:spTree>
    <p:extLst>
      <p:ext uri="{BB962C8B-B14F-4D97-AF65-F5344CB8AC3E}">
        <p14:creationId xmlns:p14="http://schemas.microsoft.com/office/powerpoint/2010/main" val="1441977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103312" y="1064526"/>
            <a:ext cx="8946541" cy="5183874"/>
          </a:xfrm>
        </p:spPr>
        <p:txBody>
          <a:bodyPr>
            <a:noAutofit/>
          </a:bodyPr>
          <a:lstStyle/>
          <a:p>
            <a:pPr marL="0" indent="0" algn="ctr">
              <a:buNone/>
            </a:pPr>
            <a:r>
              <a:rPr lang="lt-LT" sz="2800" dirty="0"/>
              <a:t>Labai svarbu šeimoje perteikiamos ir puoselėjamos tėvams ir vaikams brangiausios žmogiškosios vertybės. Ir būtent tėvų požiūris į pamatines, tautos vertybes daro teigiamą </a:t>
            </a:r>
            <a:r>
              <a:rPr lang="lt-LT" sz="2800" dirty="0" err="1"/>
              <a:t>ytaką</a:t>
            </a:r>
            <a:r>
              <a:rPr lang="lt-LT" sz="2800" dirty="0"/>
              <a:t> vaikų </a:t>
            </a:r>
            <a:r>
              <a:rPr lang="lt-LT" sz="2800" dirty="0" err="1"/>
              <a:t>religiniui</a:t>
            </a:r>
            <a:r>
              <a:rPr lang="lt-LT" sz="2800" dirty="0"/>
              <a:t> ir </a:t>
            </a:r>
            <a:r>
              <a:rPr lang="lt-LT" sz="2800" dirty="0" err="1"/>
              <a:t>etnokultūriniui</a:t>
            </a:r>
            <a:r>
              <a:rPr lang="lt-LT" sz="2800" dirty="0"/>
              <a:t> ugdymui. Šeimoje vaikai gauna PARAMĄ – žinias, informaciją, savęs pažinimą, tapatumo suvokimą, religiją ir tikėjimą. Tautos kultūros perdavimas vaikams šeimose tampa šeimos vidine kultūra, tradicijų tęstinumu ir pagarba praeities ir ateities kartoms. Vaikai pamils tautos kultūros vertybes tik tuomet, jei matys, kad tai svarbu jų tėvams. </a:t>
            </a:r>
            <a:endParaRPr lang="en-GB" sz="2800" dirty="0"/>
          </a:p>
        </p:txBody>
      </p:sp>
    </p:spTree>
    <p:extLst>
      <p:ext uri="{BB962C8B-B14F-4D97-AF65-F5344CB8AC3E}">
        <p14:creationId xmlns:p14="http://schemas.microsoft.com/office/powerpoint/2010/main" val="11472807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452718"/>
            <a:ext cx="11532358" cy="1400530"/>
          </a:xfrm>
        </p:spPr>
        <p:txBody>
          <a:bodyPr/>
          <a:lstStyle/>
          <a:p>
            <a:pPr algn="ctr"/>
            <a:r>
              <a:rPr lang="lt-LT" sz="3600" dirty="0"/>
              <a:t>Dalyvavimas bendruomenės renginiuose kartu su vaikais</a:t>
            </a:r>
            <a:endParaRPr lang="en-GB" sz="36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88608" y="1659154"/>
            <a:ext cx="6667237" cy="4769288"/>
          </a:xfrm>
        </p:spPr>
      </p:pic>
    </p:spTree>
    <p:extLst>
      <p:ext uri="{BB962C8B-B14F-4D97-AF65-F5344CB8AC3E}">
        <p14:creationId xmlns:p14="http://schemas.microsoft.com/office/powerpoint/2010/main" val="408929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849203" cy="1325563"/>
          </a:xfrm>
        </p:spPr>
        <p:txBody>
          <a:bodyPr>
            <a:normAutofit fontScale="90000"/>
          </a:bodyPr>
          <a:lstStyle/>
          <a:p>
            <a:pPr algn="ctr"/>
            <a:r>
              <a:rPr lang="lt-LT" sz="2800" dirty="0">
                <a:latin typeface="Times New Roman" panose="02020603050405020304" pitchFamily="18" charset="0"/>
                <a:cs typeface="Times New Roman" panose="02020603050405020304" pitchFamily="18" charset="0"/>
              </a:rPr>
              <a:t>Konkursas </a:t>
            </a:r>
            <a:br>
              <a:rPr lang="lt-LT" sz="2800" dirty="0">
                <a:latin typeface="Times New Roman" panose="02020603050405020304" pitchFamily="18" charset="0"/>
                <a:cs typeface="Times New Roman" panose="02020603050405020304" pitchFamily="18" charset="0"/>
              </a:rPr>
            </a:br>
            <a:r>
              <a:rPr lang="lt-LT" sz="2400" dirty="0">
                <a:latin typeface="Times New Roman" panose="02020603050405020304" pitchFamily="18" charset="0"/>
                <a:cs typeface="Times New Roman" panose="02020603050405020304" pitchFamily="18" charset="0"/>
              </a:rPr>
              <a:t>„JEI PRAKALBĖTŲ, DAUG PASAKYTŲ“. </a:t>
            </a:r>
            <a:br>
              <a:rPr lang="lt-LT" sz="2400" dirty="0">
                <a:latin typeface="Times New Roman" panose="02020603050405020304" pitchFamily="18" charset="0"/>
                <a:cs typeface="Times New Roman" panose="02020603050405020304" pitchFamily="18" charset="0"/>
              </a:rPr>
            </a:br>
            <a:r>
              <a:rPr lang="lt-LT" sz="2400" dirty="0">
                <a:latin typeface="Times New Roman" panose="02020603050405020304" pitchFamily="18" charset="0"/>
                <a:cs typeface="Times New Roman" panose="02020603050405020304" pitchFamily="18" charset="0"/>
              </a:rPr>
              <a:t>2017m </a:t>
            </a:r>
            <a:br>
              <a:rPr lang="lt-LT" sz="2400" dirty="0">
                <a:latin typeface="Times New Roman" panose="02020603050405020304" pitchFamily="18" charset="0"/>
                <a:cs typeface="Times New Roman" panose="02020603050405020304" pitchFamily="18" charset="0"/>
              </a:rPr>
            </a:br>
            <a:endParaRPr lang="en-GB"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29849" y="449885"/>
            <a:ext cx="3360813" cy="5958229"/>
          </a:xfr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354729"/>
            <a:ext cx="6080078" cy="4053385"/>
          </a:xfrm>
          <a:prstGeom prst="rect">
            <a:avLst/>
          </a:prstGeom>
        </p:spPr>
      </p:pic>
    </p:spTree>
    <p:extLst>
      <p:ext uri="{BB962C8B-B14F-4D97-AF65-F5344CB8AC3E}">
        <p14:creationId xmlns:p14="http://schemas.microsoft.com/office/powerpoint/2010/main" val="1345616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latin typeface="Times New Roman" panose="02020603050405020304" pitchFamily="18" charset="0"/>
                <a:cs typeface="Times New Roman" panose="02020603050405020304" pitchFamily="18" charset="0"/>
              </a:rPr>
              <a:t>Netradicinė veikla formaliame ugdyme</a:t>
            </a: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975212" y="2811439"/>
            <a:ext cx="8378588" cy="3365524"/>
          </a:xfrm>
        </p:spPr>
        <p:txBody>
          <a:bodyPr/>
          <a:lstStyle/>
          <a:p>
            <a:r>
              <a:rPr lang="lt-LT" sz="3200" dirty="0">
                <a:latin typeface="Times New Roman" panose="02020603050405020304" pitchFamily="18" charset="0"/>
                <a:cs typeface="Times New Roman" panose="02020603050405020304" pitchFamily="18" charset="0"/>
              </a:rPr>
              <a:t>Netradicinės pamokos</a:t>
            </a:r>
          </a:p>
          <a:p>
            <a:r>
              <a:rPr lang="lt-LT" sz="3200" dirty="0">
                <a:latin typeface="Times New Roman" panose="02020603050405020304" pitchFamily="18" charset="0"/>
                <a:cs typeface="Times New Roman" panose="02020603050405020304" pitchFamily="18" charset="0"/>
              </a:rPr>
              <a:t>Pamokos netradicinėje aplinkoje</a:t>
            </a:r>
          </a:p>
          <a:p>
            <a:r>
              <a:rPr lang="lt-LT" sz="3200" dirty="0">
                <a:latin typeface="Times New Roman" panose="02020603050405020304" pitchFamily="18" charset="0"/>
                <a:cs typeface="Times New Roman" panose="02020603050405020304" pitchFamily="18" charset="0"/>
              </a:rPr>
              <a:t>Netradicinės priemonės</a:t>
            </a:r>
          </a:p>
          <a:p>
            <a:endParaRPr lang="en-GB" dirty="0"/>
          </a:p>
        </p:txBody>
      </p:sp>
    </p:spTree>
    <p:extLst>
      <p:ext uri="{BB962C8B-B14F-4D97-AF65-F5344CB8AC3E}">
        <p14:creationId xmlns:p14="http://schemas.microsoft.com/office/powerpoint/2010/main" val="2360061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916" y="452718"/>
            <a:ext cx="7102918" cy="1400530"/>
          </a:xfrm>
        </p:spPr>
        <p:txBody>
          <a:bodyPr>
            <a:normAutofit/>
          </a:bodyPr>
          <a:lstStyle/>
          <a:p>
            <a:pPr algn="ctr"/>
            <a:r>
              <a:rPr lang="lt-LT" sz="2800" dirty="0">
                <a:latin typeface="Times New Roman" panose="02020603050405020304" pitchFamily="18" charset="0"/>
                <a:cs typeface="Times New Roman" panose="02020603050405020304" pitchFamily="18" charset="0"/>
              </a:rPr>
              <a:t>Festivalis „ATATARIA LAMZDŽIAI“ </a:t>
            </a:r>
            <a:br>
              <a:rPr lang="lt-LT" sz="2800" dirty="0">
                <a:latin typeface="Times New Roman" panose="02020603050405020304" pitchFamily="18" charset="0"/>
                <a:cs typeface="Times New Roman" panose="02020603050405020304" pitchFamily="18" charset="0"/>
              </a:rPr>
            </a:br>
            <a:r>
              <a:rPr lang="lt-LT" sz="2800" dirty="0" err="1">
                <a:latin typeface="Times New Roman" panose="02020603050405020304" pitchFamily="18" charset="0"/>
                <a:cs typeface="Times New Roman" panose="02020603050405020304" pitchFamily="18" charset="0"/>
              </a:rPr>
              <a:t>Šv.Jurgio</a:t>
            </a:r>
            <a:r>
              <a:rPr lang="lt-LT" sz="2800" dirty="0">
                <a:latin typeface="Times New Roman" panose="02020603050405020304" pitchFamily="18" charset="0"/>
                <a:cs typeface="Times New Roman" panose="02020603050405020304" pitchFamily="18" charset="0"/>
              </a:rPr>
              <a:t> bažnyčioje</a:t>
            </a:r>
            <a:endParaRPr lang="en-GB"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0376" y="1287560"/>
            <a:ext cx="3637800" cy="532613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0581" y="1958140"/>
            <a:ext cx="6582150" cy="4388100"/>
          </a:xfrm>
          <a:prstGeom prst="rect">
            <a:avLst/>
          </a:prstGeom>
        </p:spPr>
      </p:pic>
    </p:spTree>
    <p:extLst>
      <p:ext uri="{BB962C8B-B14F-4D97-AF65-F5344CB8AC3E}">
        <p14:creationId xmlns:p14="http://schemas.microsoft.com/office/powerpoint/2010/main" val="10621741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2800" dirty="0">
                <a:latin typeface="Times New Roman" panose="02020603050405020304" pitchFamily="18" charset="0"/>
                <a:cs typeface="Times New Roman" panose="02020603050405020304" pitchFamily="18" charset="0"/>
              </a:rPr>
              <a:t>Renginys „ANGELŲ ISTORIJOS“</a:t>
            </a:r>
            <a:endParaRPr lang="en-GB"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6728" y="1467900"/>
            <a:ext cx="7383438" cy="539010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1638" y="1690688"/>
            <a:ext cx="3165270" cy="4722125"/>
          </a:xfrm>
          <a:prstGeom prst="rect">
            <a:avLst/>
          </a:prstGeom>
        </p:spPr>
      </p:pic>
    </p:spTree>
    <p:extLst>
      <p:ext uri="{BB962C8B-B14F-4D97-AF65-F5344CB8AC3E}">
        <p14:creationId xmlns:p14="http://schemas.microsoft.com/office/powerpoint/2010/main" val="4092186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22" y="736979"/>
            <a:ext cx="10788556" cy="3028169"/>
          </a:xfrm>
        </p:spPr>
        <p:txBody>
          <a:bodyPr>
            <a:normAutofit fontScale="90000"/>
          </a:bodyPr>
          <a:lstStyle/>
          <a:p>
            <a:pPr algn="ctr"/>
            <a:r>
              <a:rPr lang="lt-LT" b="1" dirty="0">
                <a:latin typeface="Times New Roman" panose="02020603050405020304" pitchFamily="18" charset="0"/>
                <a:cs typeface="Times New Roman" panose="02020603050405020304" pitchFamily="18" charset="0"/>
              </a:rPr>
              <a:t>Išvada: </a:t>
            </a:r>
            <a:br>
              <a:rPr lang="lt-LT" b="1"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Mokytojo </a:t>
            </a:r>
            <a:r>
              <a:rPr lang="lt-LT" dirty="0" err="1">
                <a:latin typeface="Times New Roman" panose="02020603050405020304" pitchFamily="18" charset="0"/>
                <a:cs typeface="Times New Roman" panose="02020603050405020304" pitchFamily="18" charset="0"/>
              </a:rPr>
              <a:t>kompetetingumas</a:t>
            </a:r>
            <a:r>
              <a:rPr lang="lt-LT" dirty="0">
                <a:latin typeface="Times New Roman" panose="02020603050405020304" pitchFamily="18" charset="0"/>
                <a:cs typeface="Times New Roman" panose="02020603050405020304" pitchFamily="18" charset="0"/>
              </a:rPr>
              <a:t>,</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 meilė darbui bei pačio mokytojo asmenybė </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daro didžiulę įtaką mokiniui, </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jo požiūrio į mokymosi svarbą </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formavimuisi, </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o naudojamos netradicinės mokymosi veiklos leidžia ne tik geriau pažinti mokinius, bet ir sukurti glaudesnį ir šiltesnį santykį su jais.</a:t>
            </a:r>
            <a:endParaRPr lang="en-GB"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p:txBody>
          <a:bodyPr/>
          <a:lstStyle/>
          <a:p>
            <a:endParaRPr lang="en-GB" dirty="0"/>
          </a:p>
        </p:txBody>
      </p:sp>
    </p:spTree>
    <p:extLst>
      <p:ext uri="{BB962C8B-B14F-4D97-AF65-F5344CB8AC3E}">
        <p14:creationId xmlns:p14="http://schemas.microsoft.com/office/powerpoint/2010/main" val="18614875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buNone/>
            </a:pPr>
            <a:r>
              <a:rPr lang="lt-LT" sz="3200" dirty="0">
                <a:latin typeface="Times New Roman" panose="02020603050405020304" pitchFamily="18" charset="0"/>
                <a:cs typeface="Times New Roman" panose="02020603050405020304" pitchFamily="18" charset="0"/>
              </a:rPr>
              <a:t>	</a:t>
            </a:r>
          </a:p>
          <a:p>
            <a:pPr marL="0" indent="0">
              <a:buNone/>
            </a:pPr>
            <a:endParaRPr lang="lt-LT" sz="3200" dirty="0">
              <a:latin typeface="Times New Roman" panose="02020603050405020304" pitchFamily="18" charset="0"/>
              <a:cs typeface="Times New Roman" panose="02020603050405020304" pitchFamily="18" charset="0"/>
            </a:endParaRPr>
          </a:p>
          <a:p>
            <a:pPr marL="0" indent="0">
              <a:buNone/>
            </a:pPr>
            <a:r>
              <a:rPr lang="lt-LT" sz="4800" dirty="0">
                <a:latin typeface="Times New Roman" panose="02020603050405020304" pitchFamily="18" charset="0"/>
                <a:cs typeface="Times New Roman" panose="02020603050405020304" pitchFamily="18" charset="0"/>
              </a:rPr>
              <a:t>Ačiū už dėmesį </a:t>
            </a:r>
            <a:r>
              <a:rPr lang="lt-LT" sz="4800" dirty="0">
                <a:latin typeface="Times New Roman" panose="02020603050405020304" pitchFamily="18" charset="0"/>
                <a:cs typeface="Times New Roman" panose="02020603050405020304" pitchFamily="18" charset="0"/>
                <a:sym typeface="Wingdings" panose="05000000000000000000" pitchFamily="2" charset="2"/>
              </a:rPr>
              <a:t></a:t>
            </a:r>
            <a:endParaRPr lang="en-GB" sz="4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7263" y="572922"/>
            <a:ext cx="4059920" cy="6005299"/>
          </a:xfrm>
          <a:prstGeom prst="rect">
            <a:avLst/>
          </a:prstGeom>
        </p:spPr>
      </p:pic>
    </p:spTree>
    <p:extLst>
      <p:ext uri="{BB962C8B-B14F-4D97-AF65-F5344CB8AC3E}">
        <p14:creationId xmlns:p14="http://schemas.microsoft.com/office/powerpoint/2010/main" val="34105195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1829</TotalTime>
  <Words>1098</Words>
  <Application>Microsoft Office PowerPoint</Application>
  <PresentationFormat>Plačiaekranė</PresentationFormat>
  <Paragraphs>103</Paragraphs>
  <Slides>93</Slides>
  <Notes>0</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93</vt:i4>
      </vt:variant>
    </vt:vector>
  </HeadingPairs>
  <TitlesOfParts>
    <vt:vector size="100" baseType="lpstr">
      <vt:lpstr>Andalus</vt:lpstr>
      <vt:lpstr>Arial</vt:lpstr>
      <vt:lpstr>Calibri Light</vt:lpstr>
      <vt:lpstr>Century Gothic</vt:lpstr>
      <vt:lpstr>Times New Roman</vt:lpstr>
      <vt:lpstr>Wingdings 3</vt:lpstr>
      <vt:lpstr>Ion</vt:lpstr>
      <vt:lpstr>  Vilkaviškio vyskupijos tikybos mokytojų  mokslinė praktinė konferencija „Mokinio pažinimo būdai“ 2019-10-28  „Mokinio pažinimo būdai per netradicinę veiklą“</vt:lpstr>
      <vt:lpstr>Turinys:</vt:lpstr>
      <vt:lpstr>  „Žmogaus nieko negalima išmokyti, žmogus turi išmokti pats.“ (A.n.)</vt:lpstr>
      <vt:lpstr>„PowerPoint“ pateiktis</vt:lpstr>
      <vt:lpstr>„PowerPoint“ pateiktis</vt:lpstr>
      <vt:lpstr>„PowerPoint“ pateiktis</vt:lpstr>
      <vt:lpstr>„PowerPoint“ pateiktis</vt:lpstr>
      <vt:lpstr>„PowerPoint“ pateiktis</vt:lpstr>
      <vt:lpstr>Netradicinė veikla formaliame ugdyme</vt:lpstr>
      <vt:lpstr>Netradicinės pamokos </vt:lpstr>
      <vt:lpstr>Etnokultūros integravimas į pamokas</vt:lpstr>
      <vt:lpstr>Integruotos pamokos </vt:lpstr>
      <vt:lpstr>„PowerPoint“ pateiktis</vt:lpstr>
      <vt:lpstr>„PowerPoint“ pateiktis</vt:lpstr>
      <vt:lpstr>Integruota dorinio ugdymo ir technologijų pamoka  „Žydų tradicijos ir tradiciniai patiekalai“.</vt:lpstr>
      <vt:lpstr>„PowerPoint“ pateiktis</vt:lpstr>
      <vt:lpstr>„PowerPoint“ pateiktis</vt:lpstr>
      <vt:lpstr>Pamokos su svečiu </vt:lpstr>
      <vt:lpstr>„PowerPoint“ pateiktis</vt:lpstr>
      <vt:lpstr>„PowerPoint“ pateiktis</vt:lpstr>
      <vt:lpstr>Pamokos ne mokykloje arba netradicinėje aplinkoje </vt:lpstr>
      <vt:lpstr>Pamokos etnografinėje sodyboje</vt:lpstr>
      <vt:lpstr>„PowerPoint“ pateiktis</vt:lpstr>
      <vt:lpstr>Ekskursijos</vt:lpstr>
      <vt:lpstr> Integruota istorijos, tikybos ir technologijų pamoka „Viduramžiai“ Perkūno name, Kaune.</vt:lpstr>
      <vt:lpstr>„PowerPoint“ pateiktis</vt:lpstr>
      <vt:lpstr>„PowerPoint“ pateiktis</vt:lpstr>
      <vt:lpstr>„PowerPoint“ pateiktis</vt:lpstr>
      <vt:lpstr>Chaimo Frenkelio viloje, Šiauliuose. „Žydų paveldas Šiauliuose: pirkliai Frenkeliai“ </vt:lpstr>
      <vt:lpstr>„PowerPoint“ pateiktis</vt:lpstr>
      <vt:lpstr>Pamokos bažnyčioje</vt:lpstr>
      <vt:lpstr>KTU mokslo festivalis</vt:lpstr>
      <vt:lpstr>„PowerPoint“ pateiktis</vt:lpstr>
      <vt:lpstr>Netradicinės priemonės </vt:lpstr>
      <vt:lpstr>5 pojūčių priemonės</vt:lpstr>
      <vt:lpstr>„PowerPoint“ pateiktis</vt:lpstr>
      <vt:lpstr>„PowerPoint“ pateiktis</vt:lpstr>
      <vt:lpstr>„PowerPoint“ pateiktis</vt:lpstr>
      <vt:lpstr>„PowerPoint“ pateiktis</vt:lpstr>
      <vt:lpstr>„PowerPoint“ pateiktis</vt:lpstr>
      <vt:lpstr>Knygos atverčiamais langeliais</vt:lpstr>
      <vt:lpstr>„PowerPoint“ pateiktis</vt:lpstr>
      <vt:lpstr>„PowerPoint“ pateiktis</vt:lpstr>
      <vt:lpstr>„PowerPoint“ pateiktis</vt:lpstr>
      <vt:lpstr>Molis, gipsas, plastelinas, modelinas, vilna, floristinės medžiagos, encaustic tapyba ir pan. </vt:lpstr>
      <vt:lpstr>Šv. Velykų proga  atvirukai senelių namams  „Senelių rojus“.</vt:lpstr>
      <vt:lpstr>„PowerPoint“ pateiktis</vt:lpstr>
      <vt:lpstr>„PowerPoint“ pateiktis</vt:lpstr>
      <vt:lpstr>   ENCAUSTIC tapyba</vt:lpstr>
      <vt:lpstr>                   Margučiai iš vilnos</vt:lpstr>
      <vt:lpstr>Prakartėlė iš vilnos                   </vt:lpstr>
      <vt:lpstr>Lėlių teatro panaudojimas pamokose </vt:lpstr>
      <vt:lpstr>Tikybos pamoka „Angelai“ 1klasėje</vt:lpstr>
      <vt:lpstr>Žaidimas „Kelionė per adventą “</vt:lpstr>
      <vt:lpstr>Neformalus ugdymas</vt:lpstr>
      <vt:lpstr>Neformaliojo vaikų švietimo veikla                   „Teatro studija“ </vt:lpstr>
      <vt:lpstr> </vt:lpstr>
      <vt:lpstr>„PowerPoint“ pateiktis</vt:lpstr>
      <vt:lpstr>„PowerPoint“ pateiktis</vt:lpstr>
      <vt:lpstr>Projektai, konkursai, akcijos, parodos </vt:lpstr>
      <vt:lpstr>„PowerPoint“ pateiktis</vt:lpstr>
      <vt:lpstr>Projektas „Kultūrų ratas“, tema „Žydų tradicijos“.</vt:lpstr>
      <vt:lpstr>„PowerPoint“ pateiktis</vt:lpstr>
      <vt:lpstr>Apsilankymas teatre, spektaklyje</vt:lpstr>
      <vt:lpstr>Šlienavos  pagrindinės mokyklos ir  Samylų kultūros centro bendradarbiavimas </vt:lpstr>
      <vt:lpstr>Gerumo akcija sergantiems ligoniukams</vt:lpstr>
      <vt:lpstr>„PowerPoint“ pateiktis</vt:lpstr>
      <vt:lpstr>„PowerPoint“ pateiktis</vt:lpstr>
      <vt:lpstr>Floristikos darbai, kurie skirti senelių namų dekoracijoms advento metu</vt:lpstr>
      <vt:lpstr>Advento kalendoriaus akcija</vt:lpstr>
      <vt:lpstr>Mokiniai, turintys socialininių įgūdžių stoką labai įsiliejo į gerumo akcijos veiklą, rinkdami kiekvienoje klasėje dovanas į dėžę, skurstantiems, apleistiems vaikams, vaikų namams, vienišiems ir sergantiems seneliams. Šie mokiniai jautėsi labai gerai,turintys reikšmingą užduotį ir ją vykdydami. Jie buvo reikalingi ir svarbūs.  </vt:lpstr>
      <vt:lpstr>SENELIŲ LANKYMAS</vt:lpstr>
      <vt:lpstr>ADVENTINĖS POPIETĖS</vt:lpstr>
      <vt:lpstr>„PowerPoint“ pateiktis</vt:lpstr>
      <vt:lpstr>Prakartėlių konkursas</vt:lpstr>
      <vt:lpstr>„PowerPoint“ pateiktis</vt:lpstr>
      <vt:lpstr>„PowerPoint“ pateiktis</vt:lpstr>
      <vt:lpstr>            Kalėdiniai spektakliai</vt:lpstr>
      <vt:lpstr>„PowerPoint“ pateiktis</vt:lpstr>
      <vt:lpstr>Konkursas „Jei prakalbėtų, daug pasakytų“.  Įdomios istorijos ir mylimo instrumento atradimas, kuris įtakoja tolimesnius pasirinkimus, tikslus ir sėkmę.</vt:lpstr>
      <vt:lpstr>Konkursas „IŠ TAUTOS SKRYNIOS“</vt:lpstr>
      <vt:lpstr>Tarptautinis konkursas Londone  „YOUNG TALENT“</vt:lpstr>
      <vt:lpstr>Valstybingumo šventės bažnyčioje</vt:lpstr>
      <vt:lpstr>„PowerPoint“ pateiktis</vt:lpstr>
      <vt:lpstr>Katalikiškos stovyklos</vt:lpstr>
      <vt:lpstr>Vaikų ir tėvų santykis namuose ir bendruomenėje </vt:lpstr>
      <vt:lpstr>„PowerPoint“ pateiktis</vt:lpstr>
      <vt:lpstr>Dalyvavimas bendruomenės renginiuose kartu su vaikais</vt:lpstr>
      <vt:lpstr>Konkursas  „JEI PRAKALBĖTŲ, DAUG PASAKYTŲ“.  2017m  </vt:lpstr>
      <vt:lpstr>Festivalis „ATATARIA LAMZDŽIAI“  Šv.Jurgio bažnyčioje</vt:lpstr>
      <vt:lpstr>Renginys „ANGELŲ ISTORIJOS“</vt:lpstr>
      <vt:lpstr>Išvada:  Mokytojo kompetetingumas,  meilė darbui bei pačio mokytojo asmenybė  daro didžiulę įtaką mokiniui,  jo požiūrio į mokymosi svarbą  formavimuisi,  o naudojamos netradicinės mokymosi veiklos leidžia ne tik geriau pažinti mokinius, bet ir sukurti glaudesnį ir šiltesnį santykį su jais.</vt:lpstr>
      <vt:lpstr>„PowerPoint“ pateiktis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Laima Guziene</dc:creator>
  <cp:lastModifiedBy>VVPKRŠC</cp:lastModifiedBy>
  <cp:revision>180</cp:revision>
  <dcterms:created xsi:type="dcterms:W3CDTF">2019-10-25T16:11:19Z</dcterms:created>
  <dcterms:modified xsi:type="dcterms:W3CDTF">2019-12-16T15:59:25Z</dcterms:modified>
</cp:coreProperties>
</file>