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7" r:id="rId2"/>
    <p:sldId id="376" r:id="rId3"/>
    <p:sldId id="295" r:id="rId4"/>
    <p:sldId id="288" r:id="rId5"/>
    <p:sldId id="287" r:id="rId6"/>
    <p:sldId id="258" r:id="rId7"/>
    <p:sldId id="259" r:id="rId8"/>
    <p:sldId id="260" r:id="rId9"/>
    <p:sldId id="261" r:id="rId10"/>
    <p:sldId id="294" r:id="rId11"/>
    <p:sldId id="262" r:id="rId12"/>
    <p:sldId id="263" r:id="rId13"/>
    <p:sldId id="291" r:id="rId14"/>
    <p:sldId id="267" r:id="rId15"/>
    <p:sldId id="265" r:id="rId16"/>
    <p:sldId id="268" r:id="rId17"/>
    <p:sldId id="274" r:id="rId18"/>
    <p:sldId id="269" r:id="rId19"/>
    <p:sldId id="277" r:id="rId20"/>
    <p:sldId id="278" r:id="rId21"/>
    <p:sldId id="276" r:id="rId22"/>
    <p:sldId id="340" r:id="rId23"/>
    <p:sldId id="341" r:id="rId24"/>
    <p:sldId id="382" r:id="rId25"/>
    <p:sldId id="342" r:id="rId26"/>
    <p:sldId id="343" r:id="rId27"/>
    <p:sldId id="344" r:id="rId28"/>
    <p:sldId id="345" r:id="rId29"/>
    <p:sldId id="346" r:id="rId30"/>
    <p:sldId id="348" r:id="rId31"/>
    <p:sldId id="347" r:id="rId32"/>
    <p:sldId id="304" r:id="rId33"/>
    <p:sldId id="379" r:id="rId34"/>
    <p:sldId id="380" r:id="rId35"/>
    <p:sldId id="381" r:id="rId36"/>
    <p:sldId id="378" r:id="rId37"/>
    <p:sldId id="358" r:id="rId38"/>
    <p:sldId id="372" r:id="rId39"/>
    <p:sldId id="373" r:id="rId40"/>
    <p:sldId id="374" r:id="rId41"/>
    <p:sldId id="357" r:id="rId42"/>
    <p:sldId id="375" r:id="rId43"/>
    <p:sldId id="361" r:id="rId44"/>
    <p:sldId id="362" r:id="rId45"/>
    <p:sldId id="363" r:id="rId46"/>
    <p:sldId id="308" r:id="rId47"/>
    <p:sldId id="307" r:id="rId48"/>
    <p:sldId id="359" r:id="rId49"/>
    <p:sldId id="354" r:id="rId50"/>
    <p:sldId id="317" r:id="rId51"/>
    <p:sldId id="360" r:id="rId52"/>
    <p:sldId id="339" r:id="rId53"/>
    <p:sldId id="370" r:id="rId54"/>
    <p:sldId id="364" r:id="rId55"/>
    <p:sldId id="365" r:id="rId56"/>
    <p:sldId id="311" r:id="rId57"/>
    <p:sldId id="325" r:id="rId58"/>
    <p:sldId id="318" r:id="rId59"/>
    <p:sldId id="323" r:id="rId60"/>
    <p:sldId id="324" r:id="rId61"/>
    <p:sldId id="326" r:id="rId62"/>
    <p:sldId id="327" r:id="rId63"/>
    <p:sldId id="328" r:id="rId64"/>
    <p:sldId id="322" r:id="rId65"/>
    <p:sldId id="331" r:id="rId66"/>
    <p:sldId id="332" r:id="rId67"/>
    <p:sldId id="329" r:id="rId68"/>
    <p:sldId id="330" r:id="rId69"/>
    <p:sldId id="333" r:id="rId70"/>
    <p:sldId id="367" r:id="rId71"/>
    <p:sldId id="334" r:id="rId72"/>
    <p:sldId id="335" r:id="rId73"/>
    <p:sldId id="336" r:id="rId74"/>
    <p:sldId id="368" r:id="rId75"/>
    <p:sldId id="337" r:id="rId76"/>
    <p:sldId id="369" r:id="rId77"/>
    <p:sldId id="338" r:id="rId78"/>
    <p:sldId id="377" r:id="rId79"/>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autoAdjust="0"/>
  </p:normalViewPr>
  <p:slideViewPr>
    <p:cSldViewPr snapToGrid="0">
      <p:cViewPr varScale="1">
        <p:scale>
          <a:sx n="111" d="100"/>
          <a:sy n="111" d="100"/>
        </p:scale>
        <p:origin x="228"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324AE-C4DD-4DD6-A820-FFC1C5B95B22}" type="datetimeFigureOut">
              <a:rPr lang="lt-LT" smtClean="0"/>
              <a:t>2019-12-16</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0A5F5-36BC-4B13-8894-9AE85B1869C7}" type="slidenum">
              <a:rPr lang="lt-LT" smtClean="0"/>
              <a:t>‹#›</a:t>
            </a:fld>
            <a:endParaRPr lang="lt-LT"/>
          </a:p>
        </p:txBody>
      </p:sp>
    </p:spTree>
    <p:extLst>
      <p:ext uri="{BB962C8B-B14F-4D97-AF65-F5344CB8AC3E}">
        <p14:creationId xmlns:p14="http://schemas.microsoft.com/office/powerpoint/2010/main" val="1117296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5"/>
          </p:nvPr>
        </p:nvSpPr>
        <p:spPr/>
        <p:txBody>
          <a:bodyPr/>
          <a:lstStyle/>
          <a:p>
            <a:fld id="{9DE0A5F5-36BC-4B13-8894-9AE85B1869C7}" type="slidenum">
              <a:rPr lang="lt-LT" smtClean="0"/>
              <a:t>3</a:t>
            </a:fld>
            <a:endParaRPr lang="lt-LT"/>
          </a:p>
        </p:txBody>
      </p:sp>
    </p:spTree>
    <p:extLst>
      <p:ext uri="{BB962C8B-B14F-4D97-AF65-F5344CB8AC3E}">
        <p14:creationId xmlns:p14="http://schemas.microsoft.com/office/powerpoint/2010/main" val="373929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2431484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168660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410723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277395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195937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372529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6736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321737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267646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90003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5D6280-DAB6-4379-8B70-3499530A4E99}" type="datetimeFigureOut">
              <a:rPr lang="lt-LT" smtClean="0"/>
              <a:pPr/>
              <a:t>2019-12-16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DE5B728-9C2C-4377-84DE-7F021A20C19C}" type="slidenum">
              <a:rPr lang="lt-LT" smtClean="0"/>
              <a:pPr/>
              <a:t>‹#›</a:t>
            </a:fld>
            <a:endParaRPr lang="lt-LT"/>
          </a:p>
        </p:txBody>
      </p:sp>
    </p:spTree>
    <p:extLst>
      <p:ext uri="{BB962C8B-B14F-4D97-AF65-F5344CB8AC3E}">
        <p14:creationId xmlns:p14="http://schemas.microsoft.com/office/powerpoint/2010/main" val="239232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D6280-DAB6-4379-8B70-3499530A4E99}" type="datetimeFigureOut">
              <a:rPr lang="lt-LT" smtClean="0"/>
              <a:pPr/>
              <a:t>2019-12-16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B728-9C2C-4377-84DE-7F021A20C19C}" type="slidenum">
              <a:rPr lang="lt-LT" smtClean="0"/>
              <a:pPr/>
              <a:t>‹#›</a:t>
            </a:fld>
            <a:endParaRPr lang="lt-LT"/>
          </a:p>
        </p:txBody>
      </p:sp>
    </p:spTree>
    <p:extLst>
      <p:ext uri="{BB962C8B-B14F-4D97-AF65-F5344CB8AC3E}">
        <p14:creationId xmlns:p14="http://schemas.microsoft.com/office/powerpoint/2010/main" val="277026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20170603_095342.mp4" TargetMode="External"/><Relationship Id="rId1" Type="http://schemas.microsoft.com/office/2007/relationships/media" Target="file:///F:\20170603_095342.mp4" TargetMode="Externa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20170603_140747.mp4" TargetMode="External"/><Relationship Id="rId1" Type="http://schemas.microsoft.com/office/2007/relationships/media" Target="file:///F:\20170603_140747.mp4" TargetMode="Externa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20190606_144632.mp4" TargetMode="External"/><Relationship Id="rId1" Type="http://schemas.microsoft.com/office/2007/relationships/media" Target="file:///F:\20190606_144632.mp4" TargetMode="Externa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20190606_151235.mp4" TargetMode="External"/><Relationship Id="rId1" Type="http://schemas.microsoft.com/office/2007/relationships/media" Target="file:///F:\20190606_151235.mp4" TargetMode="Externa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hyperlink" Target="http://dziugogimnazija.lt/atsisiuntimai/1_dviratis.jpg"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20943"/>
          </a:xfrm>
        </p:spPr>
        <p:txBody>
          <a:bodyPr>
            <a:normAutofit/>
          </a:bodyPr>
          <a:lstStyle/>
          <a:p>
            <a:pPr algn="ctr">
              <a:lnSpc>
                <a:spcPct val="107000"/>
              </a:lnSpc>
              <a:spcAft>
                <a:spcPts val="800"/>
              </a:spcAft>
            </a:pPr>
            <a: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t>Tema </a:t>
            </a:r>
            <a:b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br>
            <a: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t>piligriminė kelionė </a:t>
            </a:r>
            <a:b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br>
            <a: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t>– </a:t>
            </a:r>
            <a:b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br>
            <a:r>
              <a:rPr lang="lt-LT" sz="6000" dirty="0">
                <a:solidFill>
                  <a:schemeClr val="accent1">
                    <a:lumMod val="20000"/>
                    <a:lumOff val="80000"/>
                  </a:schemeClr>
                </a:solidFill>
                <a:effectLst/>
                <a:latin typeface="Arial Black" pitchFamily="34" charset="0"/>
                <a:ea typeface="Calibri" panose="020F0502020204030204" pitchFamily="34" charset="0"/>
                <a:cs typeface="Times New Roman" panose="02020603050405020304" pitchFamily="18" charset="0"/>
              </a:rPr>
              <a:t>mokinio link </a:t>
            </a:r>
            <a:endParaRPr lang="lt-LT" sz="6000" dirty="0">
              <a:solidFill>
                <a:schemeClr val="accent1">
                  <a:lumMod val="20000"/>
                  <a:lumOff val="80000"/>
                </a:schemeClr>
              </a:solidFill>
              <a:latin typeface="Arial Black" pitchFamily="34" charset="0"/>
            </a:endParaRPr>
          </a:p>
        </p:txBody>
      </p:sp>
      <p:sp>
        <p:nvSpPr>
          <p:cNvPr id="3" name="Stačiakampis 2">
            <a:extLst>
              <a:ext uri="{FF2B5EF4-FFF2-40B4-BE49-F238E27FC236}">
                <a16:creationId xmlns:a16="http://schemas.microsoft.com/office/drawing/2014/main" id="{113DBF91-FA7B-486C-AB07-044F3A422333}"/>
              </a:ext>
            </a:extLst>
          </p:cNvPr>
          <p:cNvSpPr/>
          <p:nvPr/>
        </p:nvSpPr>
        <p:spPr>
          <a:xfrm>
            <a:off x="690113" y="5292546"/>
            <a:ext cx="10852030" cy="646331"/>
          </a:xfrm>
          <a:prstGeom prst="rect">
            <a:avLst/>
          </a:prstGeom>
        </p:spPr>
        <p:txBody>
          <a:bodyPr wrap="square">
            <a:spAutoFit/>
          </a:bodyPr>
          <a:lstStyle/>
          <a:p>
            <a:r>
              <a:rPr lang="lt-LT" dirty="0">
                <a:solidFill>
                  <a:schemeClr val="bg1"/>
                </a:solidFill>
              </a:rPr>
              <a:t>Parengė: Alytaus šv. Benedikto gimnazijos dorinio ugdymo (tikybos) mokytoja metodininkė Reda Savulionienė ir Alytaus Šaltinių progimnazijos dorinio ugdymo (tikybos) vyresnioji mokytoja Dalia Vičkačkaitė).</a:t>
            </a:r>
          </a:p>
        </p:txBody>
      </p:sp>
    </p:spTree>
    <p:extLst>
      <p:ext uri="{BB962C8B-B14F-4D97-AF65-F5344CB8AC3E}">
        <p14:creationId xmlns:p14="http://schemas.microsoft.com/office/powerpoint/2010/main" val="396148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78645" y="831192"/>
            <a:ext cx="6422538" cy="5290332"/>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6728" y="265090"/>
            <a:ext cx="5654581" cy="6419166"/>
          </a:xfrm>
          <a:prstGeom prst="rect">
            <a:avLst/>
          </a:prstGeom>
        </p:spPr>
      </p:pic>
    </p:spTree>
    <p:extLst>
      <p:ext uri="{BB962C8B-B14F-4D97-AF65-F5344CB8AC3E}">
        <p14:creationId xmlns:p14="http://schemas.microsoft.com/office/powerpoint/2010/main" val="3762232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830423"/>
          </a:xfrm>
        </p:spPr>
        <p:txBody>
          <a:bodyPr>
            <a:normAutofit fontScale="90000"/>
          </a:bodyPr>
          <a:lstStyle/>
          <a:p>
            <a:r>
              <a:rPr lang="lt-LT" dirty="0">
                <a:solidFill>
                  <a:schemeClr val="bg1"/>
                </a:solidFill>
                <a:latin typeface="Arial Black" pitchFamily="34" charset="0"/>
              </a:rPr>
              <a:t>KELIONĖS TRUKMĖ</a:t>
            </a:r>
          </a:p>
        </p:txBody>
      </p:sp>
      <p:sp>
        <p:nvSpPr>
          <p:cNvPr id="3" name="Subtitle 2"/>
          <p:cNvSpPr>
            <a:spLocks noGrp="1"/>
          </p:cNvSpPr>
          <p:nvPr>
            <p:ph type="subTitle" idx="1"/>
          </p:nvPr>
        </p:nvSpPr>
        <p:spPr>
          <a:xfrm>
            <a:off x="1524000" y="2216259"/>
            <a:ext cx="9144000" cy="4432514"/>
          </a:xfrm>
        </p:spPr>
        <p:txBody>
          <a:bodyPr>
            <a:noAutofit/>
          </a:bodyPr>
          <a:lstStyle/>
          <a:p>
            <a:pPr algn="l">
              <a:defRPr/>
            </a:pPr>
            <a:r>
              <a:rPr lang="lt-LT" sz="4000" b="1" dirty="0">
                <a:solidFill>
                  <a:schemeClr val="bg1"/>
                </a:solidFill>
                <a:latin typeface="Times New Roman" panose="02020603050405020304" pitchFamily="18" charset="0"/>
                <a:cs typeface="Times New Roman" panose="02020603050405020304" pitchFamily="18" charset="0"/>
              </a:rPr>
              <a:t>Nuo 1 val. iki 24 val.</a:t>
            </a:r>
          </a:p>
          <a:p>
            <a:pPr algn="l">
              <a:defRPr/>
            </a:pPr>
            <a:r>
              <a:rPr lang="lt-LT" sz="4000" b="1" dirty="0">
                <a:solidFill>
                  <a:schemeClr val="bg1"/>
                </a:solidFill>
                <a:latin typeface="Times New Roman" panose="02020603050405020304" pitchFamily="18" charset="0"/>
                <a:cs typeface="Times New Roman" panose="02020603050405020304" pitchFamily="18" charset="0"/>
              </a:rPr>
              <a:t>Nuo  5-10 dienų</a:t>
            </a:r>
          </a:p>
          <a:p>
            <a:pPr algn="l">
              <a:defRPr/>
            </a:pPr>
            <a:r>
              <a:rPr lang="lt-LT" sz="4000" b="1" dirty="0">
                <a:solidFill>
                  <a:schemeClr val="bg1"/>
                </a:solidFill>
                <a:latin typeface="Times New Roman" panose="02020603050405020304" pitchFamily="18" charset="0"/>
                <a:cs typeface="Times New Roman" panose="02020603050405020304" pitchFamily="18" charset="0"/>
              </a:rPr>
              <a:t>Nuo  10-20 dienų</a:t>
            </a:r>
          </a:p>
          <a:p>
            <a:pPr algn="l">
              <a:defRPr/>
            </a:pPr>
            <a:r>
              <a:rPr lang="lt-LT" sz="4000" b="1" dirty="0">
                <a:solidFill>
                  <a:schemeClr val="bg1"/>
                </a:solidFill>
                <a:latin typeface="Times New Roman" panose="02020603050405020304" pitchFamily="18" charset="0"/>
                <a:cs typeface="Times New Roman" panose="02020603050405020304" pitchFamily="18" charset="0"/>
              </a:rPr>
              <a:t>Nuo   20-80 dienų</a:t>
            </a:r>
          </a:p>
          <a:p>
            <a:pPr algn="l">
              <a:defRPr/>
            </a:pPr>
            <a:r>
              <a:rPr lang="lt-LT" sz="4000" b="1" dirty="0">
                <a:solidFill>
                  <a:schemeClr val="bg1"/>
                </a:solidFill>
                <a:latin typeface="Times New Roman" panose="02020603050405020304" pitchFamily="18" charset="0"/>
                <a:cs typeface="Times New Roman" panose="02020603050405020304" pitchFamily="18" charset="0"/>
              </a:rPr>
              <a:t>Nuo   80- 130 dienų</a:t>
            </a:r>
          </a:p>
          <a:p>
            <a:pPr algn="l">
              <a:defRPr/>
            </a:pPr>
            <a:r>
              <a:rPr lang="lt-LT" sz="4000" b="1" dirty="0">
                <a:solidFill>
                  <a:schemeClr val="bg1"/>
                </a:solidFill>
                <a:latin typeface="Times New Roman" panose="02020603050405020304" pitchFamily="18" charset="0"/>
                <a:cs typeface="Times New Roman" panose="02020603050405020304" pitchFamily="18" charset="0"/>
              </a:rPr>
              <a:t>Nuo   130 ........dienų </a:t>
            </a:r>
          </a:p>
        </p:txBody>
      </p:sp>
    </p:spTree>
    <p:extLst>
      <p:ext uri="{BB962C8B-B14F-4D97-AF65-F5344CB8AC3E}">
        <p14:creationId xmlns:p14="http://schemas.microsoft.com/office/powerpoint/2010/main" val="1129628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altLang="lt-LT" b="1" dirty="0">
                <a:latin typeface="Arial Black" pitchFamily="34" charset="0"/>
              </a:rPr>
              <a:t>PILIGRIMYSTĖS MOTYVAI, TIKSLAI</a:t>
            </a:r>
            <a:endParaRPr lang="lt-LT" dirty="0">
              <a:latin typeface="Arial Black" pitchFamily="34" charset="0"/>
            </a:endParaRPr>
          </a:p>
        </p:txBody>
      </p:sp>
      <p:sp>
        <p:nvSpPr>
          <p:cNvPr id="3" name="Subtitle 2"/>
          <p:cNvSpPr>
            <a:spLocks noGrp="1"/>
          </p:cNvSpPr>
          <p:nvPr>
            <p:ph sz="half" idx="1"/>
          </p:nvPr>
        </p:nvSpPr>
        <p:spPr/>
        <p:txBody>
          <a:bodyPr>
            <a:noAutofit/>
          </a:bodyPr>
          <a:lstStyle/>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Religinė pareiga;</a:t>
            </a:r>
          </a:p>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Gauti atlaidus, išpirkti nuodėmes;</a:t>
            </a:r>
          </a:p>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Psichologinis nusiraminimas;</a:t>
            </a:r>
          </a:p>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Dvasinis ieškojimas ar atsinaujinimas;</a:t>
            </a:r>
          </a:p>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Padėka Jėzui ar </a:t>
            </a:r>
          </a:p>
          <a:p>
            <a:pPr marL="0" indent="0" algn="l">
              <a:buNone/>
              <a:defRPr/>
            </a:pPr>
            <a:r>
              <a:rPr lang="lt-LT" altLang="lt-LT" sz="2800" b="1" dirty="0">
                <a:latin typeface="Times New Roman" panose="02020603050405020304" pitchFamily="18" charset="0"/>
                <a:cs typeface="Times New Roman" panose="02020603050405020304" pitchFamily="18" charset="0"/>
              </a:rPr>
              <a:t>Švč. Mergelei Marijai;</a:t>
            </a:r>
          </a:p>
          <a:p>
            <a:pPr marL="457200" indent="-457200" algn="l">
              <a:buFont typeface="Arial" pitchFamily="34" charset="0"/>
              <a:buChar char="•"/>
              <a:defRPr/>
            </a:pPr>
            <a:r>
              <a:rPr lang="lt-LT" altLang="lt-LT" sz="2800" b="1" dirty="0">
                <a:latin typeface="Times New Roman" panose="02020603050405020304" pitchFamily="18" charset="0"/>
                <a:cs typeface="Times New Roman" panose="02020603050405020304" pitchFamily="18" charset="0"/>
              </a:rPr>
              <a:t>Prašymas Dievo malonių, sveikatos;</a:t>
            </a:r>
          </a:p>
          <a:p>
            <a:pPr algn="l"/>
            <a:endParaRPr lang="lt-LT" sz="3200"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p:txBody>
          <a:bodyPr/>
          <a:lstStyle/>
          <a:p>
            <a:r>
              <a:rPr lang="lt-LT" b="1" dirty="0">
                <a:latin typeface="Times New Roman" pitchFamily="18" charset="0"/>
                <a:cs typeface="Times New Roman" pitchFamily="18" charset="0"/>
              </a:rPr>
              <a:t>Atgaila;</a:t>
            </a:r>
          </a:p>
          <a:p>
            <a:r>
              <a:rPr lang="lt-LT" b="1" dirty="0">
                <a:latin typeface="Times New Roman" pitchFamily="18" charset="0"/>
                <a:cs typeface="Times New Roman" pitchFamily="18" charset="0"/>
              </a:rPr>
              <a:t>Pasiruošimas mirčiai;</a:t>
            </a:r>
          </a:p>
          <a:p>
            <a:r>
              <a:rPr lang="lt-LT" b="1" dirty="0">
                <a:latin typeface="Times New Roman" pitchFamily="18" charset="0"/>
                <a:cs typeface="Times New Roman" pitchFamily="18" charset="0"/>
              </a:rPr>
              <a:t>Laisvalaikio praleidimas, smalsumas;</a:t>
            </a:r>
          </a:p>
          <a:p>
            <a:r>
              <a:rPr lang="lt-LT" b="1" dirty="0">
                <a:latin typeface="Times New Roman" pitchFamily="18" charset="0"/>
                <a:cs typeface="Times New Roman" pitchFamily="18" charset="0"/>
              </a:rPr>
              <a:t>Ekonominė nauda;</a:t>
            </a:r>
          </a:p>
          <a:p>
            <a:r>
              <a:rPr lang="lt-LT" b="1" dirty="0">
                <a:latin typeface="Times New Roman" pitchFamily="18" charset="0"/>
                <a:cs typeface="Times New Roman" pitchFamily="18" charset="0"/>
              </a:rPr>
              <a:t>Artimųjų draugų palydėjimas;</a:t>
            </a:r>
          </a:p>
          <a:p>
            <a:r>
              <a:rPr lang="lt-LT" b="1" dirty="0">
                <a:latin typeface="Times New Roman" pitchFamily="18" charset="0"/>
                <a:cs typeface="Times New Roman" pitchFamily="18" charset="0"/>
              </a:rPr>
              <a:t>Kita...</a:t>
            </a:r>
          </a:p>
        </p:txBody>
      </p:sp>
    </p:spTree>
    <p:extLst>
      <p:ext uri="{BB962C8B-B14F-4D97-AF65-F5344CB8AC3E}">
        <p14:creationId xmlns:p14="http://schemas.microsoft.com/office/powerpoint/2010/main" val="21670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594888"/>
          </a:xfrm>
        </p:spPr>
        <p:txBody>
          <a:bodyPr>
            <a:normAutofit/>
          </a:bodyPr>
          <a:lstStyle/>
          <a:p>
            <a:pPr algn="ctr"/>
            <a:r>
              <a:rPr lang="lt-LT" sz="7200" dirty="0">
                <a:latin typeface="Arial Black" pitchFamily="34" charset="0"/>
              </a:rPr>
              <a:t>Šv. Jokūbo kelias Lietuvoje</a:t>
            </a:r>
          </a:p>
        </p:txBody>
      </p:sp>
    </p:spTree>
    <p:extLst>
      <p:ext uri="{BB962C8B-B14F-4D97-AF65-F5344CB8AC3E}">
        <p14:creationId xmlns:p14="http://schemas.microsoft.com/office/powerpoint/2010/main" val="247767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66672"/>
          </a:xfrm>
        </p:spPr>
        <p:txBody>
          <a:bodyPr>
            <a:normAutofit fontScale="90000"/>
          </a:bodyPr>
          <a:lstStyle/>
          <a:p>
            <a:r>
              <a:rPr lang="en-US" dirty="0">
                <a:solidFill>
                  <a:schemeClr val="bg1"/>
                </a:solidFill>
                <a:latin typeface="Times New Roman" panose="02020603050405020304" pitchFamily="18" charset="0"/>
                <a:ea typeface="Calibri" panose="020F0502020204030204" pitchFamily="34" charset="0"/>
              </a:rPr>
              <a:t> </a:t>
            </a:r>
            <a:br>
              <a:rPr lang="en-US" dirty="0">
                <a:solidFill>
                  <a:schemeClr val="bg1"/>
                </a:solidFill>
                <a:latin typeface="Times New Roman" panose="02020603050405020304" pitchFamily="18" charset="0"/>
                <a:ea typeface="Calibri" panose="020F0502020204030204" pitchFamily="34" charset="0"/>
              </a:rPr>
            </a:br>
            <a:br>
              <a:rPr lang="en-US" dirty="0">
                <a:solidFill>
                  <a:schemeClr val="bg1"/>
                </a:solidFill>
                <a:latin typeface="Times New Roman" panose="02020603050405020304" pitchFamily="18" charset="0"/>
                <a:ea typeface="Calibri" panose="020F0502020204030204" pitchFamily="34" charset="0"/>
              </a:rPr>
            </a:br>
            <a:br>
              <a:rPr lang="en-US" dirty="0">
                <a:solidFill>
                  <a:schemeClr val="bg1"/>
                </a:solidFill>
                <a:latin typeface="Times New Roman" panose="02020603050405020304" pitchFamily="18" charset="0"/>
                <a:ea typeface="Calibri" panose="020F0502020204030204" pitchFamily="34" charset="0"/>
              </a:rPr>
            </a:br>
            <a:r>
              <a:rPr lang="lt-LT" dirty="0" err="1">
                <a:solidFill>
                  <a:schemeClr val="bg1"/>
                </a:solidFill>
                <a:latin typeface="Times New Roman" panose="02020603050405020304" pitchFamily="18" charset="0"/>
                <a:ea typeface="Calibri" panose="020F0502020204030204" pitchFamily="34" charset="0"/>
              </a:rPr>
              <a:t>Camino</a:t>
            </a:r>
            <a:r>
              <a:rPr lang="lt-LT" dirty="0">
                <a:solidFill>
                  <a:schemeClr val="bg1"/>
                </a:solidFill>
                <a:latin typeface="Times New Roman" panose="02020603050405020304" pitchFamily="18" charset="0"/>
                <a:ea typeface="Calibri" panose="020F0502020204030204" pitchFamily="34" charset="0"/>
              </a:rPr>
              <a:t> </a:t>
            </a:r>
            <a:r>
              <a:rPr lang="lt-LT" dirty="0" err="1">
                <a:solidFill>
                  <a:schemeClr val="bg1"/>
                </a:solidFill>
                <a:latin typeface="Times New Roman" panose="02020603050405020304" pitchFamily="18" charset="0"/>
                <a:ea typeface="Calibri" panose="020F0502020204030204" pitchFamily="34" charset="0"/>
              </a:rPr>
              <a:t>Lituano</a:t>
            </a:r>
            <a:r>
              <a:rPr lang="lt-LT" dirty="0">
                <a:solidFill>
                  <a:schemeClr val="bg1"/>
                </a:solidFill>
                <a:latin typeface="Times New Roman" panose="02020603050405020304" pitchFamily="18" charset="0"/>
                <a:ea typeface="Calibri" panose="020F0502020204030204" pitchFamily="34" charset="0"/>
              </a:rPr>
              <a:t> – tai 500 kilometrų šiuolaikinis piligrimų kelias, besidriekiantis per visą Lietuvą ir prisijungiantis prie Europos tarptautinio </a:t>
            </a:r>
            <a:br>
              <a:rPr lang="lt-LT" dirty="0">
                <a:solidFill>
                  <a:schemeClr val="bg1"/>
                </a:solidFill>
                <a:latin typeface="Times New Roman" panose="02020603050405020304" pitchFamily="18" charset="0"/>
                <a:ea typeface="Calibri" panose="020F0502020204030204" pitchFamily="34" charset="0"/>
              </a:rPr>
            </a:br>
            <a:r>
              <a:rPr lang="lt-LT" dirty="0">
                <a:solidFill>
                  <a:schemeClr val="bg1"/>
                </a:solidFill>
                <a:latin typeface="Times New Roman" panose="02020603050405020304" pitchFamily="18" charset="0"/>
                <a:ea typeface="Calibri" panose="020F0502020204030204" pitchFamily="34" charset="0"/>
              </a:rPr>
              <a:t>Šv. Jokūbo kelių tinklo. </a:t>
            </a:r>
            <a:br>
              <a:rPr lang="lt-LT" dirty="0">
                <a:solidFill>
                  <a:schemeClr val="bg1"/>
                </a:solidFill>
                <a:latin typeface="Times New Roman" panose="02020603050405020304" pitchFamily="18" charset="0"/>
                <a:ea typeface="Calibri" panose="020F0502020204030204" pitchFamily="34" charset="0"/>
              </a:rPr>
            </a:br>
            <a:r>
              <a:rPr lang="lt-LT" dirty="0">
                <a:solidFill>
                  <a:schemeClr val="bg1"/>
                </a:solidFill>
                <a:latin typeface="Times New Roman" panose="02020603050405020304" pitchFamily="18" charset="0"/>
                <a:ea typeface="Calibri" panose="020F0502020204030204" pitchFamily="34" charset="0"/>
              </a:rPr>
              <a:t>Kelias prasideda ties Latvijos-Lietuvos siena, vingiuoja per Šiaulių, Kauno, Alytaus apskritis ir pasiekia Lenkiją, kurioje susijungia su </a:t>
            </a:r>
            <a:r>
              <a:rPr lang="lt-LT" dirty="0" err="1">
                <a:solidFill>
                  <a:schemeClr val="bg1"/>
                </a:solidFill>
                <a:latin typeface="Times New Roman" panose="02020603050405020304" pitchFamily="18" charset="0"/>
                <a:ea typeface="Calibri" panose="020F0502020204030204" pitchFamily="34" charset="0"/>
              </a:rPr>
              <a:t>Camino</a:t>
            </a:r>
            <a:r>
              <a:rPr lang="lt-LT" dirty="0">
                <a:solidFill>
                  <a:schemeClr val="bg1"/>
                </a:solidFill>
                <a:latin typeface="Times New Roman" panose="02020603050405020304" pitchFamily="18" charset="0"/>
                <a:ea typeface="Calibri" panose="020F0502020204030204" pitchFamily="34" charset="0"/>
              </a:rPr>
              <a:t> </a:t>
            </a:r>
            <a:r>
              <a:rPr lang="lt-LT" dirty="0" err="1">
                <a:solidFill>
                  <a:schemeClr val="bg1"/>
                </a:solidFill>
                <a:latin typeface="Times New Roman" panose="02020603050405020304" pitchFamily="18" charset="0"/>
                <a:ea typeface="Calibri" panose="020F0502020204030204" pitchFamily="34" charset="0"/>
              </a:rPr>
              <a:t>Polaco</a:t>
            </a:r>
            <a:r>
              <a:rPr lang="lt-LT" dirty="0">
                <a:solidFill>
                  <a:schemeClr val="bg1"/>
                </a:solidFill>
                <a:latin typeface="Times New Roman" panose="02020603050405020304" pitchFamily="18" charset="0"/>
                <a:ea typeface="Calibri" panose="020F0502020204030204" pitchFamily="34" charset="0"/>
              </a:rPr>
              <a:t> piligrimų taku Lenkijoje. </a:t>
            </a:r>
            <a:br>
              <a:rPr lang="lt-LT" dirty="0">
                <a:solidFill>
                  <a:schemeClr val="bg1"/>
                </a:solidFill>
                <a:latin typeface="Times New Roman" panose="02020603050405020304" pitchFamily="18" charset="0"/>
                <a:ea typeface="Calibri" panose="020F0502020204030204" pitchFamily="34" charset="0"/>
              </a:rPr>
            </a:br>
            <a:endParaRPr lang="lt-LT" dirty="0">
              <a:solidFill>
                <a:schemeClr val="bg1"/>
              </a:solidFill>
            </a:endParaRPr>
          </a:p>
        </p:txBody>
      </p:sp>
    </p:spTree>
    <p:extLst>
      <p:ext uri="{BB962C8B-B14F-4D97-AF65-F5344CB8AC3E}">
        <p14:creationId xmlns:p14="http://schemas.microsoft.com/office/powerpoint/2010/main" val="2454447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95262"/>
            <a:ext cx="9144000" cy="6467475"/>
          </a:xfrm>
          <a:prstGeom prst="rect">
            <a:avLst/>
          </a:prstGeom>
        </p:spPr>
      </p:pic>
    </p:spTree>
    <p:extLst>
      <p:ext uri="{BB962C8B-B14F-4D97-AF65-F5344CB8AC3E}">
        <p14:creationId xmlns:p14="http://schemas.microsoft.com/office/powerpoint/2010/main" val="76346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074229"/>
          </a:xfrm>
        </p:spPr>
        <p:txBody>
          <a:bodyPr>
            <a:normAutofit fontScale="90000"/>
          </a:bodyPr>
          <a:lstStyle/>
          <a:p>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br>
              <a:rPr lang="lt-LT" b="1" dirty="0">
                <a:latin typeface="Times New Roman" panose="02020603050405020304" pitchFamily="18" charset="0"/>
                <a:ea typeface="Calibri" panose="020F0502020204030204" pitchFamily="34" charset="0"/>
              </a:rPr>
            </a:br>
            <a:r>
              <a:rPr lang="lt-LT" b="1" dirty="0">
                <a:latin typeface="Times New Roman" panose="02020603050405020304" pitchFamily="18" charset="0"/>
                <a:ea typeface="Calibri" panose="020F0502020204030204" pitchFamily="34" charset="0"/>
              </a:rPr>
              <a:t>Piligrimų keliavimo patogumui, Camino Lituano suskirstytas į vidutiniškai 25 kilometrų dienos kelionės etapus, o visą kelio maršrutą sudaro apie  20 etapų. Šiuo metu pilnai žygiavimui parengta 12 etapų - nuo Paberžės  iki Lietuvos-Lenkijos sienos. </a:t>
            </a:r>
            <a:br>
              <a:rPr lang="lt-LT" b="1" dirty="0">
                <a:latin typeface="Times New Roman" panose="02020603050405020304" pitchFamily="18" charset="0"/>
                <a:ea typeface="Calibri" panose="020F0502020204030204" pitchFamily="34" charset="0"/>
              </a:rPr>
            </a:br>
            <a:endParaRPr lang="lt-LT" b="1" dirty="0"/>
          </a:p>
        </p:txBody>
      </p:sp>
    </p:spTree>
    <p:extLst>
      <p:ext uri="{BB962C8B-B14F-4D97-AF65-F5344CB8AC3E}">
        <p14:creationId xmlns:p14="http://schemas.microsoft.com/office/powerpoint/2010/main" val="453739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42685"/>
          </a:xfrm>
        </p:spPr>
        <p:txBody>
          <a:bodyPr>
            <a:normAutofit/>
          </a:bodyPr>
          <a:lstStyle/>
          <a:p>
            <a:pPr>
              <a:lnSpc>
                <a:spcPct val="107000"/>
              </a:lnSpc>
              <a:spcAft>
                <a:spcPts val="0"/>
              </a:spcAft>
            </a:pPr>
            <a:r>
              <a:rPr lang="lt-LT"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Camino Lituano organizacija įsikūrė </a:t>
            </a:r>
            <a:br>
              <a:rPr lang="lt-LT"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lt-LT"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2016 metų pabaigoje ir suvienijo būrį</a:t>
            </a:r>
            <a:br>
              <a:rPr lang="lt-L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lt-LT" b="1" dirty="0">
                <a:solidFill>
                  <a:schemeClr val="bg1"/>
                </a:solidFill>
                <a:latin typeface="Times New Roman" panose="02020603050405020304" pitchFamily="18" charset="0"/>
                <a:ea typeface="Calibri" panose="020F0502020204030204" pitchFamily="34" charset="0"/>
              </a:rPr>
              <a:t> Šv. Jokūbo kelio entuziastų, piligrimų ir keliautojų. Jų tikslas - išpopuliarinti </a:t>
            </a:r>
            <a:r>
              <a:rPr lang="lt-LT" b="1" dirty="0" err="1">
                <a:solidFill>
                  <a:schemeClr val="bg1"/>
                </a:solidFill>
                <a:latin typeface="Times New Roman" panose="02020603050405020304" pitchFamily="18" charset="0"/>
                <a:ea typeface="Calibri" panose="020F0502020204030204" pitchFamily="34" charset="0"/>
              </a:rPr>
              <a:t>Camino</a:t>
            </a:r>
            <a:r>
              <a:rPr lang="lt-LT" b="1" dirty="0">
                <a:solidFill>
                  <a:schemeClr val="bg1"/>
                </a:solidFill>
                <a:latin typeface="Times New Roman" panose="02020603050405020304" pitchFamily="18" charset="0"/>
                <a:ea typeface="Calibri" panose="020F0502020204030204" pitchFamily="34" charset="0"/>
              </a:rPr>
              <a:t> </a:t>
            </a:r>
            <a:r>
              <a:rPr lang="lt-LT" b="1" dirty="0" err="1">
                <a:solidFill>
                  <a:schemeClr val="bg1"/>
                </a:solidFill>
                <a:latin typeface="Times New Roman" panose="02020603050405020304" pitchFamily="18" charset="0"/>
                <a:ea typeface="Calibri" panose="020F0502020204030204" pitchFamily="34" charset="0"/>
              </a:rPr>
              <a:t>Lituano</a:t>
            </a:r>
            <a:r>
              <a:rPr lang="lt-LT" b="1" dirty="0">
                <a:solidFill>
                  <a:schemeClr val="bg1"/>
                </a:solidFill>
                <a:latin typeface="Times New Roman" panose="02020603050405020304" pitchFamily="18" charset="0"/>
                <a:ea typeface="Calibri" panose="020F0502020204030204" pitchFamily="34" charset="0"/>
              </a:rPr>
              <a:t> Lietuvoje ir už jos ribų ir padaryti jį piligrimų, žygeivių ir visų žmonių </a:t>
            </a:r>
            <a:r>
              <a:rPr lang="lt-LT" b="1" dirty="0" err="1">
                <a:solidFill>
                  <a:schemeClr val="bg1"/>
                </a:solidFill>
                <a:latin typeface="Times New Roman" panose="02020603050405020304" pitchFamily="18" charset="0"/>
                <a:ea typeface="Calibri" panose="020F0502020204030204" pitchFamily="34" charset="0"/>
              </a:rPr>
              <a:t>mėgiamu</a:t>
            </a:r>
            <a:r>
              <a:rPr lang="lt-LT" b="1" dirty="0">
                <a:solidFill>
                  <a:schemeClr val="bg1"/>
                </a:solidFill>
                <a:latin typeface="Times New Roman" panose="02020603050405020304" pitchFamily="18" charset="0"/>
                <a:ea typeface="Calibri" panose="020F0502020204030204" pitchFamily="34" charset="0"/>
              </a:rPr>
              <a:t> piligriminiu, turistiniu, pažintiniu keliu. </a:t>
            </a:r>
            <a:endParaRPr lang="lt-LT" b="1" dirty="0">
              <a:solidFill>
                <a:schemeClr val="bg1"/>
              </a:solidFill>
            </a:endParaRPr>
          </a:p>
        </p:txBody>
      </p:sp>
    </p:spTree>
    <p:extLst>
      <p:ext uri="{BB962C8B-B14F-4D97-AF65-F5344CB8AC3E}">
        <p14:creationId xmlns:p14="http://schemas.microsoft.com/office/powerpoint/2010/main" val="428143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5000" t="-49000" r="-1000" b="-10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58183"/>
          </a:xfrm>
        </p:spPr>
        <p:txBody>
          <a:bodyPr>
            <a:normAutofit fontScale="90000"/>
          </a:bodyPr>
          <a:lstStyle/>
          <a:p>
            <a:br>
              <a:rPr lang="en-US" b="1" dirty="0">
                <a:solidFill>
                  <a:schemeClr val="bg1"/>
                </a:solidFill>
                <a:latin typeface="Times New Roman" panose="02020603050405020304" pitchFamily="18" charset="0"/>
                <a:ea typeface="Calibri" panose="020F0502020204030204" pitchFamily="34" charset="0"/>
              </a:rPr>
            </a:br>
            <a:br>
              <a:rPr lang="en-US" b="1" dirty="0">
                <a:solidFill>
                  <a:schemeClr val="bg1"/>
                </a:solidFill>
                <a:latin typeface="Times New Roman" panose="02020603050405020304" pitchFamily="18" charset="0"/>
                <a:ea typeface="Calibri" panose="020F0502020204030204" pitchFamily="34" charset="0"/>
              </a:rPr>
            </a:br>
            <a:br>
              <a:rPr lang="en-US" b="1" dirty="0">
                <a:solidFill>
                  <a:schemeClr val="bg1"/>
                </a:solidFill>
                <a:latin typeface="Times New Roman" panose="02020603050405020304" pitchFamily="18" charset="0"/>
                <a:ea typeface="Calibri" panose="020F0502020204030204" pitchFamily="34" charset="0"/>
              </a:rPr>
            </a:br>
            <a:br>
              <a:rPr lang="en-US" b="1" dirty="0">
                <a:solidFill>
                  <a:schemeClr val="bg1"/>
                </a:solidFill>
                <a:latin typeface="Times New Roman" panose="02020603050405020304" pitchFamily="18" charset="0"/>
                <a:ea typeface="Calibri" panose="020F0502020204030204" pitchFamily="34" charset="0"/>
              </a:rPr>
            </a:br>
            <a:br>
              <a:rPr lang="en-US" b="1" dirty="0">
                <a:solidFill>
                  <a:schemeClr val="bg1"/>
                </a:solidFill>
                <a:latin typeface="Times New Roman" panose="02020603050405020304" pitchFamily="18" charset="0"/>
                <a:ea typeface="Calibri" panose="020F0502020204030204" pitchFamily="34" charset="0"/>
              </a:rPr>
            </a:br>
            <a:br>
              <a:rPr lang="en-US" b="1" dirty="0">
                <a:solidFill>
                  <a:schemeClr val="bg1"/>
                </a:solidFill>
                <a:latin typeface="Times New Roman" panose="02020603050405020304" pitchFamily="18" charset="0"/>
                <a:ea typeface="Calibri" panose="020F0502020204030204" pitchFamily="34" charset="0"/>
              </a:rPr>
            </a:br>
            <a:br>
              <a:rPr lang="lt-LT" b="1" dirty="0">
                <a:solidFill>
                  <a:schemeClr val="bg1"/>
                </a:solidFill>
                <a:latin typeface="Times New Roman" panose="02020603050405020304" pitchFamily="18" charset="0"/>
                <a:ea typeface="Calibri" panose="020F0502020204030204" pitchFamily="34" charset="0"/>
              </a:rPr>
            </a:br>
            <a:br>
              <a:rPr lang="lt-LT" b="1" dirty="0">
                <a:solidFill>
                  <a:schemeClr val="bg1"/>
                </a:solidFill>
                <a:latin typeface="Times New Roman" panose="02020603050405020304" pitchFamily="18" charset="0"/>
                <a:ea typeface="Calibri" panose="020F0502020204030204" pitchFamily="34" charset="0"/>
              </a:rPr>
            </a:br>
            <a:r>
              <a:rPr lang="lt-LT" b="1" dirty="0">
                <a:solidFill>
                  <a:schemeClr val="bg1"/>
                </a:solidFill>
                <a:latin typeface="Times New Roman" panose="02020603050405020304" pitchFamily="18" charset="0"/>
                <a:ea typeface="Calibri" panose="020F0502020204030204" pitchFamily="34" charset="0"/>
              </a:rPr>
              <a:t>Lietuvos Respublikos vyriausybė patvirtino  Šv. Jokūbo kelius,  kurie veda per kultūrinius, religinius ir gamtos objektus.</a:t>
            </a:r>
            <a:endParaRPr lang="lt-LT" b="1" dirty="0">
              <a:solidFill>
                <a:schemeClr val="bg1"/>
              </a:solidFill>
            </a:endParaRPr>
          </a:p>
        </p:txBody>
      </p:sp>
    </p:spTree>
    <p:extLst>
      <p:ext uri="{BB962C8B-B14F-4D97-AF65-F5344CB8AC3E}">
        <p14:creationId xmlns:p14="http://schemas.microsoft.com/office/powerpoint/2010/main" val="114592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Algerian" panose="04020705040A02060702" pitchFamily="82" charset="0"/>
                <a:cs typeface="Times New Roman" panose="02020603050405020304" pitchFamily="18" charset="0"/>
              </a:rPr>
              <a:t>26 Savivaldybės priklausančios </a:t>
            </a:r>
            <a:br>
              <a:rPr lang="lt-LT" dirty="0">
                <a:latin typeface="Algerian" panose="04020705040A02060702" pitchFamily="82" charset="0"/>
                <a:cs typeface="Times New Roman" panose="02020603050405020304" pitchFamily="18" charset="0"/>
              </a:rPr>
            </a:br>
            <a:r>
              <a:rPr lang="lt-LT" dirty="0">
                <a:latin typeface="Algerian" panose="04020705040A02060702" pitchFamily="82" charset="0"/>
                <a:cs typeface="Times New Roman" panose="02020603050405020304" pitchFamily="18" charset="0"/>
              </a:rPr>
              <a:t>Šv. Jokūbo kelio asociacijai  </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8773" y="1699506"/>
            <a:ext cx="5181600" cy="4142255"/>
          </a:xfrm>
          <a:prstGeom prst="rect">
            <a:avLst/>
          </a:prstGeom>
        </p:spPr>
      </p:pic>
      <p:pic>
        <p:nvPicPr>
          <p:cNvPr id="9" name="Content Placehold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07222" y="1825625"/>
            <a:ext cx="5111556" cy="4351338"/>
          </a:xfrm>
          <a:prstGeom prst="rect">
            <a:avLst/>
          </a:prstGeom>
        </p:spPr>
      </p:pic>
    </p:spTree>
    <p:extLst>
      <p:ext uri="{BB962C8B-B14F-4D97-AF65-F5344CB8AC3E}">
        <p14:creationId xmlns:p14="http://schemas.microsoft.com/office/powerpoint/2010/main" val="187563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lt-LT" sz="4400" dirty="0">
                <a:solidFill>
                  <a:schemeClr val="bg1"/>
                </a:solidFill>
                <a:latin typeface="Arial Black" pitchFamily="34" charset="0"/>
              </a:rPr>
              <a:t>Aš šiandien einu kaip keleivis </a:t>
            </a:r>
          </a:p>
          <a:p>
            <a:pPr algn="ctr">
              <a:buNone/>
            </a:pPr>
            <a:r>
              <a:rPr lang="lt-LT" sz="4400" dirty="0">
                <a:solidFill>
                  <a:schemeClr val="bg1"/>
                </a:solidFill>
                <a:latin typeface="Arial Black" pitchFamily="34" charset="0"/>
              </a:rPr>
              <a:t>Į šventąją žemę, tylus piligrimas,</a:t>
            </a:r>
          </a:p>
          <a:p>
            <a:pPr algn="ctr">
              <a:buNone/>
            </a:pPr>
            <a:r>
              <a:rPr lang="lt-LT" sz="4400" dirty="0">
                <a:solidFill>
                  <a:schemeClr val="bg1"/>
                </a:solidFill>
                <a:latin typeface="Arial Black" pitchFamily="34" charset="0"/>
              </a:rPr>
              <a:t>Gimtinės šilainėm ir kloniais,</a:t>
            </a:r>
          </a:p>
          <a:p>
            <a:pPr algn="ctr">
              <a:buNone/>
            </a:pPr>
            <a:r>
              <a:rPr lang="lt-LT" sz="4400" dirty="0">
                <a:solidFill>
                  <a:schemeClr val="bg1"/>
                </a:solidFill>
                <a:latin typeface="Arial Black" pitchFamily="34" charset="0"/>
              </a:rPr>
              <a:t>Laukais ir arimais.</a:t>
            </a:r>
          </a:p>
          <a:p>
            <a:pPr algn="r">
              <a:buNone/>
            </a:pPr>
            <a:r>
              <a:rPr lang="lt-LT" b="1" dirty="0">
                <a:solidFill>
                  <a:schemeClr val="bg1"/>
                </a:solidFill>
              </a:rPr>
              <a:t>Vincas Mykolaitis Putinas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91506" y="301040"/>
            <a:ext cx="5157787" cy="4973649"/>
          </a:xfrm>
          <a:prstGeom prst="rect">
            <a:avLst/>
          </a:prstGeom>
        </p:spPr>
      </p:pic>
      <p:pic>
        <p:nvPicPr>
          <p:cNvPr id="8" name="Content Placeholder 7"/>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6155724" y="815547"/>
            <a:ext cx="5183188" cy="422601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0399" y="4882969"/>
            <a:ext cx="5945778" cy="2340290"/>
          </a:xfrm>
          <a:prstGeom prst="rect">
            <a:avLst/>
          </a:prstGeom>
        </p:spPr>
      </p:pic>
    </p:spTree>
    <p:extLst>
      <p:ext uri="{BB962C8B-B14F-4D97-AF65-F5344CB8AC3E}">
        <p14:creationId xmlns:p14="http://schemas.microsoft.com/office/powerpoint/2010/main" val="3851207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2922" y="365125"/>
            <a:ext cx="3874576" cy="5493233"/>
          </a:xfrm>
        </p:spPr>
        <p:txBody>
          <a:bodyPr>
            <a:noAutofit/>
          </a:bodyPr>
          <a:lstStyle/>
          <a:p>
            <a:br>
              <a:rPr lang="lt-LT" b="1" dirty="0">
                <a:latin typeface="Times New Roman" panose="02020603050405020304" pitchFamily="18" charset="0"/>
                <a:cs typeface="Times New Roman" panose="02020603050405020304" pitchFamily="18" charset="0"/>
              </a:rPr>
            </a:br>
            <a:r>
              <a:rPr lang="lt-LT" b="1" dirty="0">
                <a:latin typeface="Times New Roman" panose="02020603050405020304" pitchFamily="18" charset="0"/>
                <a:cs typeface="Times New Roman" panose="02020603050405020304" pitchFamily="18" charset="0"/>
              </a:rPr>
              <a:t>Šv. Jokūbo kelio draugų asociacijos steigimo iniciatorė  Kovo 11-osios Akto signatarė </a:t>
            </a:r>
            <a:br>
              <a:rPr lang="lt-LT" b="1" dirty="0">
                <a:latin typeface="Times New Roman" panose="02020603050405020304" pitchFamily="18" charset="0"/>
                <a:cs typeface="Times New Roman" panose="02020603050405020304" pitchFamily="18" charset="0"/>
              </a:rPr>
            </a:br>
            <a:r>
              <a:rPr lang="lt-LT" b="1" dirty="0">
                <a:latin typeface="Times New Roman" panose="02020603050405020304" pitchFamily="18" charset="0"/>
                <a:cs typeface="Times New Roman" panose="02020603050405020304" pitchFamily="18" charset="0"/>
              </a:rPr>
              <a:t>dr. Laima Andrikienė.</a:t>
            </a:r>
            <a:br>
              <a:rPr lang="lt-LT" b="1" dirty="0">
                <a:latin typeface="Times New Roman" panose="02020603050405020304" pitchFamily="18" charset="0"/>
                <a:cs typeface="Times New Roman" panose="02020603050405020304" pitchFamily="18" charset="0"/>
              </a:rPr>
            </a:br>
            <a:endParaRPr lang="lt-LT"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974957" y="604434"/>
            <a:ext cx="6679768" cy="5572529"/>
          </a:xfrm>
        </p:spPr>
      </p:pic>
    </p:spTree>
    <p:extLst>
      <p:ext uri="{BB962C8B-B14F-4D97-AF65-F5344CB8AC3E}">
        <p14:creationId xmlns:p14="http://schemas.microsoft.com/office/powerpoint/2010/main" val="105468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sz="4000" b="1" dirty="0">
                <a:latin typeface="Arial Black" pitchFamily="34" charset="0"/>
                <a:cs typeface="Times New Roman" pitchFamily="18" charset="0"/>
              </a:rPr>
              <a:t>Pirmasis piligriminis  žygis </a:t>
            </a:r>
            <a:br>
              <a:rPr lang="lt-LT" sz="4000" b="1" dirty="0">
                <a:latin typeface="Arial Black" pitchFamily="34" charset="0"/>
                <a:cs typeface="Times New Roman" pitchFamily="18" charset="0"/>
              </a:rPr>
            </a:br>
            <a:r>
              <a:rPr lang="lt-LT" sz="4000" b="1" dirty="0">
                <a:latin typeface="Arial Black" pitchFamily="34" charset="0"/>
                <a:cs typeface="Times New Roman" pitchFamily="18" charset="0"/>
              </a:rPr>
              <a:t>Alytus – Punia</a:t>
            </a:r>
            <a:br>
              <a:rPr lang="lt-LT" sz="4000" b="1" dirty="0">
                <a:latin typeface="Arial Black" pitchFamily="34" charset="0"/>
                <a:cs typeface="Times New Roman" pitchFamily="18" charset="0"/>
              </a:rPr>
            </a:br>
            <a:r>
              <a:rPr lang="lt-LT" sz="4000" b="1" dirty="0">
                <a:latin typeface="Arial Black" pitchFamily="34" charset="0"/>
                <a:cs typeface="Times New Roman" pitchFamily="18" charset="0"/>
              </a:rPr>
              <a:t>2015-2016 m. m.</a:t>
            </a:r>
          </a:p>
        </p:txBody>
      </p:sp>
      <p:pic>
        <p:nvPicPr>
          <p:cNvPr id="5" name="Content Placeholder 4" descr="72341160_459049608151633_6505418364309995520_n.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25975" y="2030698"/>
            <a:ext cx="5437364" cy="4146265"/>
          </a:xfrm>
        </p:spPr>
      </p:pic>
      <p:pic>
        <p:nvPicPr>
          <p:cNvPr id="6" name="Content Placeholder 5" descr="71309894_498680290683086_4156847242319233024_n.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80320" y="2017808"/>
            <a:ext cx="4555951" cy="415915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5" name="Content Placeholder 4" descr="1b41f9fec82766b72b06b53d2689495bcca017f9.jpg"/>
          <p:cNvPicPr>
            <a:picLocks noGrp="1" noChangeAspect="1"/>
          </p:cNvPicPr>
          <p:nvPr>
            <p:ph sz="half" idx="1"/>
          </p:nvPr>
        </p:nvPicPr>
        <p:blipFill>
          <a:blip r:embed="rId2"/>
          <a:stretch>
            <a:fillRect/>
          </a:stretch>
        </p:blipFill>
        <p:spPr>
          <a:xfrm>
            <a:off x="277091" y="831273"/>
            <a:ext cx="5915891" cy="5403271"/>
          </a:xfrm>
        </p:spPr>
      </p:pic>
      <p:pic>
        <p:nvPicPr>
          <p:cNvPr id="6" name="Content Placeholder 5"/>
          <p:cNvPicPr>
            <a:picLocks noGrp="1" noChangeAspect="1" noChangeArrowheads="1"/>
          </p:cNvPicPr>
          <p:nvPr>
            <p:ph sz="half" idx="2"/>
          </p:nvPr>
        </p:nvPicPr>
        <p:blipFill>
          <a:blip r:embed="rId3"/>
          <a:srcRect/>
          <a:stretch>
            <a:fillRect/>
          </a:stretch>
        </p:blipFill>
        <p:spPr bwMode="auto">
          <a:xfrm>
            <a:off x="6317672" y="803564"/>
            <a:ext cx="5569528" cy="5389418"/>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7939" y="557938"/>
            <a:ext cx="5461861" cy="6059838"/>
          </a:xfrm>
        </p:spPr>
        <p:txBody>
          <a:bodyPr>
            <a:normAutofit fontScale="92500" lnSpcReduction="10000"/>
          </a:bodyPr>
          <a:lstStyle/>
          <a:p>
            <a:pPr>
              <a:lnSpc>
                <a:spcPct val="110000"/>
              </a:lnSpc>
            </a:pPr>
            <a:r>
              <a:rPr lang="en-US" dirty="0">
                <a:latin typeface="Times New Roman" panose="02020603050405020304" pitchFamily="18" charset="0"/>
                <a:cs typeface="Times New Roman" panose="02020603050405020304" pitchFamily="18" charset="0"/>
              </a:rPr>
              <a:t>20</a:t>
            </a:r>
            <a:r>
              <a:rPr lang="lt-LT" dirty="0">
                <a:latin typeface="Times New Roman" panose="02020603050405020304" pitchFamily="18" charset="0"/>
                <a:cs typeface="Times New Roman" panose="02020603050405020304" pitchFamily="18" charset="0"/>
              </a:rPr>
              <a:t>16 metais buvusi mokyklos pavaduotoja ugdymui Silvija </a:t>
            </a:r>
            <a:r>
              <a:rPr lang="lt-LT" dirty="0" err="1">
                <a:latin typeface="Times New Roman" panose="02020603050405020304" pitchFamily="18" charset="0"/>
                <a:cs typeface="Times New Roman" panose="02020603050405020304" pitchFamily="18" charset="0"/>
              </a:rPr>
              <a:t>Peštenienė</a:t>
            </a:r>
            <a:r>
              <a:rPr lang="lt-LT" dirty="0">
                <a:latin typeface="Times New Roman" panose="02020603050405020304" pitchFamily="18" charset="0"/>
                <a:cs typeface="Times New Roman" panose="02020603050405020304" pitchFamily="18" charset="0"/>
              </a:rPr>
              <a:t> pakvietė eiti  </a:t>
            </a:r>
            <a:endParaRPr lang="en-US" dirty="0">
              <a:latin typeface="Times New Roman" panose="02020603050405020304" pitchFamily="18" charset="0"/>
              <a:cs typeface="Times New Roman" panose="02020603050405020304" pitchFamily="18" charset="0"/>
            </a:endParaRPr>
          </a:p>
          <a:p>
            <a:pPr marL="0" indent="0">
              <a:lnSpc>
                <a:spcPct val="110000"/>
              </a:lnSpc>
              <a:buNone/>
            </a:pP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Šv. Jokūbo kelio jaunųjų   ambasadorių estafetę. Nuo tada,     kiekvienais metais, einu su savo mokiniais  šią estafetę, nes manau, kad tai prasminga veikla tiek man, tiek mano mokiniams.  Šv. Jokūbo kelias  papildo gyvenimą dvasingais iššūkiais ir atradimais.</a:t>
            </a:r>
            <a:endParaRPr lang="en-US" dirty="0">
              <a:latin typeface="Times New Roman" panose="02020603050405020304" pitchFamily="18" charset="0"/>
              <a:cs typeface="Times New Roman" panose="02020603050405020304" pitchFamily="18" charset="0"/>
            </a:endParaRPr>
          </a:p>
          <a:p>
            <a:pPr marL="0" indent="0" algn="r">
              <a:buNone/>
            </a:pPr>
            <a:r>
              <a:rPr lang="lt-LT" dirty="0"/>
              <a:t>    Alytaus  </a:t>
            </a:r>
            <a:r>
              <a:rPr lang="en-US" dirty="0" err="1"/>
              <a:t>Panemun</a:t>
            </a:r>
            <a:r>
              <a:rPr lang="lt-LT" dirty="0"/>
              <a:t>ės progimnazijos  matematikos mokytoja </a:t>
            </a:r>
          </a:p>
          <a:p>
            <a:pPr marL="0" indent="0" algn="r">
              <a:buNone/>
            </a:pPr>
            <a:r>
              <a:rPr lang="lt-LT" dirty="0"/>
              <a:t>Jurgita  </a:t>
            </a:r>
            <a:r>
              <a:rPr lang="lt-LT" dirty="0" err="1"/>
              <a:t>Jančiauskienė</a:t>
            </a:r>
            <a:r>
              <a:rPr lang="lt-LT" dirty="0"/>
              <a:t> </a:t>
            </a:r>
          </a:p>
        </p:txBody>
      </p:sp>
      <p:sp>
        <p:nvSpPr>
          <p:cNvPr id="4" name="Content Placeholder 3"/>
          <p:cNvSpPr>
            <a:spLocks noGrp="1"/>
          </p:cNvSpPr>
          <p:nvPr>
            <p:ph sz="half" idx="2"/>
          </p:nvPr>
        </p:nvSpPr>
        <p:spPr>
          <a:xfrm>
            <a:off x="6152827" y="557938"/>
            <a:ext cx="5796366" cy="5619025"/>
          </a:xfrm>
        </p:spPr>
        <p:txBody>
          <a:bodyPr>
            <a:normAutofit fontScale="92500" lnSpcReduction="10000"/>
          </a:bodyPr>
          <a:lstStyle/>
          <a:p>
            <a:r>
              <a:rPr lang="lt-LT" dirty="0">
                <a:latin typeface="Times New Roman" panose="02020603050405020304" pitchFamily="18" charset="0"/>
                <a:cs typeface="Times New Roman" panose="02020603050405020304" pitchFamily="18" charset="0"/>
              </a:rPr>
              <a:t>Šv. Jokūbo kelio jaunųjų   ambasadorių estafetę, tai ėjimas pėsčiomis,  atviras ir kiekvienam prieinamas būdas pažvelgti į save, į savo gyvenimo prasmę, požiūrį, bendravimą.  Leidi pats sau būti kitokiu, nesuvaidintu. Dėkoju, kad galiu dalyvauti, džiaugtis ir tęsti   „Šv. Jokūbo“ kelią.</a:t>
            </a:r>
          </a:p>
          <a:p>
            <a:endParaRPr lang="lt-LT" dirty="0"/>
          </a:p>
          <a:p>
            <a:pPr marL="0" indent="0" algn="r">
              <a:buNone/>
            </a:pPr>
            <a:r>
              <a:rPr lang="lt-LT" dirty="0">
                <a:latin typeface="Times New Roman" panose="02020603050405020304" pitchFamily="18" charset="0"/>
                <a:cs typeface="Times New Roman" panose="02020603050405020304" pitchFamily="18" charset="0"/>
              </a:rPr>
              <a:t>Alytaus  Panemunės progimnazijos </a:t>
            </a:r>
            <a:endParaRPr lang="en-US" dirty="0">
              <a:latin typeface="Times New Roman" panose="02020603050405020304" pitchFamily="18" charset="0"/>
              <a:cs typeface="Times New Roman" panose="02020603050405020304" pitchFamily="18" charset="0"/>
            </a:endParaRPr>
          </a:p>
          <a:p>
            <a:pPr marL="0" indent="0" algn="r">
              <a:buNone/>
            </a:pPr>
            <a:r>
              <a:rPr lang="lt-LT" dirty="0">
                <a:latin typeface="Times New Roman" panose="02020603050405020304" pitchFamily="18" charset="0"/>
                <a:cs typeface="Times New Roman" panose="02020603050405020304" pitchFamily="18" charset="0"/>
              </a:rPr>
              <a:t>muzikos</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mokytoja</a:t>
            </a:r>
            <a:r>
              <a:rPr lang="en-US" dirty="0">
                <a:latin typeface="Times New Roman" panose="02020603050405020304" pitchFamily="18" charset="0"/>
                <a:cs typeface="Times New Roman" panose="02020603050405020304" pitchFamily="18" charset="0"/>
              </a:rPr>
              <a:t> </a:t>
            </a:r>
            <a:endParaRPr lang="lt-LT" dirty="0">
              <a:latin typeface="Times New Roman" panose="02020603050405020304" pitchFamily="18" charset="0"/>
              <a:cs typeface="Times New Roman" panose="02020603050405020304" pitchFamily="18" charset="0"/>
            </a:endParaRPr>
          </a:p>
          <a:p>
            <a:pPr marL="0" indent="0" algn="r">
              <a:buNone/>
            </a:pPr>
            <a:r>
              <a:rPr lang="lt-LT" dirty="0">
                <a:latin typeface="Times New Roman" panose="02020603050405020304" pitchFamily="18" charset="0"/>
                <a:cs typeface="Times New Roman" panose="02020603050405020304" pitchFamily="18" charset="0"/>
              </a:rPr>
              <a:t>Giedrė Petkevičienė</a:t>
            </a:r>
          </a:p>
        </p:txBody>
      </p:sp>
    </p:spTree>
    <p:extLst>
      <p:ext uri="{BB962C8B-B14F-4D97-AF65-F5344CB8AC3E}">
        <p14:creationId xmlns:p14="http://schemas.microsoft.com/office/powerpoint/2010/main" val="1507130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sz="3600" b="1" dirty="0">
                <a:latin typeface="Arial Black" pitchFamily="34" charset="0"/>
                <a:cs typeface="Times New Roman" pitchFamily="18" charset="0"/>
              </a:rPr>
              <a:t>2016-2017 m.m. šv. Jokūbo kelias </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Alytus –Punia, projektas</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 „Tvirta šeima –stipri tauta”</a:t>
            </a:r>
          </a:p>
        </p:txBody>
      </p:sp>
      <p:pic>
        <p:nvPicPr>
          <p:cNvPr id="7"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64780" y="2543314"/>
            <a:ext cx="5395041" cy="3036076"/>
          </a:xfrm>
          <a:prstGeom prst="rect">
            <a:avLst/>
          </a:prstGeom>
        </p:spPr>
      </p:pic>
      <p:pic>
        <p:nvPicPr>
          <p:cNvPr id="8" name="Content Placeholder 5"/>
          <p:cNvPicPr>
            <a:picLocks noGrp="1" noChangeAspect="1"/>
          </p:cNvPicPr>
          <p:nvPr>
            <p:ph sz="half" idx="2"/>
          </p:nvPr>
        </p:nvPicPr>
        <p:blipFill>
          <a:blip r:embed="rId3"/>
          <a:stretch>
            <a:fillRect/>
          </a:stretch>
        </p:blipFill>
        <p:spPr>
          <a:xfrm>
            <a:off x="6406947" y="2543314"/>
            <a:ext cx="5396304" cy="30354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r>
              <a:rPr lang="lt-LT" dirty="0">
                <a:latin typeface="Times New Roman" panose="02020603050405020304" pitchFamily="18" charset="0"/>
                <a:cs typeface="Times New Roman" panose="02020603050405020304" pitchFamily="18" charset="0"/>
              </a:rPr>
              <a:t>Lydimi vasariškos liūties, tačiau kartu ir pamaloninti saulės šilumos pliūpsnių, mes, jaunieji keliauninkai, drąsiai nuėjome 16 kilometrų. Pakeliui aplankėme Lietuvos partizanų bunkerius. Įdėmiai klausėme pasakojimų apie didvyriškas Lietuvos partizanų kovas. Tylos minute pagerbėme ir pasimeldėme už kovotojus, žuvusius dėl Lietuvos laisvės ir nepriklausomybės. Mes, Šv. Jokūbo kelio jaunieji ambasadoriai, namo sugrįžome pakilios nuotaikos, kupini gerų emocijų. Juk šios dienos nueitas ilgas kelias – tai kelias į šviesą. Jame galėjome pabūti ir pabendrauti tiek su draugais, tiek su pačiu Dievu. Kaip Šv. Rašte rašoma: „Eikite paskui mane!..“ (Mt 4, 19). </a:t>
            </a:r>
          </a:p>
          <a:p>
            <a:pPr>
              <a:buNone/>
            </a:pPr>
            <a:r>
              <a:rPr lang="lt-LT" dirty="0">
                <a:latin typeface="Times New Roman" panose="02020603050405020304" pitchFamily="18" charset="0"/>
                <a:cs typeface="Times New Roman" panose="02020603050405020304" pitchFamily="18" charset="0"/>
              </a:rPr>
              <a:t>                                                                                          Rūta Baležentytė,</a:t>
            </a:r>
          </a:p>
          <a:p>
            <a:pPr algn="r">
              <a:buNone/>
            </a:pPr>
            <a:r>
              <a:rPr lang="lt-LT" dirty="0">
                <a:latin typeface="Times New Roman" panose="02020603050405020304" pitchFamily="18" charset="0"/>
                <a:cs typeface="Times New Roman" panose="02020603050405020304" pitchFamily="18" charset="0"/>
              </a:rPr>
              <a:t>Alytaus Šaltinių progimnazija </a:t>
            </a:r>
          </a:p>
          <a:p>
            <a:endParaRPr lang="lt-L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lt-LT" sz="3600" b="1" dirty="0">
                <a:latin typeface="Arial Black" pitchFamily="34" charset="0"/>
                <a:cs typeface="Times New Roman" pitchFamily="18" charset="0"/>
              </a:rPr>
              <a:t>2017-2018 m. m. šv. Jokūbo kelias </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Alytus – Merkinė</a:t>
            </a:r>
          </a:p>
        </p:txBody>
      </p:sp>
      <p:pic>
        <p:nvPicPr>
          <p:cNvPr id="7"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52220" y="2058828"/>
            <a:ext cx="5181600" cy="3885271"/>
          </a:xfrm>
        </p:spPr>
      </p:pic>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488"/>
            <a:ext cx="5181600" cy="388561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08819" y="617343"/>
            <a:ext cx="5707693" cy="4280121"/>
          </a:xfrm>
          <a:prstGeom prst="rect">
            <a:avLst/>
          </a:prstGeom>
        </p:spPr>
      </p:pic>
      <p:pic>
        <p:nvPicPr>
          <p:cNvPr id="6" name="Content Placeholder 3"/>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407727" y="2336655"/>
            <a:ext cx="5432977" cy="40521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000" b="1" dirty="0">
                <a:latin typeface="Arial Black" pitchFamily="34" charset="0"/>
                <a:cs typeface="Times New Roman" pitchFamily="18" charset="0"/>
              </a:rPr>
              <a:t>2018-2019 m. m. šv. Jokūbo kelias </a:t>
            </a:r>
            <a:br>
              <a:rPr lang="lt-LT" sz="4000" b="1" dirty="0">
                <a:latin typeface="Arial Black" pitchFamily="34" charset="0"/>
                <a:cs typeface="Times New Roman" pitchFamily="18" charset="0"/>
              </a:rPr>
            </a:br>
            <a:r>
              <a:rPr lang="lt-LT" sz="4000" b="1" dirty="0">
                <a:latin typeface="Arial Black" pitchFamily="34" charset="0"/>
                <a:cs typeface="Times New Roman" pitchFamily="18" charset="0"/>
              </a:rPr>
              <a:t>Merkinė  – Druskininkai</a:t>
            </a:r>
          </a:p>
        </p:txBody>
      </p:sp>
      <p:pic>
        <p:nvPicPr>
          <p:cNvPr id="5"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73251" y="2058828"/>
            <a:ext cx="5181600" cy="3885271"/>
          </a:xfr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488"/>
            <a:ext cx="5181600" cy="3885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514109" y="1825625"/>
            <a:ext cx="5839691" cy="4351338"/>
          </a:xfrm>
        </p:spPr>
        <p:txBody>
          <a:bodyPr>
            <a:normAutofit/>
          </a:bodyPr>
          <a:lstStyle/>
          <a:p>
            <a:pPr algn="r">
              <a:buNone/>
            </a:pPr>
            <a:endParaRPr lang="lt-LT" dirty="0"/>
          </a:p>
          <a:p>
            <a:pPr algn="r">
              <a:buNone/>
            </a:pPr>
            <a:endParaRPr lang="lt-LT" dirty="0"/>
          </a:p>
          <a:p>
            <a:pPr algn="r">
              <a:buNone/>
            </a:pPr>
            <a:endParaRPr lang="lt-LT" dirty="0"/>
          </a:p>
          <a:p>
            <a:pPr algn="r">
              <a:buNone/>
            </a:pPr>
            <a:r>
              <a:rPr lang="lt-LT" dirty="0">
                <a:solidFill>
                  <a:schemeClr val="bg1"/>
                </a:solidFill>
              </a:rPr>
              <a:t> </a:t>
            </a:r>
            <a:r>
              <a:rPr lang="lt-LT" sz="2400" dirty="0">
                <a:solidFill>
                  <a:schemeClr val="bg1"/>
                </a:solidFill>
                <a:latin typeface="Times New Roman" pitchFamily="18" charset="0"/>
                <a:cs typeface="Times New Roman" pitchFamily="18" charset="0"/>
              </a:rPr>
              <a:t>Darbą parengė ir pristatė:</a:t>
            </a:r>
          </a:p>
          <a:p>
            <a:pPr algn="r">
              <a:buNone/>
            </a:pPr>
            <a:r>
              <a:rPr lang="lt-LT" sz="2400" dirty="0">
                <a:solidFill>
                  <a:schemeClr val="bg1"/>
                </a:solidFill>
                <a:latin typeface="Times New Roman" pitchFamily="18" charset="0"/>
                <a:cs typeface="Times New Roman" pitchFamily="18" charset="0"/>
              </a:rPr>
              <a:t>Alytaus Šaltinių progimnazijos</a:t>
            </a:r>
          </a:p>
          <a:p>
            <a:pPr algn="r">
              <a:buNone/>
            </a:pPr>
            <a:r>
              <a:rPr lang="lt-LT" sz="2400" dirty="0">
                <a:solidFill>
                  <a:schemeClr val="bg1"/>
                </a:solidFill>
                <a:latin typeface="Times New Roman" pitchFamily="18" charset="0"/>
                <a:cs typeface="Times New Roman" pitchFamily="18" charset="0"/>
              </a:rPr>
              <a:t>Vyr. tikybos mokytoja Dalia Vičkačkaitė,</a:t>
            </a:r>
          </a:p>
          <a:p>
            <a:pPr algn="r">
              <a:buNone/>
            </a:pPr>
            <a:r>
              <a:rPr lang="lt-LT" sz="2400" dirty="0">
                <a:solidFill>
                  <a:schemeClr val="bg1"/>
                </a:solidFill>
                <a:latin typeface="Times New Roman" pitchFamily="18" charset="0"/>
                <a:cs typeface="Times New Roman" pitchFamily="18" charset="0"/>
              </a:rPr>
              <a:t> Šv. Benedikto gimnazijos </a:t>
            </a:r>
          </a:p>
          <a:p>
            <a:pPr algn="r">
              <a:buNone/>
            </a:pPr>
            <a:r>
              <a:rPr lang="lt-LT" sz="2400" dirty="0">
                <a:solidFill>
                  <a:schemeClr val="bg1"/>
                </a:solidFill>
                <a:latin typeface="Times New Roman" pitchFamily="18" charset="0"/>
                <a:cs typeface="Times New Roman" pitchFamily="18" charset="0"/>
              </a:rPr>
              <a:t>tikybos mokytoja metodininkė </a:t>
            </a:r>
          </a:p>
          <a:p>
            <a:pPr algn="r">
              <a:buNone/>
            </a:pPr>
            <a:r>
              <a:rPr lang="lt-LT" sz="2400" dirty="0">
                <a:solidFill>
                  <a:schemeClr val="bg1"/>
                </a:solidFill>
                <a:latin typeface="Times New Roman" pitchFamily="18" charset="0"/>
                <a:cs typeface="Times New Roman" pitchFamily="18" charset="0"/>
              </a:rPr>
              <a:t>Reda Savulionienė</a:t>
            </a:r>
          </a:p>
        </p:txBody>
      </p:sp>
      <p:pic>
        <p:nvPicPr>
          <p:cNvPr id="6" name="Content Placeholder 5"/>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rot="5400000">
            <a:off x="-980270" y="980272"/>
            <a:ext cx="6858003" cy="4897464"/>
          </a:xfrm>
          <a:prstGeom prst="rect">
            <a:avLst/>
          </a:prstGeom>
        </p:spPr>
      </p:pic>
    </p:spTree>
    <p:extLst>
      <p:ext uri="{BB962C8B-B14F-4D97-AF65-F5344CB8AC3E}">
        <p14:creationId xmlns:p14="http://schemas.microsoft.com/office/powerpoint/2010/main" val="3064398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33953" y="614923"/>
            <a:ext cx="5510234" cy="4132049"/>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199" y="2058488"/>
            <a:ext cx="5625287" cy="42183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rPr>
              <a:t>2019-2020 m. m. šv. Jokūbo kelias Šventežeris – Lazdijai</a:t>
            </a:r>
          </a:p>
        </p:txBody>
      </p:sp>
      <p:pic>
        <p:nvPicPr>
          <p:cNvPr id="5"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145835" y="1895999"/>
            <a:ext cx="3264471" cy="4351338"/>
          </a:xfrm>
          <a:prstGeom prst="rect">
            <a:avLst/>
          </a:prstGeom>
        </p:spPr>
      </p:pic>
      <p:pic>
        <p:nvPicPr>
          <p:cNvPr id="6" name="Content Placeholder 3"/>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096000" y="2003141"/>
            <a:ext cx="5181600" cy="4244196"/>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t-LT" sz="3600" b="1" dirty="0">
                <a:latin typeface="Arial Black" pitchFamily="34" charset="0"/>
                <a:cs typeface="Times New Roman" pitchFamily="18" charset="0"/>
              </a:rPr>
              <a:t>Projektas</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 Tvirta šeima - stipri tauta” </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Sekminių piligriminis žygis </a:t>
            </a:r>
            <a:br>
              <a:rPr lang="lt-LT" sz="3600" b="1" dirty="0">
                <a:latin typeface="Arial Black" pitchFamily="34" charset="0"/>
                <a:cs typeface="Times New Roman" pitchFamily="18" charset="0"/>
              </a:rPr>
            </a:br>
            <a:r>
              <a:rPr lang="lt-LT" sz="3600" b="1" dirty="0">
                <a:latin typeface="Arial Black" pitchFamily="34" charset="0"/>
                <a:cs typeface="Times New Roman" pitchFamily="18" charset="0"/>
              </a:rPr>
              <a:t>Alytus – Miroslavas – Meteliai</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99274" y="2368065"/>
            <a:ext cx="9793451" cy="4351338"/>
          </a:xfrm>
        </p:spPr>
      </p:pic>
    </p:spTree>
    <p:extLst>
      <p:ext uri="{BB962C8B-B14F-4D97-AF65-F5344CB8AC3E}">
        <p14:creationId xmlns:p14="http://schemas.microsoft.com/office/powerpoint/2010/main" val="3035813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61354" y="205941"/>
            <a:ext cx="5749957" cy="4311814"/>
          </a:xfrm>
          <a:prstGeom prst="rect">
            <a:avLst/>
          </a:prstGeom>
        </p:spPr>
      </p:pic>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358179" y="2496985"/>
            <a:ext cx="5389537" cy="40415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5" name="20170603_095342.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5715000" y="-114300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5" name="20170603_140747.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5715000" y="-114300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rot="5400000">
            <a:off x="535469" y="259635"/>
            <a:ext cx="5129939" cy="5416582"/>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41203" y="1875295"/>
            <a:ext cx="5715240" cy="46732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rot="5400000">
            <a:off x="201691" y="264521"/>
            <a:ext cx="5295563" cy="5180863"/>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89339" y="1183565"/>
            <a:ext cx="4927379" cy="541871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sz="4000" b="1" dirty="0">
                <a:latin typeface="Arial Black" pitchFamily="34" charset="0"/>
                <a:cs typeface="Times New Roman" panose="02020603050405020304" pitchFamily="18" charset="0"/>
              </a:rPr>
              <a:t>Projekto „ Tvirta šeima – stipri tauta“ žygio dalyvių teigiami ir kiti atsiliepimai (netaisyta) </a:t>
            </a:r>
            <a:r>
              <a:rPr lang="lt-LT" sz="4000" b="1" dirty="0">
                <a:latin typeface="Arial Black" pitchFamily="34" charset="0"/>
                <a:cs typeface="Times New Roman" panose="02020603050405020304" pitchFamily="18" charset="0"/>
                <a:sym typeface="Wingdings" pitchFamily="2" charset="2"/>
              </a:rPr>
              <a:t></a:t>
            </a:r>
            <a:br>
              <a:rPr lang="lt-LT" dirty="0">
                <a:latin typeface="Times New Roman" panose="02020603050405020304" pitchFamily="18" charset="0"/>
                <a:cs typeface="Times New Roman" panose="02020603050405020304" pitchFamily="18" charset="0"/>
              </a:rPr>
            </a:br>
            <a:endParaRPr lang="lt-LT" dirty="0"/>
          </a:p>
        </p:txBody>
      </p:sp>
      <p:sp>
        <p:nvSpPr>
          <p:cNvPr id="3" name="Content Placeholder 2"/>
          <p:cNvSpPr>
            <a:spLocks noGrp="1"/>
          </p:cNvSpPr>
          <p:nvPr>
            <p:ph sz="half" idx="1"/>
          </p:nvPr>
        </p:nvSpPr>
        <p:spPr>
          <a:xfrm>
            <a:off x="598715" y="1825625"/>
            <a:ext cx="5234796" cy="4351338"/>
          </a:xfrm>
        </p:spPr>
        <p:txBody>
          <a:bodyPr>
            <a:normAutofit fontScale="47500" lnSpcReduction="20000"/>
          </a:bodyPr>
          <a:lstStyle/>
          <a:p>
            <a:r>
              <a:rPr lang="lt-LT" sz="3600" dirty="0">
                <a:latin typeface="Times New Roman" panose="02020603050405020304" pitchFamily="18" charset="0"/>
                <a:cs typeface="Times New Roman" panose="02020603050405020304" pitchFamily="18" charset="0"/>
              </a:rPr>
              <a:t>Man labai patiko šis žygis, nes susiradau naujų draugų. Man patiko, kad šokome visis kartu. Noriu daugiau tokių žygių! Nepatiko pamaldos, nes buvo per ilgos.</a:t>
            </a:r>
          </a:p>
          <a:p>
            <a:pPr algn="r">
              <a:buNone/>
            </a:pPr>
            <a:r>
              <a:rPr lang="lt-LT" sz="3600" dirty="0">
                <a:latin typeface="Times New Roman" panose="02020603050405020304" pitchFamily="18" charset="0"/>
                <a:cs typeface="Times New Roman" panose="02020603050405020304" pitchFamily="18" charset="0"/>
              </a:rPr>
              <a:t>                                                                                                       Austėja Dr. </a:t>
            </a:r>
          </a:p>
          <a:p>
            <a:endParaRPr lang="lt-LT" sz="3600" dirty="0">
              <a:latin typeface="Times New Roman" panose="02020603050405020304" pitchFamily="18" charset="0"/>
              <a:cs typeface="Times New Roman" panose="02020603050405020304" pitchFamily="18" charset="0"/>
            </a:endParaRPr>
          </a:p>
          <a:p>
            <a:r>
              <a:rPr lang="lt-LT" sz="3600" dirty="0">
                <a:latin typeface="Times New Roman" panose="02020603050405020304" pitchFamily="18" charset="0"/>
                <a:cs typeface="Times New Roman" panose="02020603050405020304" pitchFamily="18" charset="0"/>
              </a:rPr>
              <a:t>Mums labai patiko šokiai, kolektyvas, žygis.  Šaunūs savanoriai ir žmonės motyvuojantys tikėti ir pasitikėti Dievu.</a:t>
            </a:r>
          </a:p>
          <a:p>
            <a:pPr>
              <a:buNone/>
            </a:pPr>
            <a:r>
              <a:rPr lang="lt-LT" sz="3600" dirty="0">
                <a:latin typeface="Times New Roman" panose="02020603050405020304" pitchFamily="18" charset="0"/>
                <a:cs typeface="Times New Roman" panose="02020603050405020304" pitchFamily="18" charset="0"/>
              </a:rPr>
              <a:t>                                                                                                                                   </a:t>
            </a:r>
          </a:p>
          <a:p>
            <a:pPr algn="r">
              <a:buNone/>
            </a:pPr>
            <a:r>
              <a:rPr lang="lt-LT" sz="3600" dirty="0">
                <a:latin typeface="Times New Roman" panose="02020603050405020304" pitchFamily="18" charset="0"/>
                <a:cs typeface="Times New Roman" panose="02020603050405020304" pitchFamily="18" charset="0"/>
              </a:rPr>
              <a:t>                                                                        Kumečių pagrindinė mokykla</a:t>
            </a:r>
          </a:p>
          <a:p>
            <a:endParaRPr lang="lt-LT" dirty="0"/>
          </a:p>
        </p:txBody>
      </p:sp>
      <p:sp>
        <p:nvSpPr>
          <p:cNvPr id="4" name="Content Placeholder 3"/>
          <p:cNvSpPr>
            <a:spLocks noGrp="1"/>
          </p:cNvSpPr>
          <p:nvPr>
            <p:ph sz="half" idx="2"/>
          </p:nvPr>
        </p:nvSpPr>
        <p:spPr/>
        <p:txBody>
          <a:bodyPr>
            <a:normAutofit fontScale="47500" lnSpcReduction="20000"/>
          </a:bodyPr>
          <a:lstStyle/>
          <a:p>
            <a:r>
              <a:rPr lang="lt-LT" sz="3300" dirty="0">
                <a:latin typeface="Times New Roman" panose="02020603050405020304" pitchFamily="18" charset="0"/>
                <a:cs typeface="Times New Roman" panose="02020603050405020304" pitchFamily="18" charset="0"/>
              </a:rPr>
              <a:t>Man patiko žygis, nakvynė, draugai, maistas. Nepatiko tai, kad prieš miega visi triukšmavo. </a:t>
            </a:r>
          </a:p>
          <a:p>
            <a:pPr algn="r">
              <a:buNone/>
            </a:pPr>
            <a:r>
              <a:rPr lang="lt-LT" sz="3300" dirty="0">
                <a:latin typeface="Times New Roman" panose="02020603050405020304" pitchFamily="18" charset="0"/>
                <a:cs typeface="Times New Roman" panose="02020603050405020304" pitchFamily="18" charset="0"/>
              </a:rPr>
              <a:t>                                                               Evelina Jermalavičiūtė </a:t>
            </a:r>
          </a:p>
          <a:p>
            <a:endParaRPr lang="lt-LT" sz="3300" dirty="0">
              <a:latin typeface="Times New Roman" panose="02020603050405020304" pitchFamily="18" charset="0"/>
              <a:cs typeface="Times New Roman" panose="02020603050405020304" pitchFamily="18" charset="0"/>
            </a:endParaRPr>
          </a:p>
          <a:p>
            <a:r>
              <a:rPr lang="lt-LT" sz="3300" dirty="0">
                <a:latin typeface="Times New Roman" panose="02020603050405020304" pitchFamily="18" charset="0"/>
                <a:cs typeface="Times New Roman" panose="02020603050405020304" pitchFamily="18" charset="0"/>
              </a:rPr>
              <a:t>Man patiko visas žygi, maistas, draugai. Dar patiko šokiai. Patiko poilsis Miroslave. Man visa diena patiko. Nepatiko nakvynės vieta ir triukšmas prieš miega.</a:t>
            </a:r>
          </a:p>
          <a:p>
            <a:pPr>
              <a:buNone/>
            </a:pPr>
            <a:r>
              <a:rPr lang="lt-LT" sz="3300" dirty="0">
                <a:latin typeface="Times New Roman" panose="02020603050405020304" pitchFamily="18" charset="0"/>
                <a:cs typeface="Times New Roman" panose="02020603050405020304" pitchFamily="18" charset="0"/>
              </a:rPr>
              <a:t>                                                                       Deividas Stragis </a:t>
            </a:r>
          </a:p>
          <a:p>
            <a:endParaRPr lang="lt-LT" sz="3300" dirty="0">
              <a:latin typeface="Times New Roman" panose="02020603050405020304" pitchFamily="18" charset="0"/>
              <a:cs typeface="Times New Roman" panose="02020603050405020304" pitchFamily="18" charset="0"/>
            </a:endParaRPr>
          </a:p>
          <a:p>
            <a:r>
              <a:rPr lang="lt-LT" sz="3300" dirty="0">
                <a:latin typeface="Times New Roman" panose="02020603050405020304" pitchFamily="18" charset="0"/>
                <a:cs typeface="Times New Roman" panose="02020603050405020304" pitchFamily="18" charset="0"/>
              </a:rPr>
              <a:t>Man labai patiko žygio atmosfera, šiek tiek sunkesnės gyvenimo sąlygos, kurios suteikė  tam tikrą iššūkį ir leido pasijusti, kaip tikram piligrimui. Patiko viso žygio idėja. Nepatiko šokti, o ypatingai....miegojimas, vien dėl to, kad miego nedavė bendražygiai su savo kolonėlėmis, šiek tiek įkyrėjo draugų poelgis. </a:t>
            </a:r>
          </a:p>
          <a:p>
            <a:pPr algn="r">
              <a:buNone/>
            </a:pPr>
            <a:r>
              <a:rPr lang="lt-LT" sz="3300" dirty="0">
                <a:latin typeface="Times New Roman" panose="02020603050405020304" pitchFamily="18" charset="0"/>
                <a:cs typeface="Times New Roman" panose="02020603050405020304" pitchFamily="18" charset="0"/>
              </a:rPr>
              <a:t>                                            Alytaus Dziūkijos pagrindinė mokykla</a:t>
            </a:r>
          </a:p>
          <a:p>
            <a:endParaRPr lang="lt-L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054100"/>
            <a:ext cx="5181600" cy="5122863"/>
          </a:xfrm>
        </p:spPr>
        <p:txBody>
          <a:bodyPr>
            <a:normAutofit fontScale="92500" lnSpcReduction="10000"/>
          </a:bodyPr>
          <a:lstStyle/>
          <a:p>
            <a:r>
              <a:rPr lang="lt-LT" dirty="0">
                <a:latin typeface="Times New Roman" panose="02020603050405020304" pitchFamily="18" charset="0"/>
                <a:cs typeface="Times New Roman" panose="02020603050405020304" pitchFamily="18" charset="0"/>
              </a:rPr>
              <a:t>Mums su Kotrina buvo iššūkis tokį kelią nueiti. Mums daug dalykų buvo nauja, bet smagu, nes kelionės metu susipažinome su naujais žmonėmis ir pamatėme Lietuvos gamtą. Taip pat buvo malonu vėl nueiti į bažnyčią, o galiausiai klausyti liaudies muzikos. Dabar laukiame likusių 8 kilometrų. Tokį žygį turėtų ištverti kiekvienas bent kartą gyvenime ir tuo pačiu sustiprinti savo šeimą. </a:t>
            </a:r>
          </a:p>
          <a:p>
            <a:pPr algn="r">
              <a:buNone/>
            </a:pPr>
            <a:r>
              <a:rPr lang="lt-LT" dirty="0">
                <a:latin typeface="Times New Roman" panose="02020603050405020304" pitchFamily="18" charset="0"/>
                <a:cs typeface="Times New Roman" panose="02020603050405020304" pitchFamily="18" charset="0"/>
              </a:rPr>
              <a:t>                                                                    Akvilė, Kotrina ir Vilrūnė                                                      Alytaus Šaltinių progimnazija </a:t>
            </a:r>
          </a:p>
          <a:p>
            <a:endParaRPr lang="lt-LT" dirty="0"/>
          </a:p>
        </p:txBody>
      </p:sp>
      <p:sp>
        <p:nvSpPr>
          <p:cNvPr id="4" name="Content Placeholder 3"/>
          <p:cNvSpPr>
            <a:spLocks noGrp="1"/>
          </p:cNvSpPr>
          <p:nvPr>
            <p:ph sz="half" idx="2"/>
          </p:nvPr>
        </p:nvSpPr>
        <p:spPr>
          <a:xfrm>
            <a:off x="6172200" y="1028700"/>
            <a:ext cx="5181600" cy="5148263"/>
          </a:xfrm>
        </p:spPr>
        <p:txBody>
          <a:bodyPr>
            <a:normAutofit fontScale="92500" lnSpcReduction="10000"/>
          </a:bodyPr>
          <a:lstStyle/>
          <a:p>
            <a:r>
              <a:rPr lang="lt-LT" dirty="0">
                <a:latin typeface="Times New Roman" panose="02020603050405020304" pitchFamily="18" charset="0"/>
                <a:cs typeface="Times New Roman" panose="02020603050405020304" pitchFamily="18" charset="0"/>
              </a:rPr>
              <a:t>Patiko draugiška komanda, patiko šokiai , graži bažnyčia, ne tik išore, bet ir vidumi, patiko iškalbingasis  (giedotojas ) mikrofono meistras Aurimas.</a:t>
            </a:r>
          </a:p>
          <a:p>
            <a:r>
              <a:rPr lang="lt-LT" dirty="0">
                <a:latin typeface="Times New Roman" panose="02020603050405020304" pitchFamily="18" charset="0"/>
                <a:cs typeface="Times New Roman" panose="02020603050405020304" pitchFamily="18" charset="0"/>
              </a:rPr>
              <a:t>Nėra šilto vandens , berniukų miegojimo patalpa ( jiems) nepatiko. </a:t>
            </a:r>
          </a:p>
          <a:p>
            <a:pPr>
              <a:buNone/>
            </a:pPr>
            <a:r>
              <a:rPr lang="lt-LT" dirty="0">
                <a:latin typeface="Times New Roman" panose="02020603050405020304" pitchFamily="18" charset="0"/>
                <a:cs typeface="Times New Roman" panose="02020603050405020304" pitchFamily="18" charset="0"/>
              </a:rPr>
              <a:t>                                                                         </a:t>
            </a:r>
          </a:p>
          <a:p>
            <a:pPr algn="r">
              <a:buNone/>
            </a:pPr>
            <a:r>
              <a:rPr lang="lt-LT" dirty="0">
                <a:latin typeface="Times New Roman" panose="02020603050405020304" pitchFamily="18" charset="0"/>
                <a:cs typeface="Times New Roman" panose="02020603050405020304" pitchFamily="18" charset="0"/>
              </a:rPr>
              <a:t>                           Alytaus Panemunės progimnazija</a:t>
            </a:r>
          </a:p>
          <a:p>
            <a:endParaRPr lang="lt-L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838200" y="365125"/>
            <a:ext cx="10515600" cy="6061075"/>
          </a:xfrm>
        </p:spPr>
        <p:txBody>
          <a:bodyPr/>
          <a:lstStyle/>
          <a:p>
            <a:pPr algn="ctr"/>
            <a:r>
              <a:rPr lang="lt-LT" sz="4900" b="1" dirty="0">
                <a:solidFill>
                  <a:schemeClr val="bg1"/>
                </a:solidFill>
                <a:latin typeface="Arial Black" pitchFamily="34" charset="0"/>
                <a:cs typeface="Times New Roman" panose="02020603050405020304" pitchFamily="18" charset="0"/>
              </a:rPr>
              <a:t>Tikslas </a:t>
            </a:r>
            <a:br>
              <a:rPr lang="lt-LT" sz="4900" b="1" dirty="0">
                <a:solidFill>
                  <a:schemeClr val="bg1"/>
                </a:solidFill>
                <a:latin typeface="Times New Roman" panose="02020603050405020304" pitchFamily="18" charset="0"/>
                <a:cs typeface="Times New Roman" panose="02020603050405020304" pitchFamily="18" charset="0"/>
              </a:rPr>
            </a:br>
            <a:br>
              <a:rPr lang="lt-LT" sz="4900" b="1" dirty="0">
                <a:solidFill>
                  <a:schemeClr val="bg1"/>
                </a:solidFill>
                <a:latin typeface="Times New Roman" panose="02020603050405020304" pitchFamily="18" charset="0"/>
                <a:cs typeface="Times New Roman" panose="02020603050405020304" pitchFamily="18" charset="0"/>
              </a:rPr>
            </a:br>
            <a:r>
              <a:rPr lang="lt-LT" sz="4900" b="1" dirty="0">
                <a:solidFill>
                  <a:schemeClr val="bg1"/>
                </a:solidFill>
                <a:latin typeface="Times New Roman" panose="02020603050405020304" pitchFamily="18" charset="0"/>
                <a:cs typeface="Times New Roman" panose="02020603050405020304" pitchFamily="18" charset="0"/>
              </a:rPr>
              <a:t>Pristatyti piligriminės kelionės būdus ir naudą mokinio asmenybės augimui.  </a:t>
            </a:r>
            <a:endParaRPr lang="lt-L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104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685800"/>
            <a:ext cx="5181600" cy="5491163"/>
          </a:xfrm>
        </p:spPr>
        <p:txBody>
          <a:bodyPr>
            <a:normAutofit lnSpcReduction="10000"/>
          </a:bodyPr>
          <a:lstStyle/>
          <a:p>
            <a:r>
              <a:rPr lang="lt-LT" dirty="0">
                <a:latin typeface="Times New Roman" panose="02020603050405020304" pitchFamily="18" charset="0"/>
                <a:cs typeface="Times New Roman" panose="02020603050405020304" pitchFamily="18" charset="0"/>
              </a:rPr>
              <a:t>Žygyje buvo viskas gerai. Daugiau linksmų giesmių. Daugiau tokių žygių su nakvyne.  </a:t>
            </a:r>
          </a:p>
          <a:p>
            <a:endParaRPr lang="lt-LT"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Dėkojam už žygį. Patiko. Susiradom naujų draugų. </a:t>
            </a:r>
          </a:p>
          <a:p>
            <a:endParaRPr lang="lt-LT"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Patiko: žygis, kompanija, šokiai geri muzikantai, patiko eiti, maistas skanus, buvo gera nuotaika.</a:t>
            </a:r>
          </a:p>
          <a:p>
            <a:endParaRPr lang="lt-LT" dirty="0">
              <a:latin typeface="Times New Roman" panose="02020603050405020304" pitchFamily="18" charset="0"/>
              <a:cs typeface="Times New Roman" panose="02020603050405020304" pitchFamily="18" charset="0"/>
            </a:endParaRPr>
          </a:p>
          <a:p>
            <a:endParaRPr lang="lt-LT" dirty="0"/>
          </a:p>
        </p:txBody>
      </p:sp>
      <p:sp>
        <p:nvSpPr>
          <p:cNvPr id="4" name="Content Placeholder 3"/>
          <p:cNvSpPr>
            <a:spLocks noGrp="1"/>
          </p:cNvSpPr>
          <p:nvPr>
            <p:ph sz="half" idx="2"/>
          </p:nvPr>
        </p:nvSpPr>
        <p:spPr>
          <a:xfrm>
            <a:off x="6172200" y="431800"/>
            <a:ext cx="5181600" cy="5745163"/>
          </a:xfrm>
        </p:spPr>
        <p:txBody>
          <a:bodyPr>
            <a:normAutofit lnSpcReduction="10000"/>
          </a:bodyPr>
          <a:lstStyle/>
          <a:p>
            <a:r>
              <a:rPr lang="lt-LT" dirty="0">
                <a:latin typeface="Times New Roman" pitchFamily="18" charset="0"/>
                <a:cs typeface="Times New Roman" pitchFamily="18" charset="0"/>
              </a:rPr>
              <a:t>Į piligriminį žygį ėjau pirmą kartą ir man labai patiko ne tik pats žygis, bet ir labai jauki atmosfera. Visi buvo labai malonūs  ir draugiški.</a:t>
            </a:r>
          </a:p>
          <a:p>
            <a:r>
              <a:rPr lang="lt-LT" dirty="0">
                <a:latin typeface="Times New Roman" pitchFamily="18" charset="0"/>
                <a:cs typeface="Times New Roman" pitchFamily="18" charset="0"/>
              </a:rPr>
              <a:t>Į žygį ėjau jau ne pirmą kartą ir manau, kad tikrai nepaskutinį. Žygiuodamas susirandi naujų  draugų, išbandai save. Tikrai kviečiu visus prisijungti ir eiti kartu.</a:t>
            </a:r>
          </a:p>
          <a:p>
            <a:endParaRPr lang="lt-LT" dirty="0">
              <a:latin typeface="Times New Roman" pitchFamily="18" charset="0"/>
              <a:cs typeface="Times New Roman" pitchFamily="18" charset="0"/>
            </a:endParaRPr>
          </a:p>
          <a:p>
            <a:r>
              <a:rPr lang="lt-LT" dirty="0">
                <a:latin typeface="Times New Roman" pitchFamily="18" charset="0"/>
                <a:cs typeface="Times New Roman" pitchFamily="18" charset="0"/>
              </a:rPr>
              <a:t>Žygyje dalyvavau pirmą kartą  ir į ateinantį žygį jau paraginau eiti ir savo klasiokus.</a:t>
            </a:r>
          </a:p>
          <a:p>
            <a:endParaRPr lang="lt-L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8000">
              <a:srgbClr val="FF0000"/>
            </a:gs>
            <a:gs pos="45000">
              <a:schemeClr val="accent1">
                <a:lumMod val="45000"/>
                <a:lumOff val="55000"/>
              </a:schemeClr>
            </a:gs>
            <a:gs pos="100000">
              <a:srgbClr val="00B050"/>
            </a:gs>
            <a:gs pos="81000">
              <a:schemeClr val="accent4"/>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cs typeface="Times New Roman" pitchFamily="18" charset="0"/>
              </a:rPr>
              <a:t>Sekminės Alytuje 2018 m.</a:t>
            </a:r>
          </a:p>
        </p:txBody>
      </p:sp>
      <p:pic>
        <p:nvPicPr>
          <p:cNvPr id="5"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a:prstGeom prst="rect">
            <a:avLst/>
          </a:prstGeom>
        </p:spPr>
      </p:pic>
      <p:pic>
        <p:nvPicPr>
          <p:cNvPr id="8" name="Content Placeholder 3" descr="20180519_210546.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172200" y="2058194"/>
            <a:ext cx="5181600" cy="3886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18000">
              <a:srgbClr val="FF0000"/>
            </a:gs>
            <a:gs pos="45000">
              <a:schemeClr val="accent1">
                <a:lumMod val="45000"/>
                <a:lumOff val="55000"/>
              </a:schemeClr>
            </a:gs>
            <a:gs pos="100000">
              <a:srgbClr val="00B050"/>
            </a:gs>
            <a:gs pos="81000">
              <a:schemeClr val="accent4"/>
            </a:gs>
          </a:gsLst>
          <a:lin ang="5400000" scaled="1"/>
        </a:gradFill>
        <a:effectLst/>
      </p:bgPr>
    </p:bg>
    <p:spTree>
      <p:nvGrpSpPr>
        <p:cNvPr id="1" name=""/>
        <p:cNvGrpSpPr/>
        <p:nvPr/>
      </p:nvGrpSpPr>
      <p:grpSpPr>
        <a:xfrm>
          <a:off x="0" y="0"/>
          <a:ext cx="0" cy="0"/>
          <a:chOff x="0" y="0"/>
          <a:chExt cx="0" cy="0"/>
        </a:xfrm>
      </p:grpSpPr>
      <p:pic>
        <p:nvPicPr>
          <p:cNvPr id="5" name="Paveikslėlis 6" descr="http://benediktas.org/cache/preview/5ceff0e8db83af0505405f29f3599df8.jpeg"/>
          <p:cNvPicPr>
            <a:picLocks noGrp="1"/>
          </p:cNvPicPr>
          <p:nvPr>
            <p:ph sz="half" idx="1"/>
          </p:nvPr>
        </p:nvPicPr>
        <p:blipFill>
          <a:blip r:embed="rId2"/>
          <a:srcRect/>
          <a:stretch>
            <a:fillRect/>
          </a:stretch>
        </p:blipFill>
        <p:spPr>
          <a:xfrm>
            <a:off x="735642" y="1744453"/>
            <a:ext cx="5106837" cy="4330459"/>
          </a:xfrm>
          <a:prstGeom prst="rect">
            <a:avLst/>
          </a:prstGeom>
        </p:spPr>
      </p:pic>
      <p:pic>
        <p:nvPicPr>
          <p:cNvPr id="6" name="Content Placeholder 3" descr="FB_IMG_1526893092613.jpg"/>
          <p:cNvPicPr>
            <a:picLocks noGrp="1" noChangeAspect="1"/>
          </p:cNvPicPr>
          <p:nvPr>
            <p:ph sz="half" idx="2"/>
          </p:nvPr>
        </p:nvPicPr>
        <p:blipFill>
          <a:blip r:embed="rId3"/>
          <a:srcRect/>
          <a:stretch>
            <a:fillRect/>
          </a:stretch>
        </p:blipFill>
        <p:spPr>
          <a:xfrm>
            <a:off x="6122838" y="309353"/>
            <a:ext cx="5332562" cy="459284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8000">
              <a:srgbClr val="FF0000"/>
            </a:gs>
            <a:gs pos="45000">
              <a:schemeClr val="accent1">
                <a:lumMod val="45000"/>
                <a:lumOff val="55000"/>
              </a:schemeClr>
            </a:gs>
            <a:gs pos="100000">
              <a:srgbClr val="00B050"/>
            </a:gs>
            <a:gs pos="81000">
              <a:schemeClr val="accent4"/>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lt-LT" b="1" dirty="0">
                <a:latin typeface="Arial Black" pitchFamily="34" charset="0"/>
                <a:cs typeface="Times New Roman" pitchFamily="18" charset="0"/>
              </a:rPr>
              <a:t>Sekminių piligriminis žygis </a:t>
            </a:r>
            <a:br>
              <a:rPr lang="lt-LT" b="1" dirty="0">
                <a:latin typeface="Arial Black" pitchFamily="34" charset="0"/>
                <a:cs typeface="Times New Roman" pitchFamily="18" charset="0"/>
              </a:rPr>
            </a:br>
            <a:r>
              <a:rPr lang="lt-LT" b="1" dirty="0">
                <a:latin typeface="Arial Black" pitchFamily="34" charset="0"/>
                <a:cs typeface="Times New Roman" pitchFamily="18" charset="0"/>
              </a:rPr>
              <a:t>Alytus –  Meteliai 2018-2019 m. m.</a:t>
            </a:r>
          </a:p>
        </p:txBody>
      </p:sp>
      <p:pic>
        <p:nvPicPr>
          <p:cNvPr id="7"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260121"/>
            <a:ext cx="5181600" cy="3467820"/>
          </a:xfrm>
        </p:spPr>
      </p:pic>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274094"/>
            <a:ext cx="5181600" cy="3454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8000">
              <a:srgbClr val="FF0000"/>
            </a:gs>
            <a:gs pos="45000">
              <a:schemeClr val="accent1">
                <a:lumMod val="45000"/>
                <a:lumOff val="55000"/>
              </a:schemeClr>
            </a:gs>
            <a:gs pos="100000">
              <a:srgbClr val="00B050"/>
            </a:gs>
            <a:gs pos="81000">
              <a:schemeClr val="accent4"/>
            </a:gs>
          </a:gsLst>
          <a:lin ang="5400000" scaled="1"/>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44500" y="420188"/>
            <a:ext cx="5181600" cy="3885611"/>
          </a:xfrm>
          <a:prstGeom prst="rect">
            <a:avLst/>
          </a:prstGeom>
        </p:spPr>
      </p:pic>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3087"/>
            <a:ext cx="5181600" cy="3830127"/>
          </a:xfrm>
          <a:prstGeom prst="rect">
            <a:avLst/>
          </a:prstGeom>
        </p:spPr>
      </p:pic>
    </p:spTree>
    <p:extLst>
      <p:ext uri="{BB962C8B-B14F-4D97-AF65-F5344CB8AC3E}">
        <p14:creationId xmlns:p14="http://schemas.microsoft.com/office/powerpoint/2010/main" val="3317962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8000">
              <a:srgbClr val="FF0000"/>
            </a:gs>
            <a:gs pos="45000">
              <a:schemeClr val="accent1">
                <a:lumMod val="45000"/>
                <a:lumOff val="55000"/>
              </a:schemeClr>
            </a:gs>
            <a:gs pos="100000">
              <a:srgbClr val="00B050"/>
            </a:gs>
            <a:gs pos="81000">
              <a:schemeClr val="accent4"/>
            </a:gs>
          </a:gsLst>
          <a:lin ang="5400000" scaled="1"/>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143000"/>
            <a:ext cx="5181600" cy="5033963"/>
          </a:xfrm>
        </p:spPr>
        <p:txBody>
          <a:bodyPr>
            <a:normAutofit fontScale="55000" lnSpcReduction="20000"/>
          </a:bodyPr>
          <a:lstStyle/>
          <a:p>
            <a:r>
              <a:rPr lang="lt-LT" sz="3300" dirty="0">
                <a:latin typeface="Times New Roman" pitchFamily="18" charset="0"/>
                <a:cs typeface="Times New Roman" pitchFamily="18" charset="0"/>
              </a:rPr>
              <a:t>Piligriminis žygis buvo neįtikėtinai smagus. Kelias, nors ir ilgas, tačiau su linksma kompanija neprailgo, visą laiką giedojom, sukalbėjom du rožinius, pirmas buvo sunkokas, eini, žiūri žemėn, iš paskutiniųjų jėgų spraudi žodžius iš lūpų, o antrasis praėjo greit, net maloniai. Susipažinom su daug naujų žmonių, pasimatėm su senai matytais. Pirmo vakaro pabaigoje labai skaniai pavalgėm ir išklausėm (kai kas ir sudalyvavo) vakaro programą su nuostabiais aktoriais. Antrą dieną prie mūsų prisijungė dar ~17 žmonių ir keliavom iki koplytėlės kur mus pasitiko vyskupas Rimantas, pasimeldėm, dar pagiedojom ir vykom namo. Iš tiesų tai buvo tarsi savęs, Dievo, draugo pažinimo kelionė, pramankštinom  ne tik kojas, bet ir išlaisvinom mintis.</a:t>
            </a:r>
          </a:p>
          <a:p>
            <a:pPr>
              <a:buNone/>
            </a:pPr>
            <a:r>
              <a:rPr lang="lt-LT" dirty="0"/>
              <a:t>                                                </a:t>
            </a:r>
          </a:p>
          <a:p>
            <a:pPr>
              <a:buNone/>
            </a:pPr>
            <a:endParaRPr lang="lt-LT" dirty="0"/>
          </a:p>
          <a:p>
            <a:pPr algn="r">
              <a:buNone/>
            </a:pPr>
            <a:r>
              <a:rPr lang="lt-LT" dirty="0"/>
              <a:t>                                             Aleksandra Jenčiūtė,</a:t>
            </a:r>
          </a:p>
          <a:p>
            <a:pPr algn="r">
              <a:buNone/>
            </a:pPr>
            <a:r>
              <a:rPr lang="lt-LT" dirty="0"/>
              <a:t> šv, Benedikto gimnazijos, I g. klasės mokinė</a:t>
            </a:r>
          </a:p>
          <a:p>
            <a:endParaRPr lang="lt-LT" dirty="0"/>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62000" y="1041400"/>
            <a:ext cx="5181600" cy="45465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14000">
              <a:schemeClr val="accent1"/>
            </a:gs>
            <a:gs pos="88288">
              <a:srgbClr val="7030A0"/>
            </a:gs>
            <a:gs pos="37000">
              <a:schemeClr val="accent4"/>
            </a:gs>
            <a:gs pos="66000">
              <a:schemeClr val="accent1">
                <a:lumMod val="45000"/>
                <a:lumOff val="55000"/>
              </a:schemeClr>
            </a:gs>
            <a:gs pos="50000">
              <a:srgbClr val="00B050"/>
            </a:gs>
            <a:gs pos="81000">
              <a:schemeClr val="accent4"/>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solidFill>
                  <a:schemeClr val="bg1"/>
                </a:solidFill>
                <a:latin typeface="Arial Black" pitchFamily="34" charset="0"/>
                <a:cs typeface="Times New Roman" pitchFamily="18" charset="0"/>
              </a:rPr>
              <a:t>Gyvybės dienai skirtas žygis</a:t>
            </a:r>
            <a:br>
              <a:rPr lang="lt-LT" b="1" dirty="0">
                <a:solidFill>
                  <a:schemeClr val="bg1"/>
                </a:solidFill>
                <a:latin typeface="Arial Black" pitchFamily="34" charset="0"/>
                <a:cs typeface="Times New Roman" pitchFamily="18" charset="0"/>
              </a:rPr>
            </a:br>
            <a:r>
              <a:rPr lang="lt-LT" b="1" dirty="0">
                <a:solidFill>
                  <a:schemeClr val="bg1"/>
                </a:solidFill>
                <a:latin typeface="Arial Black" pitchFamily="34" charset="0"/>
                <a:cs typeface="Times New Roman" pitchFamily="18" charset="0"/>
              </a:rPr>
              <a:t>Pivašiūnai  2016m.</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86739" y="1825624"/>
            <a:ext cx="6610153" cy="4957615"/>
          </a:xfrm>
        </p:spPr>
      </p:pic>
    </p:spTree>
    <p:extLst>
      <p:ext uri="{BB962C8B-B14F-4D97-AF65-F5344CB8AC3E}">
        <p14:creationId xmlns:p14="http://schemas.microsoft.com/office/powerpoint/2010/main" val="1819792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4000">
              <a:schemeClr val="accent1"/>
            </a:gs>
            <a:gs pos="88288">
              <a:srgbClr val="7030A0"/>
            </a:gs>
            <a:gs pos="37000">
              <a:schemeClr val="accent4"/>
            </a:gs>
            <a:gs pos="66000">
              <a:schemeClr val="accent1">
                <a:lumMod val="45000"/>
                <a:lumOff val="55000"/>
              </a:schemeClr>
            </a:gs>
            <a:gs pos="50000">
              <a:srgbClr val="00B050"/>
            </a:gs>
            <a:gs pos="81000">
              <a:schemeClr val="accent4"/>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5370" y="304800"/>
            <a:ext cx="8273143" cy="6204857"/>
          </a:xfrm>
          <a:prstGeom prst="rect">
            <a:avLst/>
          </a:prstGeom>
        </p:spPr>
      </p:pic>
    </p:spTree>
    <p:extLst>
      <p:ext uri="{BB962C8B-B14F-4D97-AF65-F5344CB8AC3E}">
        <p14:creationId xmlns:p14="http://schemas.microsoft.com/office/powerpoint/2010/main" val="3910873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14000">
              <a:schemeClr val="accent1"/>
            </a:gs>
            <a:gs pos="96000">
              <a:srgbClr val="7030A0"/>
            </a:gs>
            <a:gs pos="37000">
              <a:schemeClr val="accent4"/>
            </a:gs>
            <a:gs pos="66000">
              <a:schemeClr val="accent1">
                <a:lumMod val="45000"/>
                <a:lumOff val="55000"/>
              </a:schemeClr>
            </a:gs>
            <a:gs pos="50000">
              <a:srgbClr val="00B050"/>
            </a:gs>
            <a:gs pos="81000">
              <a:schemeClr val="accent4"/>
            </a:gs>
          </a:gsLst>
          <a:lin ang="5400000" scaled="1"/>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11200" y="343694"/>
            <a:ext cx="5181600" cy="3886200"/>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14000">
              <a:schemeClr val="accent1"/>
            </a:gs>
            <a:gs pos="96000">
              <a:srgbClr val="7030A0"/>
            </a:gs>
            <a:gs pos="37000">
              <a:schemeClr val="accent4"/>
            </a:gs>
            <a:gs pos="66000">
              <a:schemeClr val="accent1">
                <a:lumMod val="45000"/>
                <a:lumOff val="55000"/>
              </a:schemeClr>
            </a:gs>
            <a:gs pos="50000">
              <a:srgbClr val="00B050"/>
            </a:gs>
            <a:gs pos="81000">
              <a:schemeClr val="accent4"/>
            </a:gs>
          </a:gsLst>
          <a:lin ang="5400000" scaled="1"/>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98500" y="559594"/>
            <a:ext cx="5181600" cy="3886200"/>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0" y="288925"/>
            <a:ext cx="12192000" cy="6569075"/>
          </a:xfrm>
        </p:spPr>
        <p:txBody>
          <a:bodyPr>
            <a:normAutofit/>
          </a:bodyPr>
          <a:lstStyle/>
          <a:p>
            <a:r>
              <a:rPr lang="lt-LT" sz="5400" b="1" dirty="0">
                <a:solidFill>
                  <a:schemeClr val="bg1"/>
                </a:solidFill>
                <a:latin typeface="Arial Black" pitchFamily="34" charset="0"/>
                <a:cs typeface="Times New Roman" panose="02020603050405020304" pitchFamily="18" charset="0"/>
              </a:rPr>
              <a:t>                Uždaviniai</a:t>
            </a:r>
            <a:br>
              <a:rPr lang="lt-LT" sz="5400" b="1" dirty="0">
                <a:solidFill>
                  <a:schemeClr val="bg1"/>
                </a:solidFill>
                <a:latin typeface="Arial Black" pitchFamily="34" charset="0"/>
                <a:cs typeface="Times New Roman" panose="02020603050405020304" pitchFamily="18" charset="0"/>
              </a:rPr>
            </a:br>
            <a:r>
              <a:rPr lang="lt-LT" sz="5400" b="1" dirty="0">
                <a:solidFill>
                  <a:schemeClr val="bg1"/>
                </a:solidFill>
                <a:latin typeface="Algerian" panose="04020705040A02060702" pitchFamily="82" charset="0"/>
                <a:cs typeface="Times New Roman" panose="02020603050405020304" pitchFamily="18" charset="0"/>
              </a:rPr>
              <a:t> </a:t>
            </a:r>
            <a:r>
              <a:rPr lang="lt-LT" sz="5400" b="1" dirty="0">
                <a:solidFill>
                  <a:schemeClr val="bg1"/>
                </a:solidFill>
                <a:latin typeface="Times New Roman" panose="02020603050405020304" pitchFamily="18" charset="0"/>
                <a:cs typeface="Times New Roman" panose="02020603050405020304" pitchFamily="18" charset="0"/>
              </a:rPr>
              <a:t>1. Supažindinti su piligrimystės </a:t>
            </a:r>
            <a:br>
              <a:rPr lang="lt-LT" sz="5400" b="1" dirty="0">
                <a:solidFill>
                  <a:schemeClr val="bg1"/>
                </a:solidFill>
                <a:latin typeface="Times New Roman" panose="02020603050405020304" pitchFamily="18" charset="0"/>
                <a:cs typeface="Times New Roman" panose="02020603050405020304" pitchFamily="18" charset="0"/>
              </a:rPr>
            </a:br>
            <a:r>
              <a:rPr lang="lt-LT" sz="5400" b="1" dirty="0">
                <a:solidFill>
                  <a:schemeClr val="bg1"/>
                </a:solidFill>
                <a:latin typeface="Times New Roman" panose="02020603050405020304" pitchFamily="18" charset="0"/>
                <a:cs typeface="Times New Roman" panose="02020603050405020304" pitchFamily="18" charset="0"/>
              </a:rPr>
              <a:t>     būdais ir nauda</a:t>
            </a:r>
            <a:br>
              <a:rPr lang="lt-LT" sz="5400" b="1" dirty="0">
                <a:solidFill>
                  <a:schemeClr val="bg1"/>
                </a:solidFill>
                <a:latin typeface="Times New Roman" panose="02020603050405020304" pitchFamily="18" charset="0"/>
                <a:cs typeface="Times New Roman" panose="02020603050405020304" pitchFamily="18" charset="0"/>
              </a:rPr>
            </a:br>
            <a:r>
              <a:rPr lang="lt-LT" sz="5400" b="1" dirty="0">
                <a:solidFill>
                  <a:schemeClr val="bg1"/>
                </a:solidFill>
                <a:latin typeface="Times New Roman" panose="02020603050405020304" pitchFamily="18" charset="0"/>
                <a:cs typeface="Times New Roman" panose="02020603050405020304" pitchFamily="18" charset="0"/>
              </a:rPr>
              <a:t> 2. Pasidalinti gerąja patirtimi        </a:t>
            </a:r>
            <a:br>
              <a:rPr lang="lt-LT" sz="5400" b="1" dirty="0">
                <a:solidFill>
                  <a:schemeClr val="bg1"/>
                </a:solidFill>
                <a:latin typeface="Times New Roman" panose="02020603050405020304" pitchFamily="18" charset="0"/>
                <a:cs typeface="Times New Roman" panose="02020603050405020304" pitchFamily="18" charset="0"/>
              </a:rPr>
            </a:br>
            <a:r>
              <a:rPr lang="lt-LT" sz="5400" b="1" dirty="0">
                <a:solidFill>
                  <a:schemeClr val="bg1"/>
                </a:solidFill>
                <a:latin typeface="Times New Roman" panose="02020603050405020304" pitchFamily="18" charset="0"/>
                <a:cs typeface="Times New Roman" panose="02020603050405020304" pitchFamily="18" charset="0"/>
              </a:rPr>
              <a:t>     organizuojant ir prisijungiant </a:t>
            </a:r>
            <a:br>
              <a:rPr lang="lt-LT" sz="5400" b="1" dirty="0">
                <a:solidFill>
                  <a:schemeClr val="bg1"/>
                </a:solidFill>
                <a:latin typeface="Times New Roman" panose="02020603050405020304" pitchFamily="18" charset="0"/>
                <a:cs typeface="Times New Roman" panose="02020603050405020304" pitchFamily="18" charset="0"/>
              </a:rPr>
            </a:br>
            <a:r>
              <a:rPr lang="lt-LT" sz="5400" b="1" dirty="0">
                <a:solidFill>
                  <a:schemeClr val="bg1"/>
                </a:solidFill>
                <a:latin typeface="Times New Roman" panose="02020603050405020304" pitchFamily="18" charset="0"/>
                <a:cs typeface="Times New Roman" panose="02020603050405020304" pitchFamily="18" charset="0"/>
              </a:rPr>
              <a:t>     prie piligriminės kelionės. </a:t>
            </a:r>
            <a:endParaRPr lang="lt-L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307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cs typeface="Times New Roman" pitchFamily="18" charset="0"/>
              </a:rPr>
              <a:t>Šviesos kelias su Tibirijados broliais į Pivašiūnus 2019 m.</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60116" y="1846053"/>
            <a:ext cx="7879829" cy="4796287"/>
          </a:xfrm>
          <a:prstGeom prst="rect">
            <a:avLst/>
          </a:prstGeom>
        </p:spPr>
      </p:pic>
    </p:spTree>
    <p:extLst>
      <p:ext uri="{BB962C8B-B14F-4D97-AF65-F5344CB8AC3E}">
        <p14:creationId xmlns:p14="http://schemas.microsoft.com/office/powerpoint/2010/main" val="419355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59249" y="445588"/>
            <a:ext cx="5444651" cy="4082869"/>
          </a:xfrm>
          <a:prstGeom prst="rect">
            <a:avLst/>
          </a:prstGeom>
        </p:spPr>
      </p:pic>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627914" cy="422093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Mokinių mintys</a:t>
            </a:r>
          </a:p>
        </p:txBody>
      </p:sp>
      <p:sp>
        <p:nvSpPr>
          <p:cNvPr id="3" name="Content Placeholder 2"/>
          <p:cNvSpPr>
            <a:spLocks noGrp="1"/>
          </p:cNvSpPr>
          <p:nvPr>
            <p:ph idx="1"/>
          </p:nvPr>
        </p:nvSpPr>
        <p:spPr/>
        <p:txBody>
          <a:bodyPr>
            <a:normAutofit fontScale="92500" lnSpcReduction="20000"/>
          </a:bodyPr>
          <a:lstStyle/>
          <a:p>
            <a:r>
              <a:rPr lang="lt-LT" dirty="0"/>
              <a:t>Pirmosios piligriminės kelionės žingsnius žengiau tiksliai nežinodama ką iš jos parsinešiu. Kiekvieną žingsnį aš ugdžiau save kaip asmenybę. Kad ir koks tas pirmasis kelias buvo sunkus aš žinojau, kad negaliu pasiduoti. Tikėjimas vedė šiuo keliu ir skatino juo eiti. Kiekvienoje kelionėje mačiau daug naujų veidų, bet tuo pačiu ir daug jau žinomų. Nesvarbu gal tu tą žmogų matysi pirmą ir paskutinį kartą, bet tai nei vieno nesustabdė. Mes visi turėjome vienodą tikslą-eiti ir grįžus kažką prisiminti, kas esi, koki sunkumai tavęs nesustabdė eiti šiuo keliu. Prisiminus viską nei vienas prisiminimas nėra susijęs su nuovargiu. Pasisėmiau tik gerą saują šypsenų, ryžto, tikėjimo Dievu ir savimi. Nes žmogus gali viską tereikia tik tikėti. Ir linkiu kiekvienam žmogui surasti savo sielos ramybę, ji padės eiti visu šiuo gyvenimo keliu.</a:t>
            </a:r>
          </a:p>
          <a:p>
            <a:pPr algn="r">
              <a:buNone/>
            </a:pPr>
            <a:r>
              <a:rPr lang="lt-LT" dirty="0"/>
              <a:t>                                  Miglė Jakaitė </a:t>
            </a:r>
          </a:p>
          <a:p>
            <a:pPr algn="r">
              <a:buNone/>
            </a:pPr>
            <a:r>
              <a:rPr lang="lt-LT" dirty="0"/>
              <a:t>Panemunės progimnazijos, 8 klasės mokinė</a:t>
            </a:r>
          </a:p>
          <a:p>
            <a:endParaRPr lang="lt-L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889000"/>
            <a:ext cx="5181600" cy="5287963"/>
          </a:xfrm>
        </p:spPr>
        <p:txBody>
          <a:bodyPr>
            <a:normAutofit fontScale="92500" lnSpcReduction="20000"/>
          </a:bodyPr>
          <a:lstStyle/>
          <a:p>
            <a:r>
              <a:rPr lang="lt-LT" dirty="0">
                <a:latin typeface="Times New Roman" panose="02020603050405020304" pitchFamily="18" charset="0"/>
                <a:cs typeface="Times New Roman" panose="02020603050405020304" pitchFamily="18" charset="0"/>
              </a:rPr>
              <a:t>Jau penkis kartus ėjau į žygį. Daug prisiminimų ir džiaugsmo suteikė. Pirmas žygis mane truputį išgąsdino ir sujaudino, bet nesigailiu. Susipažinau su daugeliu žmonių, o kitus geriau pažinau. Dabar kai būna koks žygis man jis suteikia džiaugsmą. Gyvenime nesu pasijutusi tokia laisva, laiminga, pozityvi kaip žygyje, nes žmonės kurie dalyvauja žygyje jie dainuoja, gieda, juokiasi, šypsosi ir labai nuoširdžiai bendrauja. Nesvarbu kiek kilometrų nueini, bet svarbu pažinti save ir būti savimi, nes ten tave priima tokį koks tu esi.</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a:t>
            </a:r>
          </a:p>
          <a:p>
            <a:pPr>
              <a:buNone/>
            </a:pPr>
            <a:r>
              <a:rPr lang="lt-LT" dirty="0">
                <a:latin typeface="Times New Roman" panose="02020603050405020304" pitchFamily="18" charset="0"/>
                <a:cs typeface="Times New Roman" panose="02020603050405020304" pitchFamily="18" charset="0"/>
              </a:rPr>
              <a:t>                                     Amanda  12m</a:t>
            </a:r>
            <a:endParaRPr lang="lt-LT" dirty="0"/>
          </a:p>
        </p:txBody>
      </p:sp>
      <p:sp>
        <p:nvSpPr>
          <p:cNvPr id="4" name="Content Placeholder 3"/>
          <p:cNvSpPr>
            <a:spLocks noGrp="1"/>
          </p:cNvSpPr>
          <p:nvPr>
            <p:ph sz="half" idx="2"/>
          </p:nvPr>
        </p:nvSpPr>
        <p:spPr>
          <a:xfrm>
            <a:off x="6172200" y="787400"/>
            <a:ext cx="5181600" cy="5389563"/>
          </a:xfrm>
        </p:spPr>
        <p:txBody>
          <a:bodyPr>
            <a:normAutofit fontScale="92500" lnSpcReduction="20000"/>
          </a:bodyPr>
          <a:lstStyle/>
          <a:p>
            <a:r>
              <a:rPr lang="lt-LT" dirty="0">
                <a:latin typeface="Times New Roman" panose="02020603050405020304" pitchFamily="18" charset="0"/>
                <a:cs typeface="Times New Roman" panose="02020603050405020304" pitchFamily="18" charset="0"/>
              </a:rPr>
              <a:t>Man patinka eiti į žygius, nes susipažįsti su naujais žmonėmis ir dabar žygis tapo tarsi hobis teikiantis dvasinio peno. Aš žygiuose atrandu save, pamatau tiek daug gražių vietų mūsų mieste ir Lietuvoje. Pradedi vertinti ką turi ir kas esi.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a:t>
            </a:r>
          </a:p>
          <a:p>
            <a:pPr>
              <a:buNone/>
            </a:pPr>
            <a:r>
              <a:rPr lang="lt-LT" dirty="0">
                <a:latin typeface="Times New Roman" panose="02020603050405020304" pitchFamily="18" charset="0"/>
                <a:cs typeface="Times New Roman" panose="02020603050405020304" pitchFamily="18" charset="0"/>
              </a:rPr>
              <a:t>                                     Viltė 13m </a:t>
            </a:r>
            <a:endParaRPr lang="lt-L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84070">
              <a:srgbClr val="FF4F00"/>
            </a:gs>
            <a:gs pos="80000">
              <a:srgbClr val="FF0000"/>
            </a:gs>
            <a:gs pos="35000">
              <a:schemeClr val="accent1"/>
            </a:gs>
            <a:gs pos="8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lt-LT" sz="4000" b="1" dirty="0">
                <a:latin typeface="Arial Black" pitchFamily="34" charset="0"/>
                <a:cs typeface="Times New Roman" pitchFamily="18" charset="0"/>
              </a:rPr>
              <a:t>Vilkaviškio vyskupijos 90 metų jubiliejus</a:t>
            </a:r>
            <a:br>
              <a:rPr lang="lt-LT" sz="4000" b="1" dirty="0">
                <a:latin typeface="Arial Black" pitchFamily="34" charset="0"/>
                <a:cs typeface="Times New Roman" pitchFamily="18" charset="0"/>
              </a:rPr>
            </a:br>
            <a:r>
              <a:rPr lang="lt-LT" sz="4000" b="1" dirty="0">
                <a:latin typeface="Arial Black" pitchFamily="34" charset="0"/>
                <a:cs typeface="Times New Roman" pitchFamily="18" charset="0"/>
              </a:rPr>
              <a:t>2015-2016 m. m.</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a:prstGeom prst="rect">
            <a:avLst/>
          </a:prstGeom>
        </p:spPr>
      </p:pic>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84070">
              <a:srgbClr val="FF4F00"/>
            </a:gs>
            <a:gs pos="80000">
              <a:srgbClr val="FF0000"/>
            </a:gs>
            <a:gs pos="35000">
              <a:schemeClr val="accent1"/>
            </a:gs>
            <a:gs pos="8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02957" y="3152000"/>
            <a:ext cx="5900594" cy="3706000"/>
          </a:xfrm>
        </p:spPr>
      </p:pic>
      <p:pic>
        <p:nvPicPr>
          <p:cNvPr id="6" name="Content Placeholder 3"/>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657527" y="210221"/>
            <a:ext cx="3825404" cy="2749955"/>
          </a:xfrm>
        </p:spPr>
      </p:pic>
      <p:pic>
        <p:nvPicPr>
          <p:cNvPr id="3" name="Picture 2"/>
          <p:cNvPicPr>
            <a:picLocks noChangeAspect="1"/>
          </p:cNvPicPr>
          <p:nvPr/>
        </p:nvPicPr>
        <p:blipFill>
          <a:blip r:embed="rId4"/>
          <a:stretch>
            <a:fillRect/>
          </a:stretch>
        </p:blipFill>
        <p:spPr>
          <a:xfrm>
            <a:off x="7114724" y="380682"/>
            <a:ext cx="4285859" cy="6431837"/>
          </a:xfrm>
          <a:prstGeom prst="rect">
            <a:avLst/>
          </a:prstGeom>
        </p:spPr>
      </p:pic>
    </p:spTree>
    <p:extLst>
      <p:ext uri="{BB962C8B-B14F-4D97-AF65-F5344CB8AC3E}">
        <p14:creationId xmlns:p14="http://schemas.microsoft.com/office/powerpoint/2010/main" val="2776172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Arial Black" pitchFamily="34" charset="0"/>
              </a:rPr>
              <a:t>   </a:t>
            </a:r>
            <a:r>
              <a:rPr lang="lt-LT" b="1" dirty="0">
                <a:latin typeface="Arial Black" pitchFamily="34" charset="0"/>
              </a:rPr>
              <a:t>Neformalusis ugdymas  VALANČIUKAI </a:t>
            </a:r>
          </a:p>
        </p:txBody>
      </p:sp>
      <p:pic>
        <p:nvPicPr>
          <p:cNvPr id="4" name="Content Placeholder 3" descr="20171020_110825.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71117_181120.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extLst>
      <p:ext uri="{BB962C8B-B14F-4D97-AF65-F5344CB8AC3E}">
        <p14:creationId xmlns:p14="http://schemas.microsoft.com/office/powerpoint/2010/main" val="1834734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Laikas Dievui</a:t>
            </a:r>
          </a:p>
        </p:txBody>
      </p:sp>
      <p:pic>
        <p:nvPicPr>
          <p:cNvPr id="5" name="Content Placeholder 4" descr="20171117_173054.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97248" y="1825625"/>
            <a:ext cx="3263504" cy="4351338"/>
          </a:xfrm>
        </p:spPr>
      </p:pic>
      <p:pic>
        <p:nvPicPr>
          <p:cNvPr id="6" name="Content Placeholder 5" descr="20170922_095847.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Istorija ir kultūra...</a:t>
            </a:r>
          </a:p>
        </p:txBody>
      </p:sp>
      <p:pic>
        <p:nvPicPr>
          <p:cNvPr id="5" name="Content Placeholder 4" descr="20171020_114427.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97248" y="1825625"/>
            <a:ext cx="3263504" cy="4351338"/>
          </a:xfrm>
        </p:spPr>
      </p:pic>
      <p:pic>
        <p:nvPicPr>
          <p:cNvPr id="6" name="Content Placeholder 5" descr="20171020_142419.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31248" y="1825625"/>
            <a:ext cx="3263504" cy="4351338"/>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Džiaugsmas būti drauge...</a:t>
            </a:r>
          </a:p>
        </p:txBody>
      </p:sp>
      <p:pic>
        <p:nvPicPr>
          <p:cNvPr id="5" name="Content Placeholder 4" descr="20171020_165752.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71020_171005.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49451"/>
            <a:ext cx="9144000" cy="2557220"/>
          </a:xfrm>
        </p:spPr>
        <p:txBody>
          <a:bodyPr>
            <a:normAutofit fontScale="90000"/>
          </a:bodyPr>
          <a:lstStyle/>
          <a:p>
            <a:br>
              <a:rPr lang="en-US" dirty="0">
                <a:solidFill>
                  <a:schemeClr val="bg1"/>
                </a:solidFill>
                <a:latin typeface="Arial Black" pitchFamily="34" charset="0"/>
              </a:rPr>
            </a:br>
            <a:br>
              <a:rPr lang="en-US" dirty="0">
                <a:solidFill>
                  <a:schemeClr val="bg1"/>
                </a:solidFill>
                <a:latin typeface="Arial Black" pitchFamily="34" charset="0"/>
              </a:rPr>
            </a:br>
            <a:br>
              <a:rPr lang="en-US" dirty="0">
                <a:solidFill>
                  <a:schemeClr val="bg1"/>
                </a:solidFill>
                <a:latin typeface="Arial Black" pitchFamily="34" charset="0"/>
              </a:rPr>
            </a:br>
            <a:r>
              <a:rPr lang="lt-LT" dirty="0">
                <a:solidFill>
                  <a:schemeClr val="bg1"/>
                </a:solidFill>
                <a:latin typeface="Arial Black" pitchFamily="34" charset="0"/>
              </a:rPr>
              <a:t>PILIGRIMAS</a:t>
            </a:r>
          </a:p>
        </p:txBody>
      </p:sp>
      <p:sp>
        <p:nvSpPr>
          <p:cNvPr id="3" name="Subtitle 2"/>
          <p:cNvSpPr>
            <a:spLocks noGrp="1"/>
          </p:cNvSpPr>
          <p:nvPr>
            <p:ph type="subTitle" idx="1"/>
          </p:nvPr>
        </p:nvSpPr>
        <p:spPr>
          <a:xfrm>
            <a:off x="936170" y="870857"/>
            <a:ext cx="10036630" cy="5704114"/>
          </a:xfrm>
        </p:spPr>
        <p:txBody>
          <a:bodyPr>
            <a:normAutofit/>
          </a:bodyPr>
          <a:lstStyle/>
          <a:p>
            <a:endParaRPr lang="en-US" altLang="lt-LT" sz="4800" dirty="0">
              <a:solidFill>
                <a:schemeClr val="bg1"/>
              </a:solidFill>
              <a:latin typeface="Times New Roman" panose="02020603050405020304" pitchFamily="18" charset="0"/>
              <a:cs typeface="Times New Roman" panose="02020603050405020304" pitchFamily="18" charset="0"/>
            </a:endParaRPr>
          </a:p>
          <a:p>
            <a:endParaRPr lang="lt-LT" altLang="lt-LT" sz="4800" dirty="0">
              <a:solidFill>
                <a:schemeClr val="bg1"/>
              </a:solidFill>
              <a:latin typeface="Times New Roman" panose="02020603050405020304" pitchFamily="18" charset="0"/>
              <a:cs typeface="Times New Roman" panose="02020603050405020304" pitchFamily="18" charset="0"/>
            </a:endParaRPr>
          </a:p>
          <a:p>
            <a:endParaRPr lang="lt-LT" altLang="lt-LT" sz="4800" dirty="0">
              <a:solidFill>
                <a:schemeClr val="bg1"/>
              </a:solidFill>
              <a:latin typeface="Times New Roman" panose="02020603050405020304" pitchFamily="18" charset="0"/>
              <a:cs typeface="Times New Roman" panose="02020603050405020304" pitchFamily="18" charset="0"/>
            </a:endParaRPr>
          </a:p>
          <a:p>
            <a:r>
              <a:rPr lang="lt-LT" altLang="lt-LT" sz="4800" dirty="0">
                <a:solidFill>
                  <a:schemeClr val="bg1"/>
                </a:solidFill>
                <a:latin typeface="Times New Roman" panose="02020603050405020304" pitchFamily="18" charset="0"/>
                <a:cs typeface="Times New Roman" panose="02020603050405020304" pitchFamily="18" charset="0"/>
              </a:rPr>
              <a:t>(</a:t>
            </a:r>
            <a:r>
              <a:rPr lang="lt-LT" altLang="lt-LT" sz="4800" dirty="0" err="1">
                <a:solidFill>
                  <a:schemeClr val="bg1"/>
                </a:solidFill>
                <a:latin typeface="Times New Roman" panose="02020603050405020304" pitchFamily="18" charset="0"/>
                <a:cs typeface="Times New Roman" panose="02020603050405020304" pitchFamily="18" charset="0"/>
              </a:rPr>
              <a:t>lot</a:t>
            </a:r>
            <a:r>
              <a:rPr lang="lt-LT" altLang="lt-LT" sz="4800" dirty="0">
                <a:solidFill>
                  <a:schemeClr val="bg1"/>
                </a:solidFill>
                <a:latin typeface="Times New Roman" panose="02020603050405020304" pitchFamily="18" charset="0"/>
                <a:cs typeface="Times New Roman" panose="02020603050405020304" pitchFamily="18" charset="0"/>
              </a:rPr>
              <a:t>. </a:t>
            </a:r>
            <a:r>
              <a:rPr lang="lt-LT" altLang="lt-LT" sz="4800" i="1" dirty="0" err="1">
                <a:solidFill>
                  <a:schemeClr val="bg1"/>
                </a:solidFill>
                <a:latin typeface="Times New Roman" panose="02020603050405020304" pitchFamily="18" charset="0"/>
                <a:cs typeface="Times New Roman" panose="02020603050405020304" pitchFamily="18" charset="0"/>
              </a:rPr>
              <a:t>peregrinus</a:t>
            </a:r>
            <a:r>
              <a:rPr lang="lt-LT" altLang="lt-LT" sz="4800" dirty="0">
                <a:solidFill>
                  <a:schemeClr val="bg1"/>
                </a:solidFill>
                <a:latin typeface="Times New Roman" panose="02020603050405020304" pitchFamily="18" charset="0"/>
                <a:cs typeface="Times New Roman" panose="02020603050405020304" pitchFamily="18" charset="0"/>
              </a:rPr>
              <a:t> – svetys, užsienietis) – asmuo, išsiruošęs į piligriminę kelionę, norėdamas aplankyti kokią nors šventą vietą. </a:t>
            </a:r>
          </a:p>
          <a:p>
            <a:endParaRPr lang="lt-LT"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34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Bendrystė...</a:t>
            </a:r>
          </a:p>
        </p:txBody>
      </p:sp>
      <p:pic>
        <p:nvPicPr>
          <p:cNvPr id="5" name="Content Placeholder 4" descr="20171020_131640.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71020_143132.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31248" y="1825625"/>
            <a:ext cx="3263504" cy="4351338"/>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Susitikimai</a:t>
            </a:r>
          </a:p>
        </p:txBody>
      </p:sp>
      <p:pic>
        <p:nvPicPr>
          <p:cNvPr id="5" name="Content Placeholder 4" descr="20171117_152127.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80610_102716.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Smagus laisvalaikis</a:t>
            </a:r>
          </a:p>
        </p:txBody>
      </p:sp>
      <p:pic>
        <p:nvPicPr>
          <p:cNvPr id="5" name="Content Placeholder 4" descr="20171020_225344.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71021_092638.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Įdomios patirtys</a:t>
            </a:r>
          </a:p>
        </p:txBody>
      </p:sp>
      <p:pic>
        <p:nvPicPr>
          <p:cNvPr id="5" name="Content Placeholder 4" descr="20180609_075735.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80609_203034.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21000">
              <a:schemeClr val="accent1"/>
            </a:gs>
            <a:gs pos="43000">
              <a:schemeClr val="accent1"/>
            </a:gs>
            <a:gs pos="92000">
              <a:srgbClr val="92D050"/>
            </a:gs>
            <a:gs pos="64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812800"/>
            <a:ext cx="5181600" cy="5364163"/>
          </a:xfrm>
        </p:spPr>
        <p:txBody>
          <a:bodyPr>
            <a:normAutofit fontScale="77500" lnSpcReduction="20000"/>
          </a:bodyPr>
          <a:lstStyle/>
          <a:p>
            <a:r>
              <a:rPr lang="lt-LT" dirty="0">
                <a:latin typeface="Times New Roman" pitchFamily="18" charset="0"/>
                <a:cs typeface="Times New Roman" pitchFamily="18" charset="0"/>
              </a:rPr>
              <a:t>Valančiukai, tai būrelis kuris padeda suprasti, įrodo jog atsiplaiduoti, smagiai leisti laiką galima ir be alkoholio, cigarečių ar kitų psichotropinių medžiagų. Kiekvienoje stovykloje susipažįsti su bendraamžiais ir galiausiai nenori paskutinę dieną jų paleisti, kadangi nežinai kada galėsi susitikti, nes gyvename skirtinguose miestuose. Kiekviena išvyka pasibaigdavo ašaromis, nes tikrai sunkus yra momentas išsiskirti. Bet smagiausia, kad per išvykas pamatai labai daug, išgirsti dalykų kurių nežinojai, smagiai ir jaukiai praleidi dienas kartu su visais valančiukais. Be galo džiaugiuosi, kad esu valančiukė ir manau kiekvienas turi nebijoti prisijungti prie mūsų!</a:t>
            </a:r>
          </a:p>
          <a:p>
            <a:endParaRPr lang="lt-LT" dirty="0"/>
          </a:p>
          <a:p>
            <a:pPr algn="r">
              <a:buNone/>
            </a:pPr>
            <a:r>
              <a:rPr lang="lt-LT" dirty="0"/>
              <a:t>                     Akvilė Šimanskaitė </a:t>
            </a:r>
          </a:p>
          <a:p>
            <a:pPr algn="r">
              <a:buNone/>
            </a:pPr>
            <a:r>
              <a:rPr lang="lt-LT" dirty="0"/>
              <a:t>II g. kl. mokinė</a:t>
            </a:r>
          </a:p>
          <a:p>
            <a:endParaRPr lang="lt-LT" dirty="0"/>
          </a:p>
        </p:txBody>
      </p:sp>
      <p:pic>
        <p:nvPicPr>
          <p:cNvPr id="5" name="Content Placeholder 4" descr="20171117_151859.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10300" y="1004094"/>
            <a:ext cx="5181600" cy="38862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67000">
              <a:srgbClr val="0070C0"/>
            </a:gs>
            <a:gs pos="18000">
              <a:schemeClr val="accent1"/>
            </a:gs>
            <a:gs pos="93000">
              <a:srgbClr val="92D050"/>
            </a:gs>
            <a:gs pos="49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cs typeface="Times New Roman" pitchFamily="18" charset="0"/>
              </a:rPr>
              <a:t>Būrelis „Biblijos istorijos” </a:t>
            </a:r>
            <a:br>
              <a:rPr lang="lt-LT" b="1" dirty="0">
                <a:latin typeface="Arial Black" pitchFamily="34" charset="0"/>
                <a:cs typeface="Times New Roman" pitchFamily="18" charset="0"/>
              </a:rPr>
            </a:br>
            <a:r>
              <a:rPr lang="lt-LT" b="1" dirty="0">
                <a:latin typeface="Arial Black" pitchFamily="34" charset="0"/>
                <a:cs typeface="Times New Roman" pitchFamily="18" charset="0"/>
              </a:rPr>
              <a:t>visos dienos mokykla</a:t>
            </a:r>
          </a:p>
        </p:txBody>
      </p:sp>
      <p:pic>
        <p:nvPicPr>
          <p:cNvPr id="5" name="Content Placeholder 4" descr="20190606_152510.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90606_152522.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67000">
              <a:srgbClr val="0070C0"/>
            </a:gs>
            <a:gs pos="18000">
              <a:schemeClr val="accent1"/>
            </a:gs>
            <a:gs pos="93000">
              <a:srgbClr val="92D050"/>
            </a:gs>
            <a:gs pos="49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dirty="0">
                <a:latin typeface="Arial Black" pitchFamily="34" charset="0"/>
              </a:rPr>
              <a:t>Svečiuose šv. Elzbietos seserų </a:t>
            </a:r>
            <a:br>
              <a:rPr lang="lt-LT" dirty="0">
                <a:latin typeface="Arial Black" pitchFamily="34" charset="0"/>
              </a:rPr>
            </a:br>
            <a:r>
              <a:rPr lang="lt-LT" dirty="0">
                <a:latin typeface="Arial Black" pitchFamily="34" charset="0"/>
              </a:rPr>
              <a:t>vienuolyne – </a:t>
            </a:r>
            <a:br>
              <a:rPr lang="lt-LT" dirty="0">
                <a:latin typeface="Arial Black" pitchFamily="34" charset="0"/>
              </a:rPr>
            </a:br>
            <a:r>
              <a:rPr lang="lt-LT" dirty="0">
                <a:latin typeface="Arial Black" pitchFamily="34" charset="0"/>
              </a:rPr>
              <a:t>pirmoji piligriminė kelionė</a:t>
            </a:r>
          </a:p>
        </p:txBody>
      </p:sp>
      <p:pic>
        <p:nvPicPr>
          <p:cNvPr id="5" name="Content Placeholder 4" descr="20190606_144548.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Content Placeholder 5" descr="20190606_145600.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5" name="20190606_144632.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5715000" y="-114300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5" name="20190606_151235.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5715000" y="-114300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rPr>
              <a:t>Piligriminė kelionė į susitikmą su popiežiumi Pranciškumi</a:t>
            </a:r>
          </a:p>
        </p:txBody>
      </p:sp>
      <p:pic>
        <p:nvPicPr>
          <p:cNvPr id="5" name="Content Placeholder 4" descr="20180922_084740.jpg"/>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0" y="1980277"/>
            <a:ext cx="5181600" cy="3886200"/>
          </a:xfrm>
        </p:spPr>
      </p:pic>
      <p:pic>
        <p:nvPicPr>
          <p:cNvPr id="6" name="Content Placeholder 5" descr="20180922_172623.jpg"/>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814457" y="2710542"/>
            <a:ext cx="5181600" cy="38862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27000">
              <a:srgbClr val="00B0F0"/>
            </a:gs>
          </a:gsLst>
          <a:lin ang="5400000" scaled="0"/>
        </a:gradFill>
        <a:effectLst/>
      </p:bgPr>
    </p:bg>
    <p:spTree>
      <p:nvGrpSpPr>
        <p:cNvPr id="1" name=""/>
        <p:cNvGrpSpPr/>
        <p:nvPr/>
      </p:nvGrpSpPr>
      <p:grpSpPr>
        <a:xfrm>
          <a:off x="0" y="0"/>
          <a:ext cx="0" cy="0"/>
          <a:chOff x="0" y="0"/>
          <a:chExt cx="0" cy="0"/>
        </a:xfrm>
      </p:grpSpPr>
      <p:pic>
        <p:nvPicPr>
          <p:cNvPr id="2" name="Picture 5" descr="piligrim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3477" y="0"/>
            <a:ext cx="45442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zyg 2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0601" y="0"/>
            <a:ext cx="4730032" cy="6858000"/>
          </a:xfrm>
          <a:prstGeom prst="rect">
            <a:avLst/>
          </a:prstGeom>
          <a:noFill/>
          <a:ln w="9525">
            <a:noFill/>
            <a:miter lim="800000"/>
            <a:headEnd/>
            <a:tailEnd/>
          </a:ln>
        </p:spPr>
      </p:pic>
    </p:spTree>
    <p:extLst>
      <p:ext uri="{BB962C8B-B14F-4D97-AF65-F5344CB8AC3E}">
        <p14:creationId xmlns:p14="http://schemas.microsoft.com/office/powerpoint/2010/main" val="2055113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94000">
              <a:srgbClr val="FFFF00"/>
            </a:gs>
            <a:gs pos="83750">
              <a:srgbClr val="6B925D"/>
            </a:gs>
            <a:gs pos="73500">
              <a:schemeClr val="bg1"/>
            </a:gs>
            <a:gs pos="53000">
              <a:schemeClr val="accent1"/>
            </a:gs>
            <a:gs pos="39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latin typeface="Arial Black" pitchFamily="34" charset="0"/>
              </a:rPr>
              <a:t>Susitikimas su popiežiumi</a:t>
            </a:r>
          </a:p>
        </p:txBody>
      </p:sp>
      <p:pic>
        <p:nvPicPr>
          <p:cNvPr id="8"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658"/>
            <a:ext cx="5181600" cy="3885271"/>
          </a:xfrm>
        </p:spPr>
      </p:pic>
      <p:pic>
        <p:nvPicPr>
          <p:cNvPr id="9" name="Content Placehold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488"/>
            <a:ext cx="5181600" cy="3885611"/>
          </a:xfrm>
          <a:prstGeom prst="rect">
            <a:avLst/>
          </a:prstGeom>
        </p:spPr>
      </p:pic>
    </p:spTree>
    <p:extLst>
      <p:ext uri="{BB962C8B-B14F-4D97-AF65-F5344CB8AC3E}">
        <p14:creationId xmlns:p14="http://schemas.microsoft.com/office/powerpoint/2010/main" val="191012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91000">
              <a:srgbClr val="92D050"/>
            </a:gs>
            <a:gs pos="84000">
              <a:srgbClr val="00B0F0"/>
            </a:gs>
            <a:gs pos="60000">
              <a:srgbClr val="FF0000"/>
            </a:gs>
            <a:gs pos="52000">
              <a:schemeClr val="accent1"/>
            </a:gs>
            <a:gs pos="39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descr="20180922_144927.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2200" y="2058194"/>
            <a:ext cx="5181600" cy="3886200"/>
          </a:xfrm>
        </p:spPr>
      </p:pic>
      <p:pic>
        <p:nvPicPr>
          <p:cNvPr id="7" name="Content Placeholder 6" descr="20180922_142836.jpg"/>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48342" y="1695337"/>
            <a:ext cx="5181600" cy="3886200"/>
          </a:xfrm>
          <a:gradFill>
            <a:gsLst>
              <a:gs pos="94000">
                <a:srgbClr val="92D050"/>
              </a:gs>
              <a:gs pos="54000">
                <a:schemeClr val="accent1"/>
              </a:gs>
              <a:gs pos="44000">
                <a:schemeClr val="accent4">
                  <a:lumMod val="100000"/>
                </a:schemeClr>
              </a:gs>
            </a:gsLst>
            <a:path path="circle">
              <a:fillToRect l="50000" t="-80000" r="50000" b="180000"/>
            </a:path>
          </a:grad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56000">
              <a:srgbClr val="FFFF00"/>
            </a:gs>
            <a:gs pos="31000">
              <a:srgbClr val="FF0000"/>
            </a:gs>
            <a:gs pos="72000">
              <a:srgbClr val="7030A0"/>
            </a:gs>
            <a:gs pos="93000">
              <a:srgbClr val="00B0F0"/>
            </a:gs>
            <a:gs pos="46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latin typeface="Arial Black" pitchFamily="34" charset="0"/>
              </a:rPr>
              <a:t>Būti Lietuvoje ir būti Panamoje įmanoma</a:t>
            </a:r>
          </a:p>
        </p:txBody>
      </p:sp>
      <p:pic>
        <p:nvPicPr>
          <p:cNvPr id="5" name="Content Placeholder 4" descr="marijampole-cover-768x432.jpg"/>
          <p:cNvPicPr>
            <a:picLocks noGrp="1" noChangeAspect="1"/>
          </p:cNvPicPr>
          <p:nvPr>
            <p:ph sz="half" idx="1"/>
          </p:nvPr>
        </p:nvPicPr>
        <p:blipFill>
          <a:blip r:embed="rId2"/>
          <a:stretch>
            <a:fillRect/>
          </a:stretch>
        </p:blipFill>
        <p:spPr>
          <a:xfrm>
            <a:off x="838200" y="2543969"/>
            <a:ext cx="5181600" cy="2914650"/>
          </a:xfrm>
        </p:spPr>
      </p:pic>
      <p:pic>
        <p:nvPicPr>
          <p:cNvPr id="6" name="Content Placeholder 5" descr="20190127_015506.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56000">
              <a:srgbClr val="FFFF00"/>
            </a:gs>
            <a:gs pos="31000">
              <a:srgbClr val="FF0000"/>
            </a:gs>
            <a:gs pos="72000">
              <a:srgbClr val="7030A0"/>
            </a:gs>
            <a:gs pos="93000">
              <a:srgbClr val="00B0F0"/>
            </a:gs>
            <a:gs pos="46000">
              <a:schemeClr val="bg1"/>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descr="20190126_182138.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81348" y="377824"/>
            <a:ext cx="3841552" cy="5337175"/>
          </a:xfrm>
        </p:spPr>
      </p:pic>
      <p:pic>
        <p:nvPicPr>
          <p:cNvPr id="8" name="Content Placeholder 3"/>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658"/>
            <a:ext cx="5181600" cy="4100602"/>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56000">
              <a:srgbClr val="FFFF00"/>
            </a:gs>
            <a:gs pos="31000">
              <a:srgbClr val="FF0000"/>
            </a:gs>
            <a:gs pos="72000">
              <a:srgbClr val="7030A0"/>
            </a:gs>
            <a:gs pos="93000">
              <a:srgbClr val="00B0F0"/>
            </a:gs>
            <a:gs pos="46000">
              <a:schemeClr val="bg1"/>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22300" y="496093"/>
            <a:ext cx="5181600" cy="3695385"/>
          </a:xfrm>
          <a:prstGeom prst="rect">
            <a:avLst/>
          </a:prstGeom>
        </p:spPr>
      </p:pic>
      <p:pic>
        <p:nvPicPr>
          <p:cNvPr id="6" name="Content Placeholder 5" descr="20190126_205644.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713"/>
            <a:ext cx="5181600" cy="388516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53000">
              <a:srgbClr val="FFFF00"/>
            </a:gs>
            <a:gs pos="33000">
              <a:srgbClr val="FF0000"/>
            </a:gs>
            <a:gs pos="75000">
              <a:srgbClr val="7030A0"/>
            </a:gs>
            <a:gs pos="100000">
              <a:srgbClr val="00B0F0"/>
            </a:gs>
            <a:gs pos="40000">
              <a:schemeClr val="bg1"/>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descr="20190126_205637.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36600" y="610394"/>
            <a:ext cx="5181600" cy="3886200"/>
          </a:xfrm>
        </p:spPr>
      </p:pic>
      <p:pic>
        <p:nvPicPr>
          <p:cNvPr id="6" name="Content Placeholder 5" descr="20190126_224613.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53000">
              <a:srgbClr val="FFFF00"/>
            </a:gs>
            <a:gs pos="33000">
              <a:srgbClr val="FF0000"/>
            </a:gs>
            <a:gs pos="75000">
              <a:srgbClr val="7030A0"/>
            </a:gs>
            <a:gs pos="100000">
              <a:srgbClr val="00B0F0"/>
            </a:gs>
            <a:gs pos="4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596900"/>
            <a:ext cx="5181600" cy="5580063"/>
          </a:xfrm>
        </p:spPr>
        <p:txBody>
          <a:bodyPr>
            <a:normAutofit lnSpcReduction="10000"/>
          </a:bodyPr>
          <a:lstStyle/>
          <a:p>
            <a:r>
              <a:rPr lang="lt-LT" sz="3200" dirty="0">
                <a:latin typeface="Times New Roman" pitchFamily="18" charset="0"/>
                <a:cs typeface="Times New Roman" pitchFamily="18" charset="0"/>
              </a:rPr>
              <a:t>Jaunimo dienos mane labai nustebino, gerąją prasme, labai draugiški, šilti žmonės supo visą vakarą, smagūs užsiėmimai prajuokino, vakaras bažnyčioje buvo ypatingas laikas , o linksma liaudiška muzika  įsuko į polkos ratelį. </a:t>
            </a:r>
          </a:p>
          <a:p>
            <a:pPr algn="r">
              <a:buNone/>
            </a:pPr>
            <a:r>
              <a:rPr lang="lt-LT" sz="2400" dirty="0"/>
              <a:t>                                                                                         </a:t>
            </a:r>
            <a:r>
              <a:rPr lang="lt-LT" sz="2600" dirty="0">
                <a:latin typeface="Times New Roman" pitchFamily="18" charset="0"/>
                <a:cs typeface="Times New Roman" pitchFamily="18" charset="0"/>
              </a:rPr>
              <a:t>Aleksandra Jenčiūtė</a:t>
            </a:r>
          </a:p>
          <a:p>
            <a:pPr algn="r">
              <a:buNone/>
            </a:pPr>
            <a:r>
              <a:rPr lang="lt-LT" sz="2600" dirty="0">
                <a:latin typeface="Times New Roman" pitchFamily="18" charset="0"/>
                <a:cs typeface="Times New Roman" pitchFamily="18" charset="0"/>
              </a:rPr>
              <a:t>Šv. Benedikto gimnazijos, </a:t>
            </a:r>
          </a:p>
          <a:p>
            <a:pPr algn="r">
              <a:buNone/>
            </a:pPr>
            <a:r>
              <a:rPr lang="lt-LT" sz="2600" dirty="0">
                <a:latin typeface="Times New Roman" pitchFamily="18" charset="0"/>
                <a:cs typeface="Times New Roman" pitchFamily="18" charset="0"/>
              </a:rPr>
              <a:t> I gimnazijos klasė</a:t>
            </a:r>
          </a:p>
          <a:p>
            <a:endParaRPr lang="lt-LT"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762000" y="750094"/>
            <a:ext cx="5181600" cy="34544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59000">
              <a:srgbClr val="FFFF00"/>
            </a:gs>
            <a:gs pos="67000">
              <a:srgbClr val="00B0F0"/>
            </a:gs>
            <a:gs pos="99115">
              <a:srgbClr val="FF0000"/>
            </a:gs>
            <a:gs pos="89000">
              <a:srgbClr val="FF0000"/>
            </a:gs>
            <a:gs pos="47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lt-LT" b="1" dirty="0">
                <a:latin typeface="Arial Black" pitchFamily="34" charset="0"/>
              </a:rPr>
              <a:t>Išvados</a:t>
            </a:r>
          </a:p>
        </p:txBody>
      </p:sp>
      <p:sp>
        <p:nvSpPr>
          <p:cNvPr id="6" name="Content Placeholder 5"/>
          <p:cNvSpPr>
            <a:spLocks noGrp="1"/>
          </p:cNvSpPr>
          <p:nvPr>
            <p:ph idx="1"/>
          </p:nvPr>
        </p:nvSpPr>
        <p:spPr/>
        <p:txBody>
          <a:bodyPr>
            <a:normAutofit fontScale="85000" lnSpcReduction="20000"/>
          </a:bodyPr>
          <a:lstStyle/>
          <a:p>
            <a:r>
              <a:rPr lang="lt-LT" b="1" dirty="0">
                <a:latin typeface="Times New Roman" pitchFamily="18" charset="0"/>
                <a:cs typeface="Times New Roman" pitchFamily="18" charset="0"/>
              </a:rPr>
              <a:t>Piligriminėse kelionėse ryškiai pastebimi du pagrindiniai motyvai, nusakantys kelionės tikslą ir elgesį jos metu. Pirmasis – tai religinis motyvas, antrojo priežastys – pažintinės ar religinės-pažintinės. </a:t>
            </a:r>
          </a:p>
          <a:p>
            <a:r>
              <a:rPr lang="lt-LT" b="1" dirty="0">
                <a:latin typeface="Times New Roman" pitchFamily="18" charset="0"/>
                <a:cs typeface="Times New Roman" pitchFamily="18" charset="0"/>
              </a:rPr>
              <a:t>Kodėl vaikai aktyviai įsitraukia į piligrimystę? Atsakymas paprastas: reikia mokytojo entuziasto, kuris aukojasi ir pats dega tuo ką daro. Pasitikėjimo ir daug kantrybės.  „Žodis moko – pavyzdys patraukia”.</a:t>
            </a:r>
          </a:p>
          <a:p>
            <a:r>
              <a:rPr lang="lt-LT" b="1" dirty="0">
                <a:latin typeface="Times New Roman" pitchFamily="18" charset="0"/>
                <a:cs typeface="Times New Roman" pitchFamily="18" charset="0"/>
              </a:rPr>
              <a:t>Pirmoje vietoje Dievas, paskui tu, paskui aš .</a:t>
            </a:r>
          </a:p>
          <a:p>
            <a:r>
              <a:rPr lang="lt-LT" b="1" dirty="0">
                <a:latin typeface="Times New Roman" pitchFamily="18" charset="0"/>
                <a:cs typeface="Times New Roman" pitchFamily="18" charset="0"/>
              </a:rPr>
              <a:t>Džiaugsmas tikras tada, kai jis pasidalintas. O žmonės, kurie šalia, yra dovana, ją reikia skubėti priimti.</a:t>
            </a:r>
          </a:p>
          <a:p>
            <a:r>
              <a:rPr lang="lt-LT" b="1" dirty="0">
                <a:latin typeface="Times New Roman" pitchFamily="18" charset="0"/>
                <a:cs typeface="Times New Roman" pitchFamily="18" charset="0"/>
              </a:rPr>
              <a:t>Svarbu suvokti: piligriminė kelionė primena, jog visas mūsų gyvenimas yra piligrimystė. Privalome įveikti šį kelią ir sutikti Dievą.</a:t>
            </a:r>
          </a:p>
          <a:p>
            <a:r>
              <a:rPr lang="lt-LT" b="1" dirty="0">
                <a:latin typeface="Times New Roman" pitchFamily="18" charset="0"/>
                <a:cs typeface="Times New Roman" pitchFamily="18" charset="0"/>
              </a:rPr>
              <a:t>Piligriminė kelionė yra tikėjimo kelionė.</a:t>
            </a:r>
            <a:br>
              <a:rPr lang="lt-LT" dirty="0"/>
            </a:br>
            <a:endParaRPr lang="lt-LT" dirty="0"/>
          </a:p>
          <a:p>
            <a:endParaRPr lang="lt-LT" dirty="0"/>
          </a:p>
          <a:p>
            <a:endParaRPr lang="lt-L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50236" cy="5259820"/>
          </a:xfrm>
        </p:spPr>
        <p:txBody>
          <a:bodyPr>
            <a:noAutofit/>
          </a:bodyPr>
          <a:lstStyle/>
          <a:p>
            <a:pPr algn="ctr"/>
            <a:br>
              <a:rPr lang="lt-LT" b="1" dirty="0">
                <a:latin typeface="Arial Black" pitchFamily="34" charset="0"/>
              </a:rPr>
            </a:br>
            <a:br>
              <a:rPr lang="lt-LT" b="1" dirty="0">
                <a:latin typeface="Arial Black" pitchFamily="34" charset="0"/>
              </a:rPr>
            </a:br>
            <a:br>
              <a:rPr lang="lt-LT" b="1" dirty="0">
                <a:latin typeface="Arial Black" pitchFamily="34" charset="0"/>
              </a:rPr>
            </a:br>
            <a:r>
              <a:rPr lang="lt-LT" b="1" dirty="0">
                <a:latin typeface="Arial Black" pitchFamily="34" charset="0"/>
              </a:rPr>
              <a:t>Kol einame per pasaulį – esame piligrimai. Klumpantys, klystantys ir pasiklystantys. Tačiau turime Gerąją Naujieną, kuri yra kiekvieno keliaujančiojo kompasas. Ji niekuomet neleis atsidurti už dieviškojo gailestingumo ribų.</a:t>
            </a:r>
            <a:br>
              <a:rPr lang="lt-LT" b="1" dirty="0">
                <a:latin typeface="Arial Black" pitchFamily="34" charset="0"/>
              </a:rPr>
            </a:br>
            <a:r>
              <a:rPr lang="lt-LT" b="1" dirty="0">
                <a:latin typeface="Arial Black" pitchFamily="34" charset="0"/>
              </a:rPr>
              <a:t>Kol keliaujame...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97668"/>
          </a:xfrm>
        </p:spPr>
        <p:txBody>
          <a:bodyPr>
            <a:normAutofit fontScale="90000"/>
          </a:bodyPr>
          <a:lstStyle/>
          <a:p>
            <a:pPr algn="ctr"/>
            <a:br>
              <a:rPr lang="en-US" altLang="lt-LT" sz="7200" dirty="0">
                <a:solidFill>
                  <a:schemeClr val="bg1"/>
                </a:solidFill>
                <a:latin typeface="Arial Black" pitchFamily="34" charset="0"/>
                <a:cs typeface="Times New Roman" panose="02020603050405020304" pitchFamily="18" charset="0"/>
              </a:rPr>
            </a:br>
            <a:br>
              <a:rPr lang="en-US" altLang="lt-LT" sz="7200" dirty="0">
                <a:solidFill>
                  <a:schemeClr val="bg1"/>
                </a:solidFill>
                <a:latin typeface="Arial Black" pitchFamily="34" charset="0"/>
                <a:cs typeface="Times New Roman" panose="02020603050405020304" pitchFamily="18" charset="0"/>
              </a:rPr>
            </a:br>
            <a:br>
              <a:rPr lang="en-US" altLang="lt-LT" sz="7200" dirty="0">
                <a:solidFill>
                  <a:schemeClr val="bg1"/>
                </a:solidFill>
                <a:latin typeface="Arial Black" pitchFamily="34" charset="0"/>
                <a:cs typeface="Times New Roman" panose="02020603050405020304" pitchFamily="18" charset="0"/>
              </a:rPr>
            </a:br>
            <a:br>
              <a:rPr lang="en-US" altLang="lt-LT" sz="7200" dirty="0">
                <a:solidFill>
                  <a:schemeClr val="bg1"/>
                </a:solidFill>
                <a:latin typeface="Arial Black" pitchFamily="34" charset="0"/>
                <a:cs typeface="Times New Roman" panose="02020603050405020304" pitchFamily="18" charset="0"/>
              </a:rPr>
            </a:br>
            <a:br>
              <a:rPr lang="en-US" altLang="lt-LT" sz="7200" dirty="0">
                <a:solidFill>
                  <a:schemeClr val="bg1"/>
                </a:solidFill>
                <a:latin typeface="Arial Black" pitchFamily="34" charset="0"/>
                <a:cs typeface="Times New Roman" panose="02020603050405020304" pitchFamily="18" charset="0"/>
              </a:rPr>
            </a:br>
            <a:r>
              <a:rPr lang="lt-LT" altLang="lt-LT" sz="7200" dirty="0">
                <a:solidFill>
                  <a:schemeClr val="bg1"/>
                </a:solidFill>
                <a:latin typeface="Arial Black" pitchFamily="34" charset="0"/>
                <a:cs typeface="Times New Roman" panose="02020603050405020304" pitchFamily="18" charset="0"/>
              </a:rPr>
              <a:t>PILIGRIMYSTĖS </a:t>
            </a:r>
            <a:br>
              <a:rPr lang="lt-LT" altLang="lt-LT" sz="7200" dirty="0">
                <a:solidFill>
                  <a:schemeClr val="bg1"/>
                </a:solidFill>
                <a:latin typeface="Arial Black" pitchFamily="34" charset="0"/>
                <a:cs typeface="Times New Roman" panose="02020603050405020304" pitchFamily="18" charset="0"/>
              </a:rPr>
            </a:br>
            <a:r>
              <a:rPr lang="lt-LT" altLang="lt-LT" sz="7200" dirty="0">
                <a:solidFill>
                  <a:schemeClr val="bg1"/>
                </a:solidFill>
                <a:latin typeface="Arial Black" pitchFamily="34" charset="0"/>
                <a:cs typeface="Times New Roman" panose="02020603050405020304" pitchFamily="18" charset="0"/>
              </a:rPr>
              <a:t>BŪDAI</a:t>
            </a:r>
            <a:br>
              <a:rPr lang="lt-LT" altLang="lt-LT" sz="7200" dirty="0">
                <a:solidFill>
                  <a:schemeClr val="bg1"/>
                </a:solidFill>
                <a:latin typeface="Arial Black" pitchFamily="34" charset="0"/>
                <a:cs typeface="Times New Roman" panose="02020603050405020304" pitchFamily="18" charset="0"/>
              </a:rPr>
            </a:br>
            <a:endParaRPr lang="lt-LT" sz="7200" dirty="0">
              <a:solidFill>
                <a:schemeClr val="bg1"/>
              </a:solidFill>
              <a:latin typeface="Arial Black" pitchFamily="34" charset="0"/>
              <a:cs typeface="Times New Roman" panose="02020603050405020304" pitchFamily="18" charset="0"/>
            </a:endParaRPr>
          </a:p>
        </p:txBody>
      </p:sp>
    </p:spTree>
    <p:extLst>
      <p:ext uri="{BB962C8B-B14F-4D97-AF65-F5344CB8AC3E}">
        <p14:creationId xmlns:p14="http://schemas.microsoft.com/office/powerpoint/2010/main" val="277406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0000">
              <a:srgbClr val="FFFF0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5" descr="1_dvirati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7" y="476250"/>
            <a:ext cx="3779223" cy="225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sailing-ships-Christian-Radic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3258" y="626390"/>
            <a:ext cx="34194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utomobilis_px6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287" y="3290041"/>
            <a:ext cx="39957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u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46308" y="4005263"/>
            <a:ext cx="31464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ANd9GcTk5tRvp2aSTOld_8fvHOiWBTBrghMYlnQ8DhDwdCMf-7S8_wbNisRzTi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74158" y="2708114"/>
            <a:ext cx="345598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49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TM02455519[[fn=Žiema]]</Template>
  <TotalTime>616</TotalTime>
  <Words>2133</Words>
  <Application>Microsoft Office PowerPoint</Application>
  <PresentationFormat>Plačiaekranė</PresentationFormat>
  <Paragraphs>148</Paragraphs>
  <Slides>78</Slides>
  <Notes>1</Notes>
  <HiddenSlides>0</HiddenSlides>
  <MMClips>4</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78</vt:i4>
      </vt:variant>
    </vt:vector>
  </HeadingPairs>
  <TitlesOfParts>
    <vt:vector size="85" baseType="lpstr">
      <vt:lpstr>Algerian</vt:lpstr>
      <vt:lpstr>Arial</vt:lpstr>
      <vt:lpstr>Arial Black</vt:lpstr>
      <vt:lpstr>Calibri</vt:lpstr>
      <vt:lpstr>Calibri Light</vt:lpstr>
      <vt:lpstr>Times New Roman</vt:lpstr>
      <vt:lpstr>Office Theme</vt:lpstr>
      <vt:lpstr>Tema  piligriminė kelionė  –  mokinio link </vt:lpstr>
      <vt:lpstr>„PowerPoint“ pateiktis</vt:lpstr>
      <vt:lpstr>„PowerPoint“ pateiktis</vt:lpstr>
      <vt:lpstr>Tikslas   Pristatyti piligriminės kelionės būdus ir naudą mokinio asmenybės augimui.  </vt:lpstr>
      <vt:lpstr>                Uždaviniai  1. Supažindinti su piligrimystės       būdais ir nauda  2. Pasidalinti gerąja patirtimi              organizuojant ir prisijungiant       prie piligriminės kelionės. </vt:lpstr>
      <vt:lpstr>   PILIGRIMAS</vt:lpstr>
      <vt:lpstr>„PowerPoint“ pateiktis</vt:lpstr>
      <vt:lpstr>     PILIGRIMYSTĖS  BŪDAI </vt:lpstr>
      <vt:lpstr>„PowerPoint“ pateiktis</vt:lpstr>
      <vt:lpstr>„PowerPoint“ pateiktis</vt:lpstr>
      <vt:lpstr>KELIONĖS TRUKMĖ</vt:lpstr>
      <vt:lpstr>PILIGRIMYSTĖS MOTYVAI, TIKSLAI</vt:lpstr>
      <vt:lpstr>Šv. Jokūbo kelias Lietuvoje</vt:lpstr>
      <vt:lpstr>    Camino Lituano – tai 500 kilometrų šiuolaikinis piligrimų kelias, besidriekiantis per visą Lietuvą ir prisijungiantis prie Europos tarptautinio  Šv. Jokūbo kelių tinklo.  Kelias prasideda ties Latvijos-Lietuvos siena, vingiuoja per Šiaulių, Kauno, Alytaus apskritis ir pasiekia Lenkiją, kurioje susijungia su Camino Polaco piligrimų taku Lenkijoje.  </vt:lpstr>
      <vt:lpstr>„PowerPoint“ pateiktis</vt:lpstr>
      <vt:lpstr>        Piligrimų keliavimo patogumui, Camino Lituano suskirstytas į vidutiniškai 25 kilometrų dienos kelionės etapus, o visą kelio maršrutą sudaro apie  20 etapų. Šiuo metu pilnai žygiavimui parengta 12 etapų - nuo Paberžės  iki Lietuvos-Lenkijos sienos.  </vt:lpstr>
      <vt:lpstr>Camino Lituano organizacija įsikūrė  2016 metų pabaigoje ir suvienijo būrį  Šv. Jokūbo kelio entuziastų, piligrimų ir keliautojų. Jų tikslas - išpopuliarinti Camino Lituano Lietuvoje ir už jos ribų ir padaryti jį piligrimų, žygeivių ir visų žmonių mėgiamu piligriminiu, turistiniu, pažintiniu keliu. </vt:lpstr>
      <vt:lpstr>        Lietuvos Respublikos vyriausybė patvirtino  Šv. Jokūbo kelius,  kurie veda per kultūrinius, religinius ir gamtos objektus.</vt:lpstr>
      <vt:lpstr>26 Savivaldybės priklausančios  Šv. Jokūbo kelio asociacijai  </vt:lpstr>
      <vt:lpstr>„PowerPoint“ pateiktis</vt:lpstr>
      <vt:lpstr> Šv. Jokūbo kelio draugų asociacijos steigimo iniciatorė  Kovo 11-osios Akto signatarė  dr. Laima Andrikienė. </vt:lpstr>
      <vt:lpstr>Pirmasis piligriminis  žygis  Alytus – Punia 2015-2016 m. m.</vt:lpstr>
      <vt:lpstr>„PowerPoint“ pateiktis</vt:lpstr>
      <vt:lpstr>„PowerPoint“ pateiktis</vt:lpstr>
      <vt:lpstr>2016-2017 m.m. šv. Jokūbo kelias  Alytus –Punia, projektas  „Tvirta šeima –stipri tauta”</vt:lpstr>
      <vt:lpstr>„PowerPoint“ pateiktis</vt:lpstr>
      <vt:lpstr>2017-2018 m. m. šv. Jokūbo kelias  Alytus – Merkinė</vt:lpstr>
      <vt:lpstr>„PowerPoint“ pateiktis</vt:lpstr>
      <vt:lpstr>2018-2019 m. m. šv. Jokūbo kelias  Merkinė  – Druskininkai</vt:lpstr>
      <vt:lpstr>„PowerPoint“ pateiktis</vt:lpstr>
      <vt:lpstr>2019-2020 m. m. šv. Jokūbo kelias Šventežeris – Lazdijai</vt:lpstr>
      <vt:lpstr>Projektas „ Tvirta šeima - stipri tauta”  Sekminių piligriminis žygis  Alytus – Miroslavas – Meteliai</vt:lpstr>
      <vt:lpstr>„PowerPoint“ pateiktis</vt:lpstr>
      <vt:lpstr>„PowerPoint“ pateiktis</vt:lpstr>
      <vt:lpstr>„PowerPoint“ pateiktis</vt:lpstr>
      <vt:lpstr>„PowerPoint“ pateiktis</vt:lpstr>
      <vt:lpstr>„PowerPoint“ pateiktis</vt:lpstr>
      <vt:lpstr>Projekto „ Tvirta šeima – stipri tauta“ žygio dalyvių teigiami ir kiti atsiliepimai (netaisyta)  </vt:lpstr>
      <vt:lpstr>„PowerPoint“ pateiktis</vt:lpstr>
      <vt:lpstr>„PowerPoint“ pateiktis</vt:lpstr>
      <vt:lpstr>Sekminės Alytuje 2018 m.</vt:lpstr>
      <vt:lpstr>„PowerPoint“ pateiktis</vt:lpstr>
      <vt:lpstr>Sekminių piligriminis žygis  Alytus –  Meteliai 2018-2019 m. m.</vt:lpstr>
      <vt:lpstr>„PowerPoint“ pateiktis</vt:lpstr>
      <vt:lpstr>„PowerPoint“ pateiktis</vt:lpstr>
      <vt:lpstr>Gyvybės dienai skirtas žygis Pivašiūnai  2016m.</vt:lpstr>
      <vt:lpstr>„PowerPoint“ pateiktis</vt:lpstr>
      <vt:lpstr>„PowerPoint“ pateiktis</vt:lpstr>
      <vt:lpstr>„PowerPoint“ pateiktis</vt:lpstr>
      <vt:lpstr>Šviesos kelias su Tibirijados broliais į Pivašiūnus 2019 m.</vt:lpstr>
      <vt:lpstr>„PowerPoint“ pateiktis</vt:lpstr>
      <vt:lpstr>Mokinių mintys</vt:lpstr>
      <vt:lpstr>„PowerPoint“ pateiktis</vt:lpstr>
      <vt:lpstr>Vilkaviškio vyskupijos 90 metų jubiliejus 2015-2016 m. m.</vt:lpstr>
      <vt:lpstr>„PowerPoint“ pateiktis</vt:lpstr>
      <vt:lpstr>   Neformalusis ugdymas  VALANČIUKAI </vt:lpstr>
      <vt:lpstr>Laikas Dievui</vt:lpstr>
      <vt:lpstr>Istorija ir kultūra...</vt:lpstr>
      <vt:lpstr>Džiaugsmas būti drauge...</vt:lpstr>
      <vt:lpstr>Bendrystė...</vt:lpstr>
      <vt:lpstr>Susitikimai</vt:lpstr>
      <vt:lpstr>Smagus laisvalaikis</vt:lpstr>
      <vt:lpstr>Įdomios patirtys</vt:lpstr>
      <vt:lpstr>„PowerPoint“ pateiktis</vt:lpstr>
      <vt:lpstr>Būrelis „Biblijos istorijos”  visos dienos mokykla</vt:lpstr>
      <vt:lpstr>Svečiuose šv. Elzbietos seserų  vienuolyne –  pirmoji piligriminė kelionė</vt:lpstr>
      <vt:lpstr>„PowerPoint“ pateiktis</vt:lpstr>
      <vt:lpstr>„PowerPoint“ pateiktis</vt:lpstr>
      <vt:lpstr>Piligriminė kelionė į susitikmą su popiežiumi Pranciškumi</vt:lpstr>
      <vt:lpstr>Susitikimas su popiežiumi</vt:lpstr>
      <vt:lpstr>„PowerPoint“ pateiktis</vt:lpstr>
      <vt:lpstr>Būti Lietuvoje ir būti Panamoje įmanoma</vt:lpstr>
      <vt:lpstr>„PowerPoint“ pateiktis</vt:lpstr>
      <vt:lpstr>„PowerPoint“ pateiktis</vt:lpstr>
      <vt:lpstr>„PowerPoint“ pateiktis</vt:lpstr>
      <vt:lpstr>„PowerPoint“ pateiktis</vt:lpstr>
      <vt:lpstr>Išvados</vt:lpstr>
      <vt:lpstr>   Kol einame per pasaulį – esame piligrimai. Klumpantys, klystantys ir pasiklystantys. Tačiau turime Gerąją Naujieną, kuri yra kiekvieno keliaujančiojo kompasas. Ji niekuomet neleis atsidurti už dieviškojo gailestingumo ribų. Kol keliaujame...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Piligrimystė  - Šv. Jokūbo keliai Lietuvoje</dc:title>
  <dc:creator>Dalia</dc:creator>
  <cp:lastModifiedBy>VVPKRŠC</cp:lastModifiedBy>
  <cp:revision>160</cp:revision>
  <dcterms:created xsi:type="dcterms:W3CDTF">2019-05-28T16:09:48Z</dcterms:created>
  <dcterms:modified xsi:type="dcterms:W3CDTF">2019-12-16T15:53:47Z</dcterms:modified>
</cp:coreProperties>
</file>