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1"/>
  </p:sldMasterIdLst>
  <p:notesMasterIdLst>
    <p:notesMasterId r:id="rId104"/>
  </p:notesMasterIdLst>
  <p:sldIdLst>
    <p:sldId id="256" r:id="rId2"/>
    <p:sldId id="361" r:id="rId3"/>
    <p:sldId id="362" r:id="rId4"/>
    <p:sldId id="257" r:id="rId5"/>
    <p:sldId id="270" r:id="rId6"/>
    <p:sldId id="280" r:id="rId7"/>
    <p:sldId id="281" r:id="rId8"/>
    <p:sldId id="282" r:id="rId9"/>
    <p:sldId id="283" r:id="rId10"/>
    <p:sldId id="284" r:id="rId11"/>
    <p:sldId id="285" r:id="rId12"/>
    <p:sldId id="286" r:id="rId13"/>
    <p:sldId id="287" r:id="rId14"/>
    <p:sldId id="288" r:id="rId15"/>
    <p:sldId id="289" r:id="rId16"/>
    <p:sldId id="290" r:id="rId17"/>
    <p:sldId id="291" r:id="rId18"/>
    <p:sldId id="292" r:id="rId19"/>
    <p:sldId id="293" r:id="rId20"/>
    <p:sldId id="294" r:id="rId21"/>
    <p:sldId id="295" r:id="rId22"/>
    <p:sldId id="300" r:id="rId23"/>
    <p:sldId id="301" r:id="rId24"/>
    <p:sldId id="302" r:id="rId25"/>
    <p:sldId id="258" r:id="rId26"/>
    <p:sldId id="259" r:id="rId27"/>
    <p:sldId id="260" r:id="rId28"/>
    <p:sldId id="312" r:id="rId29"/>
    <p:sldId id="313" r:id="rId30"/>
    <p:sldId id="303" r:id="rId31"/>
    <p:sldId id="329" r:id="rId32"/>
    <p:sldId id="314" r:id="rId33"/>
    <p:sldId id="315" r:id="rId34"/>
    <p:sldId id="316" r:id="rId35"/>
    <p:sldId id="317" r:id="rId36"/>
    <p:sldId id="318" r:id="rId37"/>
    <p:sldId id="319" r:id="rId38"/>
    <p:sldId id="311" r:id="rId39"/>
    <p:sldId id="324" r:id="rId40"/>
    <p:sldId id="330" r:id="rId41"/>
    <p:sldId id="346" r:id="rId42"/>
    <p:sldId id="325" r:id="rId43"/>
    <p:sldId id="326" r:id="rId44"/>
    <p:sldId id="327" r:id="rId45"/>
    <p:sldId id="328" r:id="rId46"/>
    <p:sldId id="320" r:id="rId47"/>
    <p:sldId id="321" r:id="rId48"/>
    <p:sldId id="322" r:id="rId49"/>
    <p:sldId id="331" r:id="rId50"/>
    <p:sldId id="323" r:id="rId51"/>
    <p:sldId id="296" r:id="rId52"/>
    <p:sldId id="304" r:id="rId53"/>
    <p:sldId id="305" r:id="rId54"/>
    <p:sldId id="297" r:id="rId55"/>
    <p:sldId id="298" r:id="rId56"/>
    <p:sldId id="299" r:id="rId57"/>
    <p:sldId id="261" r:id="rId58"/>
    <p:sldId id="269" r:id="rId59"/>
    <p:sldId id="266" r:id="rId60"/>
    <p:sldId id="267" r:id="rId61"/>
    <p:sldId id="268" r:id="rId62"/>
    <p:sldId id="262" r:id="rId63"/>
    <p:sldId id="359" r:id="rId64"/>
    <p:sldId id="263" r:id="rId65"/>
    <p:sldId id="264" r:id="rId66"/>
    <p:sldId id="358" r:id="rId67"/>
    <p:sldId id="360" r:id="rId68"/>
    <p:sldId id="271" r:id="rId69"/>
    <p:sldId id="272" r:id="rId70"/>
    <p:sldId id="278" r:id="rId71"/>
    <p:sldId id="333" r:id="rId72"/>
    <p:sldId id="334" r:id="rId73"/>
    <p:sldId id="335" r:id="rId74"/>
    <p:sldId id="274" r:id="rId75"/>
    <p:sldId id="275" r:id="rId76"/>
    <p:sldId id="336" r:id="rId77"/>
    <p:sldId id="337" r:id="rId78"/>
    <p:sldId id="355" r:id="rId79"/>
    <p:sldId id="338" r:id="rId80"/>
    <p:sldId id="352" r:id="rId81"/>
    <p:sldId id="339" r:id="rId82"/>
    <p:sldId id="276" r:id="rId83"/>
    <p:sldId id="343" r:id="rId84"/>
    <p:sldId id="344" r:id="rId85"/>
    <p:sldId id="345" r:id="rId86"/>
    <p:sldId id="349" r:id="rId87"/>
    <p:sldId id="277" r:id="rId88"/>
    <p:sldId id="347" r:id="rId89"/>
    <p:sldId id="348" r:id="rId90"/>
    <p:sldId id="356" r:id="rId91"/>
    <p:sldId id="353" r:id="rId92"/>
    <p:sldId id="354" r:id="rId93"/>
    <p:sldId id="340" r:id="rId94"/>
    <p:sldId id="341" r:id="rId95"/>
    <p:sldId id="350" r:id="rId96"/>
    <p:sldId id="351" r:id="rId97"/>
    <p:sldId id="342" r:id="rId98"/>
    <p:sldId id="279" r:id="rId99"/>
    <p:sldId id="332" r:id="rId100"/>
    <p:sldId id="273" r:id="rId101"/>
    <p:sldId id="265" r:id="rId102"/>
    <p:sldId id="357" r:id="rId10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05" d="100"/>
          <a:sy n="105" d="100"/>
        </p:scale>
        <p:origin x="714"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491E96-C3B0-4DD8-B171-C9EC9E01D960}" type="datetimeFigureOut">
              <a:rPr lang="en-GB" smtClean="0"/>
              <a:t>17/12/2019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AEE352-0AA5-4E16-8339-58E837B2549F}" type="slidenum">
              <a:rPr lang="en-GB" smtClean="0"/>
              <a:t>‹#›</a:t>
            </a:fld>
            <a:endParaRPr lang="en-GB"/>
          </a:p>
        </p:txBody>
      </p:sp>
    </p:spTree>
    <p:extLst>
      <p:ext uri="{BB962C8B-B14F-4D97-AF65-F5344CB8AC3E}">
        <p14:creationId xmlns:p14="http://schemas.microsoft.com/office/powerpoint/2010/main" val="3675624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AEE352-0AA5-4E16-8339-58E837B2549F}" type="slidenum">
              <a:rPr lang="en-GB" smtClean="0"/>
              <a:t>23</a:t>
            </a:fld>
            <a:endParaRPr lang="en-GB"/>
          </a:p>
        </p:txBody>
      </p:sp>
    </p:spTree>
    <p:extLst>
      <p:ext uri="{BB962C8B-B14F-4D97-AF65-F5344CB8AC3E}">
        <p14:creationId xmlns:p14="http://schemas.microsoft.com/office/powerpoint/2010/main" val="2269151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C094C4-3B41-489D-A219-6E0C8526AC59}" type="datetimeFigureOut">
              <a:rPr lang="en-GB" smtClean="0"/>
              <a:t>17/12/2019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795FCB-55A5-458B-8C7E-6D5F18EAF638}" type="slidenum">
              <a:rPr lang="en-GB" smtClean="0"/>
              <a:t>‹#›</a:t>
            </a:fld>
            <a:endParaRPr lang="en-GB"/>
          </a:p>
        </p:txBody>
      </p:sp>
    </p:spTree>
    <p:extLst>
      <p:ext uri="{BB962C8B-B14F-4D97-AF65-F5344CB8AC3E}">
        <p14:creationId xmlns:p14="http://schemas.microsoft.com/office/powerpoint/2010/main" val="2576106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C094C4-3B41-489D-A219-6E0C8526AC59}" type="datetimeFigureOut">
              <a:rPr lang="en-GB" smtClean="0"/>
              <a:t>17/12/2019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795FCB-55A5-458B-8C7E-6D5F18EAF638}" type="slidenum">
              <a:rPr lang="en-GB" smtClean="0"/>
              <a:t>‹#›</a:t>
            </a:fld>
            <a:endParaRPr lang="en-GB"/>
          </a:p>
        </p:txBody>
      </p:sp>
    </p:spTree>
    <p:extLst>
      <p:ext uri="{BB962C8B-B14F-4D97-AF65-F5344CB8AC3E}">
        <p14:creationId xmlns:p14="http://schemas.microsoft.com/office/powerpoint/2010/main" val="3807763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C094C4-3B41-489D-A219-6E0C8526AC59}" type="datetimeFigureOut">
              <a:rPr lang="en-GB" smtClean="0"/>
              <a:t>17/12/2019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795FCB-55A5-458B-8C7E-6D5F18EAF638}"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51167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C094C4-3B41-489D-A219-6E0C8526AC59}" type="datetimeFigureOut">
              <a:rPr lang="en-GB" smtClean="0"/>
              <a:t>17/12/2019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795FCB-55A5-458B-8C7E-6D5F18EAF638}" type="slidenum">
              <a:rPr lang="en-GB" smtClean="0"/>
              <a:t>‹#›</a:t>
            </a:fld>
            <a:endParaRPr lang="en-GB"/>
          </a:p>
        </p:txBody>
      </p:sp>
    </p:spTree>
    <p:extLst>
      <p:ext uri="{BB962C8B-B14F-4D97-AF65-F5344CB8AC3E}">
        <p14:creationId xmlns:p14="http://schemas.microsoft.com/office/powerpoint/2010/main" val="1837037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C094C4-3B41-489D-A219-6E0C8526AC59}" type="datetimeFigureOut">
              <a:rPr lang="en-GB" smtClean="0"/>
              <a:t>17/12/2019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795FCB-55A5-458B-8C7E-6D5F18EAF638}"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26212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C094C4-3B41-489D-A219-6E0C8526AC59}" type="datetimeFigureOut">
              <a:rPr lang="en-GB" smtClean="0"/>
              <a:t>17/12/2019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795FCB-55A5-458B-8C7E-6D5F18EAF638}" type="slidenum">
              <a:rPr lang="en-GB" smtClean="0"/>
              <a:t>‹#›</a:t>
            </a:fld>
            <a:endParaRPr lang="en-GB"/>
          </a:p>
        </p:txBody>
      </p:sp>
    </p:spTree>
    <p:extLst>
      <p:ext uri="{BB962C8B-B14F-4D97-AF65-F5344CB8AC3E}">
        <p14:creationId xmlns:p14="http://schemas.microsoft.com/office/powerpoint/2010/main" val="3395495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C094C4-3B41-489D-A219-6E0C8526AC59}" type="datetimeFigureOut">
              <a:rPr lang="en-GB" smtClean="0"/>
              <a:t>17/12/2019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795FCB-55A5-458B-8C7E-6D5F18EAF638}" type="slidenum">
              <a:rPr lang="en-GB" smtClean="0"/>
              <a:t>‹#›</a:t>
            </a:fld>
            <a:endParaRPr lang="en-GB"/>
          </a:p>
        </p:txBody>
      </p:sp>
    </p:spTree>
    <p:extLst>
      <p:ext uri="{BB962C8B-B14F-4D97-AF65-F5344CB8AC3E}">
        <p14:creationId xmlns:p14="http://schemas.microsoft.com/office/powerpoint/2010/main" val="843116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C094C4-3B41-489D-A219-6E0C8526AC59}" type="datetimeFigureOut">
              <a:rPr lang="en-GB" smtClean="0"/>
              <a:t>17/12/2019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795FCB-55A5-458B-8C7E-6D5F18EAF638}" type="slidenum">
              <a:rPr lang="en-GB" smtClean="0"/>
              <a:t>‹#›</a:t>
            </a:fld>
            <a:endParaRPr lang="en-GB"/>
          </a:p>
        </p:txBody>
      </p:sp>
    </p:spTree>
    <p:extLst>
      <p:ext uri="{BB962C8B-B14F-4D97-AF65-F5344CB8AC3E}">
        <p14:creationId xmlns:p14="http://schemas.microsoft.com/office/powerpoint/2010/main" val="148339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C094C4-3B41-489D-A219-6E0C8526AC59}" type="datetimeFigureOut">
              <a:rPr lang="en-GB" smtClean="0"/>
              <a:t>17/12/2019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795FCB-55A5-458B-8C7E-6D5F18EAF638}" type="slidenum">
              <a:rPr lang="en-GB" smtClean="0"/>
              <a:t>‹#›</a:t>
            </a:fld>
            <a:endParaRPr lang="en-GB"/>
          </a:p>
        </p:txBody>
      </p:sp>
    </p:spTree>
    <p:extLst>
      <p:ext uri="{BB962C8B-B14F-4D97-AF65-F5344CB8AC3E}">
        <p14:creationId xmlns:p14="http://schemas.microsoft.com/office/powerpoint/2010/main" val="615991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C094C4-3B41-489D-A219-6E0C8526AC59}" type="datetimeFigureOut">
              <a:rPr lang="en-GB" smtClean="0"/>
              <a:t>17/12/2019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795FCB-55A5-458B-8C7E-6D5F18EAF638}" type="slidenum">
              <a:rPr lang="en-GB" smtClean="0"/>
              <a:t>‹#›</a:t>
            </a:fld>
            <a:endParaRPr lang="en-GB"/>
          </a:p>
        </p:txBody>
      </p:sp>
    </p:spTree>
    <p:extLst>
      <p:ext uri="{BB962C8B-B14F-4D97-AF65-F5344CB8AC3E}">
        <p14:creationId xmlns:p14="http://schemas.microsoft.com/office/powerpoint/2010/main" val="3267752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C094C4-3B41-489D-A219-6E0C8526AC59}" type="datetimeFigureOut">
              <a:rPr lang="en-GB" smtClean="0"/>
              <a:t>17/12/2019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5795FCB-55A5-458B-8C7E-6D5F18EAF638}" type="slidenum">
              <a:rPr lang="en-GB" smtClean="0"/>
              <a:t>‹#›</a:t>
            </a:fld>
            <a:endParaRPr lang="en-GB"/>
          </a:p>
        </p:txBody>
      </p:sp>
    </p:spTree>
    <p:extLst>
      <p:ext uri="{BB962C8B-B14F-4D97-AF65-F5344CB8AC3E}">
        <p14:creationId xmlns:p14="http://schemas.microsoft.com/office/powerpoint/2010/main" val="1075506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C094C4-3B41-489D-A219-6E0C8526AC59}" type="datetimeFigureOut">
              <a:rPr lang="en-GB" smtClean="0"/>
              <a:t>17/12/2019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5795FCB-55A5-458B-8C7E-6D5F18EAF638}" type="slidenum">
              <a:rPr lang="en-GB" smtClean="0"/>
              <a:t>‹#›</a:t>
            </a:fld>
            <a:endParaRPr lang="en-GB"/>
          </a:p>
        </p:txBody>
      </p:sp>
    </p:spTree>
    <p:extLst>
      <p:ext uri="{BB962C8B-B14F-4D97-AF65-F5344CB8AC3E}">
        <p14:creationId xmlns:p14="http://schemas.microsoft.com/office/powerpoint/2010/main" val="1602166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C094C4-3B41-489D-A219-6E0C8526AC59}" type="datetimeFigureOut">
              <a:rPr lang="en-GB" smtClean="0"/>
              <a:t>17/12/2019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5795FCB-55A5-458B-8C7E-6D5F18EAF638}" type="slidenum">
              <a:rPr lang="en-GB" smtClean="0"/>
              <a:t>‹#›</a:t>
            </a:fld>
            <a:endParaRPr lang="en-GB"/>
          </a:p>
        </p:txBody>
      </p:sp>
    </p:spTree>
    <p:extLst>
      <p:ext uri="{BB962C8B-B14F-4D97-AF65-F5344CB8AC3E}">
        <p14:creationId xmlns:p14="http://schemas.microsoft.com/office/powerpoint/2010/main" val="1774558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C094C4-3B41-489D-A219-6E0C8526AC59}" type="datetimeFigureOut">
              <a:rPr lang="en-GB" smtClean="0"/>
              <a:t>17/12/2019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5795FCB-55A5-458B-8C7E-6D5F18EAF638}" type="slidenum">
              <a:rPr lang="en-GB" smtClean="0"/>
              <a:t>‹#›</a:t>
            </a:fld>
            <a:endParaRPr lang="en-GB"/>
          </a:p>
        </p:txBody>
      </p:sp>
    </p:spTree>
    <p:extLst>
      <p:ext uri="{BB962C8B-B14F-4D97-AF65-F5344CB8AC3E}">
        <p14:creationId xmlns:p14="http://schemas.microsoft.com/office/powerpoint/2010/main" val="1169260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C094C4-3B41-489D-A219-6E0C8526AC59}" type="datetimeFigureOut">
              <a:rPr lang="en-GB" smtClean="0"/>
              <a:t>17/12/2019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5795FCB-55A5-458B-8C7E-6D5F18EAF638}" type="slidenum">
              <a:rPr lang="en-GB" smtClean="0"/>
              <a:t>‹#›</a:t>
            </a:fld>
            <a:endParaRPr lang="en-GB"/>
          </a:p>
        </p:txBody>
      </p:sp>
    </p:spTree>
    <p:extLst>
      <p:ext uri="{BB962C8B-B14F-4D97-AF65-F5344CB8AC3E}">
        <p14:creationId xmlns:p14="http://schemas.microsoft.com/office/powerpoint/2010/main" val="3004094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C094C4-3B41-489D-A219-6E0C8526AC59}" type="datetimeFigureOut">
              <a:rPr lang="en-GB" smtClean="0"/>
              <a:t>17/12/2019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5795FCB-55A5-458B-8C7E-6D5F18EAF638}" type="slidenum">
              <a:rPr lang="en-GB" smtClean="0"/>
              <a:t>‹#›</a:t>
            </a:fld>
            <a:endParaRPr lang="en-GB"/>
          </a:p>
        </p:txBody>
      </p:sp>
    </p:spTree>
    <p:extLst>
      <p:ext uri="{BB962C8B-B14F-4D97-AF65-F5344CB8AC3E}">
        <p14:creationId xmlns:p14="http://schemas.microsoft.com/office/powerpoint/2010/main" val="94508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1C094C4-3B41-489D-A219-6E0C8526AC59}" type="datetimeFigureOut">
              <a:rPr lang="en-GB" smtClean="0"/>
              <a:t>17/12/2019</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5795FCB-55A5-458B-8C7E-6D5F18EAF638}" type="slidenum">
              <a:rPr lang="en-GB" smtClean="0"/>
              <a:t>‹#›</a:t>
            </a:fld>
            <a:endParaRPr lang="en-GB"/>
          </a:p>
        </p:txBody>
      </p:sp>
    </p:spTree>
    <p:extLst>
      <p:ext uri="{BB962C8B-B14F-4D97-AF65-F5344CB8AC3E}">
        <p14:creationId xmlns:p14="http://schemas.microsoft.com/office/powerpoint/2010/main" val="97438187"/>
      </p:ext>
    </p:extLst>
  </p:cSld>
  <p:clrMap bg1="dk1" tx1="lt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www.bernardinai.lt/straipsnis/2017-11-11-prakartele-istoriskumas-simbolika-ir-prasme/164966" TargetMode="External"/><Relationship Id="rId7" Type="http://schemas.openxmlformats.org/officeDocument/2006/relationships/hyperlink" Target="https://www.pinterest.de/" TargetMode="External"/><Relationship Id="rId2" Type="http://schemas.openxmlformats.org/officeDocument/2006/relationships/hyperlink" Target="http://ofm.lt/ka-mes-darome/pranciskoniskas-prakarteliu-konkursas/" TargetMode="External"/><Relationship Id="rId1" Type="http://schemas.openxmlformats.org/officeDocument/2006/relationships/slideLayout" Target="../slideLayouts/slideLayout2.xml"/><Relationship Id="rId6" Type="http://schemas.openxmlformats.org/officeDocument/2006/relationships/hyperlink" Target="https://www.pinterest.ca/" TargetMode="External"/><Relationship Id="rId5" Type="http://schemas.openxmlformats.org/officeDocument/2006/relationships/hyperlink" Target="https://www.pinterest.co.uk/" TargetMode="External"/><Relationship Id="rId4" Type="http://schemas.openxmlformats.org/officeDocument/2006/relationships/hyperlink" Target="https://www.pinterest.com/" TargetMode="External"/></Relationships>
</file>

<file path=ppt/slides/_rels/slide102.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ofm.lt/2018/12/04/kaip-sv-pranciskus-sumane-prakartele/"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eg"/><Relationship Id="rId18" Type="http://schemas.openxmlformats.org/officeDocument/2006/relationships/image" Target="../media/image49.jpeg"/><Relationship Id="rId26" Type="http://schemas.openxmlformats.org/officeDocument/2006/relationships/image" Target="../media/image57.jpeg"/><Relationship Id="rId39" Type="http://schemas.openxmlformats.org/officeDocument/2006/relationships/image" Target="../media/image70.jpeg"/><Relationship Id="rId3" Type="http://schemas.openxmlformats.org/officeDocument/2006/relationships/image" Target="../media/image34.jpeg"/><Relationship Id="rId21" Type="http://schemas.openxmlformats.org/officeDocument/2006/relationships/image" Target="../media/image52.jpeg"/><Relationship Id="rId34" Type="http://schemas.openxmlformats.org/officeDocument/2006/relationships/image" Target="../media/image65.jpeg"/><Relationship Id="rId7" Type="http://schemas.openxmlformats.org/officeDocument/2006/relationships/image" Target="../media/image38.jpeg"/><Relationship Id="rId12" Type="http://schemas.openxmlformats.org/officeDocument/2006/relationships/image" Target="../media/image43.jpeg"/><Relationship Id="rId17" Type="http://schemas.openxmlformats.org/officeDocument/2006/relationships/image" Target="../media/image48.jpeg"/><Relationship Id="rId25" Type="http://schemas.openxmlformats.org/officeDocument/2006/relationships/image" Target="../media/image56.jpeg"/><Relationship Id="rId33" Type="http://schemas.openxmlformats.org/officeDocument/2006/relationships/image" Target="../media/image64.jpeg"/><Relationship Id="rId38" Type="http://schemas.openxmlformats.org/officeDocument/2006/relationships/image" Target="../media/image69.jpeg"/><Relationship Id="rId2" Type="http://schemas.openxmlformats.org/officeDocument/2006/relationships/image" Target="../media/image33.jpeg"/><Relationship Id="rId16" Type="http://schemas.openxmlformats.org/officeDocument/2006/relationships/image" Target="../media/image47.jpeg"/><Relationship Id="rId20" Type="http://schemas.openxmlformats.org/officeDocument/2006/relationships/image" Target="../media/image51.jpeg"/><Relationship Id="rId29" Type="http://schemas.openxmlformats.org/officeDocument/2006/relationships/image" Target="../media/image60.jpeg"/><Relationship Id="rId41"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2.jpeg"/><Relationship Id="rId24" Type="http://schemas.openxmlformats.org/officeDocument/2006/relationships/image" Target="../media/image55.jpeg"/><Relationship Id="rId32" Type="http://schemas.openxmlformats.org/officeDocument/2006/relationships/image" Target="../media/image63.jpeg"/><Relationship Id="rId37" Type="http://schemas.openxmlformats.org/officeDocument/2006/relationships/image" Target="../media/image68.jpeg"/><Relationship Id="rId40" Type="http://schemas.openxmlformats.org/officeDocument/2006/relationships/image" Target="../media/image71.jpeg"/><Relationship Id="rId5" Type="http://schemas.openxmlformats.org/officeDocument/2006/relationships/image" Target="../media/image36.jpeg"/><Relationship Id="rId15" Type="http://schemas.openxmlformats.org/officeDocument/2006/relationships/image" Target="../media/image46.jpeg"/><Relationship Id="rId23" Type="http://schemas.openxmlformats.org/officeDocument/2006/relationships/image" Target="../media/image54.jpeg"/><Relationship Id="rId28" Type="http://schemas.openxmlformats.org/officeDocument/2006/relationships/image" Target="../media/image59.jpeg"/><Relationship Id="rId36" Type="http://schemas.openxmlformats.org/officeDocument/2006/relationships/image" Target="../media/image67.jpeg"/><Relationship Id="rId10" Type="http://schemas.openxmlformats.org/officeDocument/2006/relationships/image" Target="../media/image41.jpeg"/><Relationship Id="rId19" Type="http://schemas.openxmlformats.org/officeDocument/2006/relationships/image" Target="../media/image50.jpeg"/><Relationship Id="rId31" Type="http://schemas.openxmlformats.org/officeDocument/2006/relationships/image" Target="../media/image62.jpeg"/><Relationship Id="rId4" Type="http://schemas.openxmlformats.org/officeDocument/2006/relationships/image" Target="../media/image35.jpeg"/><Relationship Id="rId9" Type="http://schemas.openxmlformats.org/officeDocument/2006/relationships/image" Target="../media/image40.jpeg"/><Relationship Id="rId14" Type="http://schemas.openxmlformats.org/officeDocument/2006/relationships/image" Target="../media/image45.jpeg"/><Relationship Id="rId22" Type="http://schemas.openxmlformats.org/officeDocument/2006/relationships/image" Target="../media/image53.jpeg"/><Relationship Id="rId27" Type="http://schemas.openxmlformats.org/officeDocument/2006/relationships/image" Target="../media/image58.jpeg"/><Relationship Id="rId30" Type="http://schemas.openxmlformats.org/officeDocument/2006/relationships/image" Target="../media/image61.jpeg"/><Relationship Id="rId35" Type="http://schemas.openxmlformats.org/officeDocument/2006/relationships/image" Target="../media/image66.jpeg"/></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7957" y="519462"/>
            <a:ext cx="9073661" cy="3771183"/>
          </a:xfrm>
        </p:spPr>
        <p:txBody>
          <a:bodyPr/>
          <a:lstStyle/>
          <a:p>
            <a:pPr algn="ctr"/>
            <a:r>
              <a:rPr lang="lt-LT" sz="3200" dirty="0">
                <a:latin typeface="Times New Roman" panose="02020603050405020304" pitchFamily="18" charset="0"/>
                <a:cs typeface="Times New Roman" panose="02020603050405020304" pitchFamily="18" charset="0"/>
              </a:rPr>
              <a:t>Seminaras „Idėjos adventui“</a:t>
            </a:r>
            <a:r>
              <a:rPr lang="en-GB" sz="3200" dirty="0">
                <a:latin typeface="Times New Roman" panose="02020603050405020304" pitchFamily="18" charset="0"/>
                <a:cs typeface="Times New Roman" panose="02020603050405020304" pitchFamily="18" charset="0"/>
              </a:rPr>
              <a:t> </a:t>
            </a:r>
            <a:br>
              <a:rPr lang="en-GB" sz="3600" dirty="0">
                <a:latin typeface="Times New Roman" panose="02020603050405020304" pitchFamily="18" charset="0"/>
                <a:cs typeface="Times New Roman" panose="02020603050405020304" pitchFamily="18" charset="0"/>
              </a:rPr>
            </a:br>
            <a:r>
              <a:rPr lang="en-GB" sz="2000" dirty="0" err="1">
                <a:latin typeface="Times New Roman" panose="02020603050405020304" pitchFamily="18" charset="0"/>
                <a:cs typeface="Times New Roman" panose="02020603050405020304" pitchFamily="18" charset="0"/>
              </a:rPr>
              <a:t>Vilkaviškio</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vyskupijos</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Katechetikos</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centras</a:t>
            </a:r>
            <a:br>
              <a:rPr lang="en-GB" sz="2000" dirty="0">
                <a:latin typeface="Times New Roman" panose="02020603050405020304" pitchFamily="18" charset="0"/>
                <a:cs typeface="Times New Roman" panose="02020603050405020304" pitchFamily="18" charset="0"/>
              </a:rPr>
            </a:br>
            <a:r>
              <a:rPr lang="en-GB" sz="2000" dirty="0">
                <a:latin typeface="Times New Roman" panose="02020603050405020304" pitchFamily="18" charset="0"/>
                <a:cs typeface="Times New Roman" panose="02020603050405020304" pitchFamily="18" charset="0"/>
              </a:rPr>
              <a:t>2019 11 20</a:t>
            </a:r>
            <a:br>
              <a:rPr lang="en-GB" sz="2000" dirty="0">
                <a:latin typeface="Times New Roman" panose="02020603050405020304" pitchFamily="18" charset="0"/>
                <a:cs typeface="Times New Roman" panose="02020603050405020304" pitchFamily="18" charset="0"/>
              </a:rPr>
            </a:br>
            <a:br>
              <a:rPr lang="lt-LT" sz="2000" dirty="0">
                <a:latin typeface="Times New Roman" panose="02020603050405020304" pitchFamily="18" charset="0"/>
                <a:cs typeface="Times New Roman" panose="02020603050405020304" pitchFamily="18" charset="0"/>
              </a:rPr>
            </a:br>
            <a:br>
              <a:rPr lang="en-GB" sz="2000" dirty="0">
                <a:latin typeface="Times New Roman" panose="02020603050405020304" pitchFamily="18" charset="0"/>
                <a:cs typeface="Times New Roman" panose="02020603050405020304" pitchFamily="18" charset="0"/>
              </a:rPr>
            </a:br>
            <a:r>
              <a:rPr lang="lt-LT" sz="3600" dirty="0">
                <a:latin typeface="Times New Roman" panose="02020603050405020304" pitchFamily="18" charset="0"/>
                <a:cs typeface="Times New Roman" panose="02020603050405020304" pitchFamily="18" charset="0"/>
              </a:rPr>
              <a:t>„</a:t>
            </a:r>
            <a:r>
              <a:rPr lang="en-GB" sz="3600" dirty="0">
                <a:latin typeface="Times New Roman" panose="02020603050405020304" pitchFamily="18" charset="0"/>
                <a:cs typeface="Times New Roman" panose="02020603050405020304" pitchFamily="18" charset="0"/>
              </a:rPr>
              <a:t>PRAKART</a:t>
            </a:r>
            <a:r>
              <a:rPr lang="lt-LT" sz="3600" dirty="0">
                <a:latin typeface="Times New Roman" panose="02020603050405020304" pitchFamily="18" charset="0"/>
                <a:cs typeface="Times New Roman" panose="02020603050405020304" pitchFamily="18" charset="0"/>
              </a:rPr>
              <a:t>ĖLĖ.  JOS TEOLOGINĖ IR MENINĖ REIKŠMĖ BEI GAMYBA“</a:t>
            </a:r>
            <a:br>
              <a:rPr lang="en-GB" sz="3600" dirty="0">
                <a:latin typeface="Times New Roman" panose="02020603050405020304" pitchFamily="18" charset="0"/>
                <a:cs typeface="Times New Roman" panose="02020603050405020304" pitchFamily="18" charset="0"/>
              </a:rPr>
            </a:br>
            <a:endParaRPr lang="en-GB" sz="36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3685735" y="4726082"/>
            <a:ext cx="5588268" cy="1096899"/>
          </a:xfrm>
        </p:spPr>
        <p:txBody>
          <a:bodyPr>
            <a:normAutofit lnSpcReduction="10000"/>
          </a:bodyPr>
          <a:lstStyle/>
          <a:p>
            <a:pPr algn="ctr"/>
            <a:r>
              <a:rPr lang="lt-LT" dirty="0"/>
              <a:t>Parengė: Laima Gužienė </a:t>
            </a:r>
          </a:p>
          <a:p>
            <a:pPr algn="ctr"/>
            <a:r>
              <a:rPr lang="lt-LT" dirty="0"/>
              <a:t>Kauno rajono </a:t>
            </a:r>
            <a:r>
              <a:rPr lang="lt-LT" dirty="0" err="1"/>
              <a:t>Šlienavos</a:t>
            </a:r>
            <a:r>
              <a:rPr lang="lt-LT" dirty="0"/>
              <a:t> pagrindinės mokyklos </a:t>
            </a:r>
          </a:p>
          <a:p>
            <a:pPr algn="ctr"/>
            <a:r>
              <a:rPr lang="lt-LT" dirty="0"/>
              <a:t>dorinio ugdymo (tikybos) ir technologijų mokytoja.</a:t>
            </a:r>
            <a:endParaRPr lang="en-GB" dirty="0"/>
          </a:p>
        </p:txBody>
      </p:sp>
    </p:spTree>
    <p:extLst>
      <p:ext uri="{BB962C8B-B14F-4D97-AF65-F5344CB8AC3E}">
        <p14:creationId xmlns:p14="http://schemas.microsoft.com/office/powerpoint/2010/main" val="2619514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t-LT" b="1" dirty="0">
                <a:latin typeface="Times New Roman" panose="02020603050405020304" pitchFamily="18" charset="0"/>
                <a:cs typeface="Times New Roman" panose="02020603050405020304" pitchFamily="18" charset="0"/>
              </a:rPr>
              <a:t>Evangelija pagal Luką, 2 skyriaus 1-20 eilutės:</a:t>
            </a:r>
            <a:br>
              <a:rPr lang="lt-LT" dirty="0"/>
            </a:br>
            <a:endParaRPr lang="en-GB" dirty="0"/>
          </a:p>
        </p:txBody>
      </p:sp>
      <p:sp>
        <p:nvSpPr>
          <p:cNvPr id="3" name="Content Placeholder 2"/>
          <p:cNvSpPr>
            <a:spLocks noGrp="1"/>
          </p:cNvSpPr>
          <p:nvPr>
            <p:ph idx="1"/>
          </p:nvPr>
        </p:nvSpPr>
        <p:spPr>
          <a:xfrm>
            <a:off x="272955" y="1160060"/>
            <a:ext cx="11080845" cy="5459104"/>
          </a:xfrm>
        </p:spPr>
        <p:txBody>
          <a:bodyPr>
            <a:normAutofit fontScale="47500" lnSpcReduction="20000"/>
          </a:bodyPr>
          <a:lstStyle/>
          <a:p>
            <a:endParaRPr lang="lt-LT" dirty="0"/>
          </a:p>
          <a:p>
            <a:pPr marL="0" indent="0" algn="ctr">
              <a:buNone/>
            </a:pPr>
            <a:r>
              <a:rPr lang="lt-LT" sz="4400" dirty="0">
                <a:latin typeface="Times New Roman" panose="02020603050405020304" pitchFamily="18" charset="0"/>
                <a:cs typeface="Times New Roman" panose="02020603050405020304" pitchFamily="18" charset="0"/>
              </a:rPr>
              <a:t>Anomis dienomis išėjo ciesoriaus Augusto įsakymas surašyti visus valstybės gyventojus. Toks pirmasis surašymas buvo padarytas </a:t>
            </a:r>
            <a:r>
              <a:rPr lang="lt-LT" sz="4400" dirty="0" err="1">
                <a:latin typeface="Times New Roman" panose="02020603050405020304" pitchFamily="18" charset="0"/>
                <a:cs typeface="Times New Roman" panose="02020603050405020304" pitchFamily="18" charset="0"/>
              </a:rPr>
              <a:t>Kvirinui</a:t>
            </a:r>
            <a:r>
              <a:rPr lang="lt-LT" sz="4400" dirty="0">
                <a:latin typeface="Times New Roman" panose="02020603050405020304" pitchFamily="18" charset="0"/>
                <a:cs typeface="Times New Roman" panose="02020603050405020304" pitchFamily="18" charset="0"/>
              </a:rPr>
              <a:t> valdant Siriją. Taigi visi keliavo užsirašyti, kiekvienas į savo miestą. Taip pat ir Juozapas ėjo iš Galilėjos miesto Nazareto į Judėją, į Dovydo miestą, vadinamą Betliejumi, nes buvo kilęs iš Dovydo namų ir giminės. Jis turėjo užsirašyti kartu su savo sužadėtine Marija, kuri buvo nėščia. Jiems tenai esant, prisiartino metas gimdyti, ir ji pagimdė savo </a:t>
            </a:r>
            <a:r>
              <a:rPr lang="lt-LT" sz="4400" dirty="0" err="1">
                <a:latin typeface="Times New Roman" panose="02020603050405020304" pitchFamily="18" charset="0"/>
                <a:cs typeface="Times New Roman" panose="02020603050405020304" pitchFamily="18" charset="0"/>
              </a:rPr>
              <a:t>pirmgimį</a:t>
            </a:r>
            <a:r>
              <a:rPr lang="lt-LT" sz="4400" dirty="0">
                <a:latin typeface="Times New Roman" panose="02020603050405020304" pitchFamily="18" charset="0"/>
                <a:cs typeface="Times New Roman" panose="02020603050405020304" pitchFamily="18" charset="0"/>
              </a:rPr>
              <a:t> sūnų, suvystė jį vystyklais ir paguldė ėdžiose, nes jiems nebuvo vietos užeigoje.</a:t>
            </a:r>
          </a:p>
          <a:p>
            <a:pPr marL="0" indent="0" algn="ctr">
              <a:buNone/>
            </a:pPr>
            <a:r>
              <a:rPr lang="lt-LT" sz="4400" dirty="0">
                <a:latin typeface="Times New Roman" panose="02020603050405020304" pitchFamily="18" charset="0"/>
                <a:cs typeface="Times New Roman" panose="02020603050405020304" pitchFamily="18" charset="0"/>
              </a:rPr>
              <a:t>Toje apylinkėje nakvojo laukuose piemenys ir, pakaitomis budėdami, sergėjo savo bandą. Jiems pasirodė Viešpaties angelas, ir juos nutvieskė Viešpaties šlovės šviesa. Jie labai išsigando, bet angelas jiems tarė: „Nebijokite! Štai aš skelbiu jums didį džiaugsmą, kuris bus visai tautai. Šiandien Dovydo mieste jums gimė Išganytojas. Jis yra Viešpats Mesijas. Ir štai jums ženklas: rasite Kūdikį, suvystytą vystyklais ir paguldytą ėdžiose“. Ūmai prie angelo atsirado gausi dangaus </a:t>
            </a:r>
            <a:r>
              <a:rPr lang="lt-LT" sz="4400" dirty="0" err="1">
                <a:latin typeface="Times New Roman" panose="02020603050405020304" pitchFamily="18" charset="0"/>
                <a:cs typeface="Times New Roman" panose="02020603050405020304" pitchFamily="18" charset="0"/>
              </a:rPr>
              <a:t>kareivija</a:t>
            </a:r>
            <a:r>
              <a:rPr lang="lt-LT" sz="4400" dirty="0">
                <a:latin typeface="Times New Roman" panose="02020603050405020304" pitchFamily="18" charset="0"/>
                <a:cs typeface="Times New Roman" panose="02020603050405020304" pitchFamily="18" charset="0"/>
              </a:rPr>
              <a:t>. Ji garbino Dievą, giedodama: „Garbė Dievui aukštybėse, o žemėje ramybė jo mylimiems žmonėms!“ Kai angelai nuo jų pakilo į dangų, piemenys kalbėjo vieni kitiems: „Bėkime į Betliejų pažiūrėti, kas ten įvyko, ką Viešpats mums paskelbė“. Jie nusiskubino ir rado Mariją, Juozapą ir Kūdikį, paguldytą ėdžiose. Išvydę jie apsakė, kas jiems buvo pranešta apie šitą Kūdikį. O visi žmonės, kurie girdėjo, stebėjosi piemenų pasakojimu. Marija dėmėjosi visus šiuos dalykus ir svarstė juos savo širdyje. Piemenys grįžo atgal, garbindami ir šlovindami Dievą už visa, ką buvo girdėję ir matę, kaip jiems buvo paskelbta.</a:t>
            </a:r>
            <a:endParaRPr lang="en-GB"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85208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74028" y="863788"/>
            <a:ext cx="5092532" cy="5543998"/>
          </a:xfrm>
        </p:spPr>
      </p:pic>
    </p:spTree>
    <p:extLst>
      <p:ext uri="{BB962C8B-B14F-4D97-AF65-F5344CB8AC3E}">
        <p14:creationId xmlns:p14="http://schemas.microsoft.com/office/powerpoint/2010/main" val="3664851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b="1" dirty="0"/>
              <a:t>LITERATŪROS ŠALTINIAI</a:t>
            </a:r>
            <a:endParaRPr lang="en-GB" b="1" dirty="0"/>
          </a:p>
        </p:txBody>
      </p:sp>
      <p:sp>
        <p:nvSpPr>
          <p:cNvPr id="3" name="Content Placeholder 2"/>
          <p:cNvSpPr>
            <a:spLocks noGrp="1"/>
          </p:cNvSpPr>
          <p:nvPr>
            <p:ph idx="1"/>
          </p:nvPr>
        </p:nvSpPr>
        <p:spPr/>
        <p:txBody>
          <a:bodyPr/>
          <a:lstStyle/>
          <a:p>
            <a:pPr marL="514350" indent="-514350">
              <a:buFont typeface="+mj-lt"/>
              <a:buAutoNum type="arabicPeriod"/>
            </a:pPr>
            <a:r>
              <a:rPr lang="en-GB" dirty="0">
                <a:hlinkClick r:id="rId2"/>
              </a:rPr>
              <a:t>http://ofm.lt/ka-mes-darome/pranciskoniskas-prakarteliu-konkursas/</a:t>
            </a:r>
            <a:endParaRPr lang="lt-LT" dirty="0"/>
          </a:p>
          <a:p>
            <a:pPr marL="514350" indent="-514350">
              <a:buFont typeface="+mj-lt"/>
              <a:buAutoNum type="arabicPeriod"/>
            </a:pPr>
            <a:r>
              <a:rPr lang="lt-LT" dirty="0">
                <a:hlinkClick r:id="rId3"/>
              </a:rPr>
              <a:t>http://www.bernardinai.lt/straipsnis/2017-11-11-prakartele-istoriskumas-simbolika-ir-prasme/164966</a:t>
            </a:r>
            <a:endParaRPr lang="lt-LT" dirty="0"/>
          </a:p>
          <a:p>
            <a:pPr marL="514350" indent="-514350">
              <a:buFont typeface="+mj-lt"/>
              <a:buAutoNum type="arabicPeriod"/>
            </a:pPr>
            <a:r>
              <a:rPr lang="lt-LT" dirty="0">
                <a:hlinkClick r:id="rId4"/>
              </a:rPr>
              <a:t>https://www.pinterest.com</a:t>
            </a:r>
            <a:endParaRPr lang="lt-LT" dirty="0"/>
          </a:p>
          <a:p>
            <a:pPr marL="514350" indent="-514350">
              <a:buFont typeface="+mj-lt"/>
              <a:buAutoNum type="arabicPeriod"/>
            </a:pPr>
            <a:r>
              <a:rPr lang="lt-LT" dirty="0">
                <a:hlinkClick r:id="rId5"/>
              </a:rPr>
              <a:t>https://www.pinterest.co.uk/</a:t>
            </a:r>
            <a:endParaRPr lang="lt-LT" dirty="0"/>
          </a:p>
          <a:p>
            <a:pPr marL="514350" indent="-514350">
              <a:buFont typeface="+mj-lt"/>
              <a:buAutoNum type="arabicPeriod"/>
            </a:pPr>
            <a:r>
              <a:rPr lang="lt-LT" dirty="0">
                <a:hlinkClick r:id="rId6"/>
              </a:rPr>
              <a:t>https://www.pinterest.ca/</a:t>
            </a:r>
            <a:endParaRPr lang="lt-LT" dirty="0"/>
          </a:p>
          <a:p>
            <a:pPr marL="514350" indent="-514350">
              <a:buFont typeface="+mj-lt"/>
              <a:buAutoNum type="arabicPeriod"/>
            </a:pPr>
            <a:r>
              <a:rPr lang="lt-LT" dirty="0">
                <a:hlinkClick r:id="rId7"/>
              </a:rPr>
              <a:t>https://www.pinterest.de/</a:t>
            </a:r>
            <a:endParaRPr lang="lt-LT" dirty="0"/>
          </a:p>
          <a:p>
            <a:pPr marL="514350" indent="-514350">
              <a:buFont typeface="+mj-lt"/>
              <a:buAutoNum type="arabicPeriod"/>
            </a:pPr>
            <a:endParaRPr lang="lt-LT" dirty="0"/>
          </a:p>
          <a:p>
            <a:pPr marL="514350" indent="-514350">
              <a:buFont typeface="+mj-lt"/>
              <a:buAutoNum type="arabicPeriod"/>
            </a:pPr>
            <a:endParaRPr lang="lt-LT" dirty="0"/>
          </a:p>
          <a:p>
            <a:pPr marL="514350" indent="-514350">
              <a:buFont typeface="+mj-lt"/>
              <a:buAutoNum type="arabicPeriod"/>
            </a:pPr>
            <a:endParaRPr lang="lt-LT" dirty="0"/>
          </a:p>
          <a:p>
            <a:pPr marL="514350" indent="-514350">
              <a:buFont typeface="+mj-lt"/>
              <a:buAutoNum type="arabicPeriod"/>
            </a:pPr>
            <a:endParaRPr lang="en-GB" dirty="0"/>
          </a:p>
        </p:txBody>
      </p:sp>
    </p:spTree>
    <p:extLst>
      <p:ext uri="{BB962C8B-B14F-4D97-AF65-F5344CB8AC3E}">
        <p14:creationId xmlns:p14="http://schemas.microsoft.com/office/powerpoint/2010/main" val="329679633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2874" y="609599"/>
            <a:ext cx="7427741" cy="1550989"/>
          </a:xfrm>
        </p:spPr>
        <p:txBody>
          <a:bodyPr>
            <a:normAutofit fontScale="90000"/>
          </a:bodyPr>
          <a:lstStyle/>
          <a:p>
            <a:r>
              <a:rPr lang="lt-LT" sz="4400" dirty="0">
                <a:latin typeface="Times New Roman" panose="02020603050405020304" pitchFamily="18" charset="0"/>
                <a:cs typeface="Times New Roman" panose="02020603050405020304" pitchFamily="18" charset="0"/>
              </a:rPr>
              <a:t>	</a:t>
            </a:r>
            <a:r>
              <a:rPr lang="lt-LT" sz="6000" dirty="0">
                <a:latin typeface="Times New Roman" panose="02020603050405020304" pitchFamily="18" charset="0"/>
                <a:cs typeface="Times New Roman" panose="02020603050405020304" pitchFamily="18" charset="0"/>
              </a:rPr>
              <a:t>Ačiū už dėmesį</a:t>
            </a:r>
            <a:r>
              <a:rPr lang="en-GB" sz="6000" dirty="0">
                <a:latin typeface="Times New Roman" panose="02020603050405020304" pitchFamily="18" charset="0"/>
                <a:cs typeface="Times New Roman" panose="02020603050405020304" pitchFamily="18" charset="0"/>
              </a:rPr>
              <a:t>!</a:t>
            </a:r>
            <a:br>
              <a:rPr lang="en-GB" sz="6000" dirty="0">
                <a:latin typeface="Times New Roman" panose="02020603050405020304" pitchFamily="18" charset="0"/>
                <a:cs typeface="Times New Roman" panose="02020603050405020304" pitchFamily="18" charset="0"/>
              </a:rPr>
            </a:br>
            <a:endParaRPr lang="en-GB" sz="60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277575" y="2033979"/>
            <a:ext cx="4447869" cy="4447869"/>
          </a:xfrm>
        </p:spPr>
      </p:pic>
    </p:spTree>
    <p:extLst>
      <p:ext uri="{BB962C8B-B14F-4D97-AF65-F5344CB8AC3E}">
        <p14:creationId xmlns:p14="http://schemas.microsoft.com/office/powerpoint/2010/main" val="890656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t-LT" b="1" dirty="0">
                <a:latin typeface="Times New Roman" panose="02020603050405020304" pitchFamily="18" charset="0"/>
                <a:cs typeface="Times New Roman" panose="02020603050405020304" pitchFamily="18" charset="0"/>
              </a:rPr>
              <a:t>Evangelija pagal Joną, 1 skyriaus 9- 14 eilutės:</a:t>
            </a:r>
            <a:br>
              <a:rPr lang="lt-LT" b="1" dirty="0">
                <a:latin typeface="Times New Roman" panose="02020603050405020304" pitchFamily="18" charset="0"/>
                <a:cs typeface="Times New Roman" panose="02020603050405020304" pitchFamily="18" charset="0"/>
              </a:rPr>
            </a:br>
            <a:endParaRPr lang="en-GB"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lt-LT" dirty="0"/>
          </a:p>
          <a:p>
            <a:pPr marL="0" indent="0">
              <a:buNone/>
            </a:pPr>
            <a:r>
              <a:rPr lang="lt-LT" dirty="0">
                <a:latin typeface="Times New Roman" panose="02020603050405020304" pitchFamily="18" charset="0"/>
                <a:cs typeface="Times New Roman" panose="02020603050405020304" pitchFamily="18" charset="0"/>
              </a:rPr>
              <a:t>	</a:t>
            </a:r>
            <a:r>
              <a:rPr lang="lt-LT" sz="2400" dirty="0">
                <a:latin typeface="Times New Roman" panose="02020603050405020304" pitchFamily="18" charset="0"/>
                <a:cs typeface="Times New Roman" panose="02020603050405020304" pitchFamily="18" charset="0"/>
              </a:rPr>
              <a:t>(Žodis) Buvo tikroji šviesa, kuri apšviečia kiekvieną žmogų, ir ji atėjo į šį pasaulį. Jis buvo pasaulyje, ir pasaulis per jį atsiradęs, bet pasaulis jo nepažino. Pas savuosius atėjo, o savieji jo nepriėmė. Visiems, kurie jį priėmė, jis davė galią tapti Dievo vaikais – tiems, kurie tiki jo vardą, kurie ne iš kraujo ir ne iš kūno norų ir ne iš vyro norų, bet iš Dievo užgimę. Tas Žodis tapo kūnu ir gyveno (pastatė palapinę) tarp mūsų; mes regėjome jo šlovę – šlovę Tėvo </a:t>
            </a:r>
            <a:r>
              <a:rPr lang="lt-LT" sz="2400" dirty="0" err="1">
                <a:latin typeface="Times New Roman" panose="02020603050405020304" pitchFamily="18" charset="0"/>
                <a:cs typeface="Times New Roman" panose="02020603050405020304" pitchFamily="18" charset="0"/>
              </a:rPr>
              <a:t>viengimio</a:t>
            </a:r>
            <a:r>
              <a:rPr lang="lt-LT" sz="2400" dirty="0">
                <a:latin typeface="Times New Roman" panose="02020603050405020304" pitchFamily="18" charset="0"/>
                <a:cs typeface="Times New Roman" panose="02020603050405020304" pitchFamily="18" charset="0"/>
              </a:rPr>
              <a:t> Sūnaus, pilno malonės ir tiesos. </a:t>
            </a:r>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3717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b="1" dirty="0">
                <a:latin typeface="Times New Roman" panose="02020603050405020304" pitchFamily="18" charset="0"/>
                <a:cs typeface="Times New Roman" panose="02020603050405020304" pitchFamily="18" charset="0"/>
              </a:rPr>
              <a:t>Ištraukų iš evangelijos pagal Matą, Luką ir Joną apžvalga</a:t>
            </a:r>
            <a:endParaRPr lang="en-GB"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lnSpcReduction="10000"/>
          </a:bodyPr>
          <a:lstStyle/>
          <a:p>
            <a:pPr marL="0" indent="0" algn="ctr">
              <a:buNone/>
            </a:pPr>
            <a:r>
              <a:rPr lang="lt-LT" dirty="0">
                <a:latin typeface="Times New Roman" panose="02020603050405020304" pitchFamily="18" charset="0"/>
                <a:cs typeface="Times New Roman" panose="02020603050405020304" pitchFamily="18" charset="0"/>
              </a:rPr>
              <a:t>	</a:t>
            </a:r>
            <a:r>
              <a:rPr lang="lt-LT" sz="2400" dirty="0">
                <a:latin typeface="Times New Roman" panose="02020603050405020304" pitchFamily="18" charset="0"/>
                <a:cs typeface="Times New Roman" panose="02020603050405020304" pitchFamily="18" charset="0"/>
              </a:rPr>
              <a:t>Matome didelį skirtumą tarp šių trijų Evangelijų. Įsivaizduokime, kad turime trimis skirtingais būdais parodyti tris Evangelijų pasakojimus apie Jėzaus gimimą. Pirmiausia apmąstykime matomas ir galimas pavaizduoti nuorodas ir pasakojamus „veiksmus”.</a:t>
            </a:r>
          </a:p>
          <a:p>
            <a:pPr marL="0" indent="0" algn="ctr">
              <a:buNone/>
            </a:pPr>
            <a:r>
              <a:rPr lang="lt-LT" sz="2400" dirty="0">
                <a:latin typeface="Times New Roman" panose="02020603050405020304" pitchFamily="18" charset="0"/>
                <a:cs typeface="Times New Roman" panose="02020603050405020304" pitchFamily="18" charset="0"/>
              </a:rPr>
              <a:t>Evangelija pagal Matą mums sako, kad Jėzus gimė Betliejuje, tada kalba apie namą, kurį pasiekia išminčiai ir virš kurio sustojo žvaigždė. Galiausiai kalba apie Kūdikį, apie Mariją ir apie išminčius, kurie prisistato su savo dovanomis: auksu, smilkalais ir mira. Išminčiai atlieka veiksmą: jie džiaugiasi, parpuola ant žemės ir atiduoda dovanas.</a:t>
            </a:r>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8832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b="1" dirty="0">
                <a:latin typeface="Times New Roman" panose="02020603050405020304" pitchFamily="18" charset="0"/>
                <a:cs typeface="Times New Roman" panose="02020603050405020304" pitchFamily="18" charset="0"/>
              </a:rPr>
              <a:t>Ištraukų iš evangelijos pagal Matą, Luką ir Joną apžvalga</a:t>
            </a:r>
            <a:endParaRPr lang="en-GB"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lnSpcReduction="20000"/>
          </a:bodyPr>
          <a:lstStyle/>
          <a:p>
            <a:pPr marL="0" indent="0" algn="ctr">
              <a:buNone/>
            </a:pPr>
            <a:r>
              <a:rPr lang="lt-LT" sz="2400" dirty="0">
                <a:latin typeface="Times New Roman" panose="02020603050405020304" pitchFamily="18" charset="0"/>
                <a:cs typeface="Times New Roman" panose="02020603050405020304" pitchFamily="18" charset="0"/>
              </a:rPr>
              <a:t>Pas evangelistą Luką yra neabejotinai daugiau „matomų” elementų nei veiksmų.</a:t>
            </a:r>
          </a:p>
          <a:p>
            <a:pPr marL="0" indent="0" algn="ctr">
              <a:buNone/>
            </a:pPr>
            <a:endParaRPr lang="lt-LT" sz="2400" dirty="0">
              <a:latin typeface="Times New Roman" panose="02020603050405020304" pitchFamily="18" charset="0"/>
              <a:cs typeface="Times New Roman" panose="02020603050405020304" pitchFamily="18" charset="0"/>
            </a:endParaRPr>
          </a:p>
          <a:p>
            <a:pPr marL="0" indent="0" algn="ctr">
              <a:buNone/>
            </a:pPr>
            <a:r>
              <a:rPr lang="lt-LT" sz="2400" dirty="0">
                <a:latin typeface="Times New Roman" panose="02020603050405020304" pitchFamily="18" charset="0"/>
                <a:cs typeface="Times New Roman" panose="02020603050405020304" pitchFamily="18" charset="0"/>
              </a:rPr>
              <a:t>Pasirodantys „matomi“ elementai yra: Marija, Juozapas ir Kūdikis, suvystytas ir paguldytas </a:t>
            </a:r>
            <a:r>
              <a:rPr lang="lt-LT" sz="2800" dirty="0">
                <a:latin typeface="Times New Roman" panose="02020603050405020304" pitchFamily="18" charset="0"/>
                <a:cs typeface="Times New Roman" panose="02020603050405020304" pitchFamily="18" charset="0"/>
              </a:rPr>
              <a:t>ėdžiose</a:t>
            </a:r>
            <a:r>
              <a:rPr lang="lt-LT" sz="2400" dirty="0">
                <a:latin typeface="Times New Roman" panose="02020603050405020304" pitchFamily="18" charset="0"/>
                <a:cs typeface="Times New Roman" panose="02020603050405020304" pitchFamily="18" charset="0"/>
              </a:rPr>
              <a:t>; tiksli vieta nėra nurodyta. Žinoma tik kad ne užeigoje. Toliau įvardijami angelai, piemenys, banda ir gausi dangaus </a:t>
            </a:r>
            <a:r>
              <a:rPr lang="lt-LT" sz="2400" dirty="0" err="1">
                <a:latin typeface="Times New Roman" panose="02020603050405020304" pitchFamily="18" charset="0"/>
                <a:cs typeface="Times New Roman" panose="02020603050405020304" pitchFamily="18" charset="0"/>
              </a:rPr>
              <a:t>kareivija</a:t>
            </a:r>
            <a:r>
              <a:rPr lang="lt-LT" sz="2400" dirty="0">
                <a:latin typeface="Times New Roman" panose="02020603050405020304" pitchFamily="18" charset="0"/>
                <a:cs typeface="Times New Roman" panose="02020603050405020304" pitchFamily="18" charset="0"/>
              </a:rPr>
              <a:t>.</a:t>
            </a:r>
          </a:p>
          <a:p>
            <a:pPr marL="0" indent="0" algn="ctr">
              <a:buNone/>
            </a:pPr>
            <a:endParaRPr lang="lt-LT" sz="2400" dirty="0">
              <a:latin typeface="Times New Roman" panose="02020603050405020304" pitchFamily="18" charset="0"/>
              <a:cs typeface="Times New Roman" panose="02020603050405020304" pitchFamily="18" charset="0"/>
            </a:endParaRPr>
          </a:p>
          <a:p>
            <a:pPr marL="0" indent="0" algn="ctr">
              <a:buNone/>
            </a:pPr>
            <a:r>
              <a:rPr lang="lt-LT" sz="2400" dirty="0">
                <a:latin typeface="Times New Roman" panose="02020603050405020304" pitchFamily="18" charset="0"/>
                <a:cs typeface="Times New Roman" panose="02020603050405020304" pitchFamily="18" charset="0"/>
              </a:rPr>
              <a:t>Nurodomi „veiksmai“ pasakoja apie paguldytą Kūdikį, piemenis laukuose, kurie paskui išsigąsta, kalbasi, skuba, stebisi, garbina ir šlovina Dievą. Apie angelus sakoma, kad šviečia ir šlovina Dievą. Marija viską svarstė savo širdyj</a:t>
            </a:r>
            <a:r>
              <a:rPr lang="lt-LT" sz="2000" dirty="0">
                <a:latin typeface="Times New Roman" panose="02020603050405020304" pitchFamily="18" charset="0"/>
                <a:cs typeface="Times New Roman" panose="02020603050405020304" pitchFamily="18" charset="0"/>
              </a:rPr>
              <a:t>e. </a:t>
            </a:r>
            <a:endParaRPr lang="en-GB"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1723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b="1" dirty="0">
                <a:latin typeface="Times New Roman" panose="02020603050405020304" pitchFamily="18" charset="0"/>
                <a:cs typeface="Times New Roman" panose="02020603050405020304" pitchFamily="18" charset="0"/>
              </a:rPr>
              <a:t>Ištraukų iš evangelijos pagal Matą, Luką ir Joną apžvalga</a:t>
            </a:r>
            <a:endParaRPr lang="en-GB" dirty="0"/>
          </a:p>
        </p:txBody>
      </p:sp>
      <p:sp>
        <p:nvSpPr>
          <p:cNvPr id="3" name="Content Placeholder 2"/>
          <p:cNvSpPr>
            <a:spLocks noGrp="1"/>
          </p:cNvSpPr>
          <p:nvPr>
            <p:ph idx="1"/>
          </p:nvPr>
        </p:nvSpPr>
        <p:spPr/>
        <p:txBody>
          <a:bodyPr/>
          <a:lstStyle/>
          <a:p>
            <a:pPr marL="0" indent="0" algn="ctr">
              <a:buNone/>
            </a:pPr>
            <a:endParaRPr lang="lt-LT" dirty="0">
              <a:latin typeface="Times New Roman" panose="02020603050405020304" pitchFamily="18" charset="0"/>
              <a:cs typeface="Times New Roman" panose="02020603050405020304" pitchFamily="18" charset="0"/>
            </a:endParaRPr>
          </a:p>
          <a:p>
            <a:pPr marL="0" indent="0" algn="ctr">
              <a:buNone/>
            </a:pPr>
            <a:endParaRPr lang="lt-LT" dirty="0">
              <a:latin typeface="Times New Roman" panose="02020603050405020304" pitchFamily="18" charset="0"/>
              <a:cs typeface="Times New Roman" panose="02020603050405020304" pitchFamily="18" charset="0"/>
            </a:endParaRPr>
          </a:p>
          <a:p>
            <a:pPr marL="0" indent="0" algn="ctr">
              <a:buNone/>
            </a:pPr>
            <a:r>
              <a:rPr lang="lt-LT" sz="2400" dirty="0">
                <a:latin typeface="Times New Roman" panose="02020603050405020304" pitchFamily="18" charset="0"/>
                <a:cs typeface="Times New Roman" panose="02020603050405020304" pitchFamily="18" charset="0"/>
              </a:rPr>
              <a:t>Evangelija pagal Joną yra skurdžiausia nuorodų prasme, kadangi yra teologinė ir simbolinė. Ji kalba paprasčiausiai apie šviesą, apie pasaulį, apie šlovę, apie „kūną“ ir apie „palapinę“”. Sako, kad Žodis tapo kūnu, kuris apsigyveno (pasistatė palapinę) tarp mūsų.</a:t>
            </a:r>
          </a:p>
          <a:p>
            <a:pPr marL="0" indent="0" algn="ctr">
              <a:buNone/>
            </a:pPr>
            <a:endParaRPr lang="lt-LT" sz="2400" dirty="0">
              <a:latin typeface="Times New Roman" panose="02020603050405020304" pitchFamily="18" charset="0"/>
              <a:cs typeface="Times New Roman" panose="02020603050405020304" pitchFamily="18" charset="0"/>
            </a:endParaRPr>
          </a:p>
          <a:p>
            <a:pPr marL="0" indent="0" algn="ctr">
              <a:buNone/>
            </a:pPr>
            <a:r>
              <a:rPr lang="lt-LT" sz="2400" dirty="0">
                <a:latin typeface="Times New Roman" panose="02020603050405020304" pitchFamily="18" charset="0"/>
                <a:cs typeface="Times New Roman" panose="02020603050405020304" pitchFamily="18" charset="0"/>
              </a:rPr>
              <a:t>Iš šios tekstų analizės tampa aišku, kad nuorodų padaryti prakartėlei turėsime nedaug.</a:t>
            </a:r>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4731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pPr marL="0" indent="0" algn="ctr">
              <a:buNone/>
            </a:pPr>
            <a:r>
              <a:rPr lang="lt-LT" sz="2400" dirty="0">
                <a:latin typeface="Times New Roman" panose="02020603050405020304" pitchFamily="18" charset="0"/>
                <a:cs typeface="Times New Roman" panose="02020603050405020304" pitchFamily="18" charset="0"/>
              </a:rPr>
              <a:t>Net ir detalės, kurias paprastai įsivaizduojame prakartėlėje, nėra paimtos iš evangelinių pasakojimų. Išties nerandame nei olos, nei asilo, nei jaučio, nei kiek išminčių atėjo, nei, kad jie buvo karaliai, ir net nepasakoma ar buvo naktis, ar žvaigždė buvo kometa.</a:t>
            </a:r>
          </a:p>
          <a:p>
            <a:pPr marL="0" indent="0" algn="ctr">
              <a:buNone/>
            </a:pPr>
            <a:endParaRPr lang="lt-LT" sz="2400" dirty="0">
              <a:latin typeface="Times New Roman" panose="02020603050405020304" pitchFamily="18" charset="0"/>
              <a:cs typeface="Times New Roman" panose="02020603050405020304" pitchFamily="18" charset="0"/>
            </a:endParaRPr>
          </a:p>
          <a:p>
            <a:pPr marL="0" indent="0" algn="ctr">
              <a:buNone/>
            </a:pPr>
            <a:r>
              <a:rPr lang="lt-LT" sz="2400" dirty="0">
                <a:latin typeface="Times New Roman" panose="02020603050405020304" pitchFamily="18" charset="0"/>
                <a:cs typeface="Times New Roman" panose="02020603050405020304" pitchFamily="18" charset="0"/>
              </a:rPr>
              <a:t>Kad susidarytume bendrą vaizdą, turime išanalizuoti ne tik Evangelijų </a:t>
            </a:r>
            <a:r>
              <a:rPr lang="lt-LT" sz="2400" dirty="0" err="1">
                <a:latin typeface="Times New Roman" panose="02020603050405020304" pitchFamily="18" charset="0"/>
                <a:cs typeface="Times New Roman" panose="02020603050405020304" pitchFamily="18" charset="0"/>
              </a:rPr>
              <a:t>pasakojimus</a:t>
            </a:r>
            <a:r>
              <a:rPr lang="lt-LT" sz="2400" dirty="0">
                <a:latin typeface="Times New Roman" panose="02020603050405020304" pitchFamily="18" charset="0"/>
                <a:cs typeface="Times New Roman" panose="02020603050405020304" pitchFamily="18" charset="0"/>
              </a:rPr>
              <a:t> ir kai kuriuos juose vartojamus žodžius, bet ir tai, ką mums perdavė Bažnyčia ir jos Tradicija</a:t>
            </a:r>
            <a:r>
              <a:rPr lang="lt-LT" dirty="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7115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dirty="0">
                <a:latin typeface="Times New Roman" panose="02020603050405020304" pitchFamily="18" charset="0"/>
                <a:cs typeface="Times New Roman" panose="02020603050405020304" pitchFamily="18" charset="0"/>
              </a:rPr>
              <a:t>Ola. </a:t>
            </a:r>
            <a:endParaRPr lang="en-GB"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Autofit/>
          </a:bodyPr>
          <a:lstStyle/>
          <a:p>
            <a:pPr marL="0" indent="0" algn="ctr">
              <a:buNone/>
            </a:pPr>
            <a:r>
              <a:rPr lang="lt-LT" sz="2000" dirty="0">
                <a:latin typeface="Times New Roman" panose="02020603050405020304" pitchFamily="18" charset="0"/>
                <a:cs typeface="Times New Roman" panose="02020603050405020304" pitchFamily="18" charset="0"/>
              </a:rPr>
              <a:t>Pažodžiui tekstas sako, kad jiems nebuvo pakankamai vietos užeigoje, tai yra kambaryje.</a:t>
            </a:r>
          </a:p>
          <a:p>
            <a:pPr marL="0" indent="0" algn="ctr">
              <a:buNone/>
            </a:pPr>
            <a:endParaRPr lang="lt-LT" sz="2000" dirty="0">
              <a:latin typeface="Times New Roman" panose="02020603050405020304" pitchFamily="18" charset="0"/>
              <a:cs typeface="Times New Roman" panose="02020603050405020304" pitchFamily="18" charset="0"/>
            </a:endParaRPr>
          </a:p>
          <a:p>
            <a:pPr marL="0" indent="0" algn="ctr">
              <a:buNone/>
            </a:pPr>
            <a:r>
              <a:rPr lang="lt-LT" sz="2000" dirty="0">
                <a:latin typeface="Times New Roman" panose="02020603050405020304" pitchFamily="18" charset="0"/>
                <a:cs typeface="Times New Roman" panose="02020603050405020304" pitchFamily="18" charset="0"/>
              </a:rPr>
              <a:t>Vartojamas graikiškas žodis (</a:t>
            </a:r>
            <a:r>
              <a:rPr lang="lt-LT" sz="2000" dirty="0" err="1">
                <a:latin typeface="Times New Roman" panose="02020603050405020304" pitchFamily="18" charset="0"/>
                <a:cs typeface="Times New Roman" panose="02020603050405020304" pitchFamily="18" charset="0"/>
              </a:rPr>
              <a:t>kataluma</a:t>
            </a:r>
            <a:r>
              <a:rPr lang="lt-LT" sz="2000" dirty="0">
                <a:latin typeface="Times New Roman" panose="02020603050405020304" pitchFamily="18" charset="0"/>
                <a:cs typeface="Times New Roman" panose="02020603050405020304" pitchFamily="18" charset="0"/>
              </a:rPr>
              <a:t>) reiškia šalutinį arabiškų namų kambarį, dažnai padarytą natūralioje oloje, kuris susisiekdavo su pagrindiniu namu ir kuriame buvo laikomas laukų derlius ir įrankiai.</a:t>
            </a:r>
          </a:p>
          <a:p>
            <a:pPr marL="0" indent="0" algn="ctr">
              <a:buNone/>
            </a:pPr>
            <a:endParaRPr lang="lt-LT" sz="2000" dirty="0">
              <a:latin typeface="Times New Roman" panose="02020603050405020304" pitchFamily="18" charset="0"/>
              <a:cs typeface="Times New Roman" panose="02020603050405020304" pitchFamily="18" charset="0"/>
            </a:endParaRPr>
          </a:p>
          <a:p>
            <a:pPr marL="0" indent="0" algn="ctr">
              <a:buNone/>
            </a:pPr>
            <a:r>
              <a:rPr lang="lt-LT" sz="2000" dirty="0">
                <a:latin typeface="Times New Roman" panose="02020603050405020304" pitchFamily="18" charset="0"/>
                <a:cs typeface="Times New Roman" panose="02020603050405020304" pitchFamily="18" charset="0"/>
              </a:rPr>
              <a:t>Tokiame sandėlyje buvo priimti Juozapas ir Marija, ką taip pat mums patvirtina faktas, jog Kūdikis buvo paguldytas ėdžiose. Čia taip pat graikiškas žodis ėdžioms (</a:t>
            </a:r>
            <a:r>
              <a:rPr lang="lt-LT" sz="2000" dirty="0" err="1">
                <a:latin typeface="Times New Roman" panose="02020603050405020304" pitchFamily="18" charset="0"/>
                <a:cs typeface="Times New Roman" panose="02020603050405020304" pitchFamily="18" charset="0"/>
              </a:rPr>
              <a:t>psaten</a:t>
            </a:r>
            <a:r>
              <a:rPr lang="lt-LT" sz="2000" dirty="0">
                <a:latin typeface="Times New Roman" panose="02020603050405020304" pitchFamily="18" charset="0"/>
                <a:cs typeface="Times New Roman" panose="02020603050405020304" pitchFamily="18" charset="0"/>
              </a:rPr>
              <a:t>) nurodo ėdžias, iškaltas uoloje tokio tipo kambariuose – sandėliuose. Tai saugiausia ir mažiausiai apkrauta vieta tokioje mažoje aplinkoje. Tradiciją, kad Jėzus gimė oloje, randame jau II amžiuje. </a:t>
            </a:r>
            <a:endParaRPr lang="en-GB"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3048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b="1" dirty="0">
                <a:latin typeface="Times New Roman" panose="02020603050405020304" pitchFamily="18" charset="0"/>
                <a:cs typeface="Times New Roman" panose="02020603050405020304" pitchFamily="18" charset="0"/>
              </a:rPr>
              <a:t>Asilas ir jautis.</a:t>
            </a:r>
            <a:r>
              <a:rPr lang="lt-LT" dirty="0">
                <a:latin typeface="Times New Roman" panose="02020603050405020304" pitchFamily="18" charset="0"/>
                <a:cs typeface="Times New Roman" panose="02020603050405020304" pitchFamily="18" charset="0"/>
              </a:rPr>
              <a:t> </a:t>
            </a:r>
            <a:endParaRPr lang="en-GB"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2483893"/>
            <a:ext cx="10515600" cy="3693070"/>
          </a:xfrm>
        </p:spPr>
        <p:txBody>
          <a:bodyPr/>
          <a:lstStyle/>
          <a:p>
            <a:pPr marL="0" indent="0" algn="ctr">
              <a:buNone/>
            </a:pPr>
            <a:r>
              <a:rPr lang="lt-LT" sz="2400" dirty="0">
                <a:latin typeface="Times New Roman" panose="02020603050405020304" pitchFamily="18" charset="0"/>
                <a:cs typeface="Times New Roman" panose="02020603050405020304" pitchFamily="18" charset="0"/>
              </a:rPr>
              <a:t>Darant prielaidą, kad prie ėdžių turėtų būti gyvulių, pagal tradiciją, nuo III-IV amžiaus prisimenami pranašo </a:t>
            </a:r>
            <a:r>
              <a:rPr lang="lt-LT" sz="2400" dirty="0" err="1">
                <a:latin typeface="Times New Roman" panose="02020603050405020304" pitchFamily="18" charset="0"/>
                <a:cs typeface="Times New Roman" panose="02020603050405020304" pitchFamily="18" charset="0"/>
              </a:rPr>
              <a:t>Izaijo</a:t>
            </a:r>
            <a:r>
              <a:rPr lang="lt-LT" sz="2400" dirty="0">
                <a:latin typeface="Times New Roman" panose="02020603050405020304" pitchFamily="18" charset="0"/>
                <a:cs typeface="Times New Roman" panose="02020603050405020304" pitchFamily="18" charset="0"/>
              </a:rPr>
              <a:t> žodžiai: </a:t>
            </a:r>
            <a:r>
              <a:rPr lang="lt-LT" sz="2400" i="1" dirty="0">
                <a:latin typeface="Times New Roman" panose="02020603050405020304" pitchFamily="18" charset="0"/>
                <a:cs typeface="Times New Roman" panose="02020603050405020304" pitchFamily="18" charset="0"/>
              </a:rPr>
              <a:t>Jautis pažįsta savo savininką ir asilas žino savo šeimininko ėdžias</a:t>
            </a:r>
            <a:r>
              <a:rPr lang="lt-LT" sz="2400" dirty="0">
                <a:latin typeface="Times New Roman" panose="02020603050405020304" pitchFamily="18" charset="0"/>
                <a:cs typeface="Times New Roman" panose="02020603050405020304" pitchFamily="18" charset="0"/>
              </a:rPr>
              <a:t> (</a:t>
            </a:r>
            <a:r>
              <a:rPr lang="lt-LT" sz="2400" dirty="0" err="1">
                <a:latin typeface="Times New Roman" panose="02020603050405020304" pitchFamily="18" charset="0"/>
                <a:cs typeface="Times New Roman" panose="02020603050405020304" pitchFamily="18" charset="0"/>
              </a:rPr>
              <a:t>Iz</a:t>
            </a:r>
            <a:r>
              <a:rPr lang="lt-LT" sz="2400" dirty="0">
                <a:latin typeface="Times New Roman" panose="02020603050405020304" pitchFamily="18" charset="0"/>
                <a:cs typeface="Times New Roman" panose="02020603050405020304" pitchFamily="18" charset="0"/>
              </a:rPr>
              <a:t> 1,3). Jautis, kuris buvo siejamas su stabmeldiškais kultais, simbolizuoja ne žydų kilmės žmones, o asilas vaizduoja judėjus, traukiančius Įstatymo jungą.</a:t>
            </a:r>
          </a:p>
          <a:p>
            <a:pPr marL="0" indent="0" algn="ctr">
              <a:buNone/>
            </a:pPr>
            <a:r>
              <a:rPr lang="lt-LT" sz="2400" dirty="0">
                <a:latin typeface="Times New Roman" panose="02020603050405020304" pitchFamily="18" charset="0"/>
                <a:cs typeface="Times New Roman" panose="02020603050405020304" pitchFamily="18" charset="0"/>
              </a:rPr>
              <a:t>Pastatyti šalia ėdžių jie vaizduoja visą žmoniją, susirinkusią aplink Išganytoją. Kristus yra tas, kuris iš dviejų padarė vieną tautą.</a:t>
            </a:r>
            <a:r>
              <a:rPr lang="lt-LT" sz="2400" b="1" dirty="0">
                <a:latin typeface="Times New Roman" panose="02020603050405020304" pitchFamily="18" charset="0"/>
                <a:cs typeface="Times New Roman" panose="02020603050405020304" pitchFamily="18" charset="0"/>
              </a:rPr>
              <a:t> </a:t>
            </a:r>
            <a:endParaRPr lang="lt-LT" sz="2400" dirty="0">
              <a:latin typeface="Times New Roman" panose="02020603050405020304" pitchFamily="18" charset="0"/>
              <a:cs typeface="Times New Roman" panose="02020603050405020304" pitchFamily="18" charset="0"/>
            </a:endParaRPr>
          </a:p>
          <a:p>
            <a:pPr marL="0" indent="0" algn="ctr">
              <a:buNone/>
            </a:pPr>
            <a:endParaRPr lang="en-GB" dirty="0"/>
          </a:p>
        </p:txBody>
      </p:sp>
    </p:spTree>
    <p:extLst>
      <p:ext uri="{BB962C8B-B14F-4D97-AF65-F5344CB8AC3E}">
        <p14:creationId xmlns:p14="http://schemas.microsoft.com/office/powerpoint/2010/main" val="3176088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b="1" dirty="0">
                <a:latin typeface="Times New Roman" panose="02020603050405020304" pitchFamily="18" charset="0"/>
                <a:cs typeface="Times New Roman" panose="02020603050405020304" pitchFamily="18" charset="0"/>
              </a:rPr>
              <a:t>Išminčiai. </a:t>
            </a:r>
            <a:endParaRPr lang="en-GB"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lnSpcReduction="10000"/>
          </a:bodyPr>
          <a:lstStyle/>
          <a:p>
            <a:pPr marL="0" indent="0" algn="ctr">
              <a:buNone/>
            </a:pPr>
            <a:r>
              <a:rPr lang="lt-LT" dirty="0">
                <a:latin typeface="Times New Roman" panose="02020603050405020304" pitchFamily="18" charset="0"/>
                <a:cs typeface="Times New Roman" panose="02020603050405020304" pitchFamily="18" charset="0"/>
              </a:rPr>
              <a:t>Jų skaičius nustatomas iš dovanų skaičiaus: 3 dovanos = 3 išminčiai.</a:t>
            </a:r>
          </a:p>
          <a:p>
            <a:pPr marL="0" indent="0" algn="ctr">
              <a:buNone/>
            </a:pPr>
            <a:r>
              <a:rPr lang="lt-LT" dirty="0">
                <a:latin typeface="Times New Roman" panose="02020603050405020304" pitchFamily="18" charset="0"/>
                <a:cs typeface="Times New Roman" panose="02020603050405020304" pitchFamily="18" charset="0"/>
              </a:rPr>
              <a:t>Vartojamas graikiškas žodis (</a:t>
            </a:r>
            <a:r>
              <a:rPr lang="lt-LT" i="1" dirty="0">
                <a:latin typeface="Times New Roman" panose="02020603050405020304" pitchFamily="18" charset="0"/>
                <a:cs typeface="Times New Roman" panose="02020603050405020304" pitchFamily="18" charset="0"/>
              </a:rPr>
              <a:t>Oi </a:t>
            </a:r>
            <a:r>
              <a:rPr lang="lt-LT" i="1" dirty="0" err="1">
                <a:latin typeface="Times New Roman" panose="02020603050405020304" pitchFamily="18" charset="0"/>
                <a:cs typeface="Times New Roman" panose="02020603050405020304" pitchFamily="18" charset="0"/>
              </a:rPr>
              <a:t>Magoi</a:t>
            </a:r>
            <a:r>
              <a:rPr lang="lt-LT" dirty="0">
                <a:latin typeface="Times New Roman" panose="02020603050405020304" pitchFamily="18" charset="0"/>
                <a:cs typeface="Times New Roman" panose="02020603050405020304" pitchFamily="18" charset="0"/>
              </a:rPr>
              <a:t>) nurodo išminčius arba priklausančiuosius šventikų luomui persų tautoje, medų ar Babilono teritorijoje. Jie nebuvo karaliai, bet greičiausiai princai ar šiaip savo šalyje žymūs žmonės. Laikui bėgant įsigalėjo jų vardų, bruožų ir reikšmės tradicija.</a:t>
            </a:r>
          </a:p>
          <a:p>
            <a:pPr marL="0" indent="0" algn="ctr">
              <a:buNone/>
            </a:pPr>
            <a:r>
              <a:rPr lang="lt-LT" dirty="0">
                <a:latin typeface="Times New Roman" panose="02020603050405020304" pitchFamily="18" charset="0"/>
                <a:cs typeface="Times New Roman" panose="02020603050405020304" pitchFamily="18" charset="0"/>
              </a:rPr>
              <a:t>Kasparas – jaunas, bebarzdis; Melchioras – senas, žilas ir su ilga barzda; Baltazaras – tamsios odos ir barzdotas. Vaizduoja tris žmogaus amžiaus laikotarpius, taigi visus žmones. Norint išreikšti, kad jie atstovauja visiems žmonėms, trys išminčiai dažnai vaizduojami trijų skirtingų rasių. Išminčiai atstovauja ir esantiems toli nuo Dievo, tiems, kurie Jo ieško savo jėgomis, kaip Evangelijos parodo per dangaus kūnų stebėjimą.</a:t>
            </a:r>
          </a:p>
          <a:p>
            <a:pPr marL="0" indent="0" algn="ctr">
              <a:buNone/>
            </a:pPr>
            <a:r>
              <a:rPr lang="lt-LT" dirty="0">
                <a:latin typeface="Times New Roman" panose="02020603050405020304" pitchFamily="18" charset="0"/>
                <a:cs typeface="Times New Roman" panose="02020603050405020304" pitchFamily="18" charset="0"/>
              </a:rPr>
              <a:t>Šiuo atžvilgiu jie skiriasi nuo piemenų, kurie simbolizuoja Izraelio kaimenę, gaunančią apreiškimą iš paties Dievo per angelus. Išminčiai gauna išganymo žinią žiūrėdami į dangų, o piemenys sužino apie išganymą iš dangaus, iš angelų.</a:t>
            </a:r>
          </a:p>
          <a:p>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3943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b="1" dirty="0"/>
              <a:t>Kometa</a:t>
            </a:r>
            <a:endParaRPr lang="en-GB" dirty="0"/>
          </a:p>
        </p:txBody>
      </p:sp>
      <p:sp>
        <p:nvSpPr>
          <p:cNvPr id="3" name="Content Placeholder 2"/>
          <p:cNvSpPr>
            <a:spLocks noGrp="1"/>
          </p:cNvSpPr>
          <p:nvPr>
            <p:ph idx="1"/>
          </p:nvPr>
        </p:nvSpPr>
        <p:spPr/>
        <p:txBody>
          <a:bodyPr>
            <a:normAutofit lnSpcReduction="10000"/>
          </a:bodyPr>
          <a:lstStyle/>
          <a:p>
            <a:pPr marL="0" indent="0" algn="ctr">
              <a:buNone/>
            </a:pPr>
            <a:r>
              <a:rPr lang="lt-LT" sz="3200" dirty="0">
                <a:latin typeface="Times New Roman" panose="02020603050405020304" pitchFamily="18" charset="0"/>
                <a:cs typeface="Times New Roman" panose="02020603050405020304" pitchFamily="18" charset="0"/>
              </a:rPr>
              <a:t>Vartojamas graikiškas žodis nurodo žvaigždę astronomine prasme, o ne šviečiantį meteorą. Jos transformacija į kometą prasideda nuo interpretacijos tapyboje, kurią padaro </a:t>
            </a:r>
            <a:r>
              <a:rPr lang="lt-LT" sz="3200" dirty="0" err="1">
                <a:latin typeface="Times New Roman" panose="02020603050405020304" pitchFamily="18" charset="0"/>
                <a:cs typeface="Times New Roman" panose="02020603050405020304" pitchFamily="18" charset="0"/>
              </a:rPr>
              <a:t>Giotas</a:t>
            </a:r>
            <a:r>
              <a:rPr lang="lt-LT" sz="3200" dirty="0">
                <a:latin typeface="Times New Roman" panose="02020603050405020304" pitchFamily="18" charset="0"/>
                <a:cs typeface="Times New Roman" panose="02020603050405020304" pitchFamily="18" charset="0"/>
              </a:rPr>
              <a:t> </a:t>
            </a:r>
            <a:r>
              <a:rPr lang="lt-LT" sz="3200" dirty="0" err="1">
                <a:latin typeface="Times New Roman" panose="02020603050405020304" pitchFamily="18" charset="0"/>
                <a:cs typeface="Times New Roman" panose="02020603050405020304" pitchFamily="18" charset="0"/>
              </a:rPr>
              <a:t>Scrovegni</a:t>
            </a:r>
            <a:r>
              <a:rPr lang="lt-LT" sz="3200" dirty="0">
                <a:latin typeface="Times New Roman" panose="02020603050405020304" pitchFamily="18" charset="0"/>
                <a:cs typeface="Times New Roman" panose="02020603050405020304" pitchFamily="18" charset="0"/>
              </a:rPr>
              <a:t> koplyčios freskose XIV amžiaus pradžioje (jo taip nutapytos dėl kometos </a:t>
            </a:r>
            <a:r>
              <a:rPr lang="lt-LT" sz="3200" dirty="0" err="1">
                <a:latin typeface="Times New Roman" panose="02020603050405020304" pitchFamily="18" charset="0"/>
                <a:cs typeface="Times New Roman" panose="02020603050405020304" pitchFamily="18" charset="0"/>
              </a:rPr>
              <a:t>Halley</a:t>
            </a:r>
            <a:r>
              <a:rPr lang="lt-LT" sz="3200" dirty="0">
                <a:latin typeface="Times New Roman" panose="02020603050405020304" pitchFamily="18" charset="0"/>
                <a:cs typeface="Times New Roman" panose="02020603050405020304" pitchFamily="18" charset="0"/>
              </a:rPr>
              <a:t>, matytos 1301–1302 metais). Taigi jei buvo žvaigždė, daroma prielaida, kad buvo naktis.</a:t>
            </a:r>
            <a:endParaRPr lang="en-GB"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0448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970670"/>
            <a:ext cx="8596668" cy="959729"/>
          </a:xfrm>
        </p:spPr>
        <p:txBody>
          <a:bodyPr>
            <a:normAutofit fontScale="90000"/>
          </a:bodyPr>
          <a:lstStyle/>
          <a:p>
            <a:pPr algn="ctr"/>
            <a:r>
              <a:rPr lang="lt-LT" sz="4800" b="1" dirty="0">
                <a:latin typeface="Times New Roman" panose="02020603050405020304" pitchFamily="18" charset="0"/>
                <a:cs typeface="Times New Roman" panose="02020603050405020304" pitchFamily="18" charset="0"/>
              </a:rPr>
              <a:t>Darbo tikslas</a:t>
            </a:r>
            <a:br>
              <a:rPr lang="lt-LT" sz="4800" b="1" dirty="0">
                <a:latin typeface="Times New Roman" panose="02020603050405020304" pitchFamily="18" charset="0"/>
                <a:cs typeface="Times New Roman" panose="02020603050405020304" pitchFamily="18" charset="0"/>
              </a:rPr>
            </a:br>
            <a:endParaRPr lang="en-GB" sz="48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77334" y="2363372"/>
            <a:ext cx="8596668" cy="2588456"/>
          </a:xfrm>
        </p:spPr>
        <p:txBody>
          <a:bodyPr>
            <a:normAutofit/>
          </a:bodyPr>
          <a:lstStyle/>
          <a:p>
            <a:pPr marL="0" indent="0" algn="ctr">
              <a:buNone/>
            </a:pPr>
            <a:r>
              <a:rPr lang="lt-LT" sz="3600" dirty="0">
                <a:latin typeface="Times New Roman" panose="02020603050405020304" pitchFamily="18" charset="0"/>
                <a:cs typeface="Times New Roman" panose="02020603050405020304" pitchFamily="18" charset="0"/>
              </a:rPr>
              <a:t>Atskleisti prakartėlės teologinę ir meninę reikšmę bei gaminimo būdus.</a:t>
            </a:r>
            <a:endParaRPr lang="en-GB"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1217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t-LT" b="1" dirty="0">
                <a:latin typeface="Times New Roman" panose="02020603050405020304" pitchFamily="18" charset="0"/>
                <a:cs typeface="Times New Roman" panose="02020603050405020304" pitchFamily="18" charset="0"/>
              </a:rPr>
              <a:t>Prakartėlės scenos susiformavimo istorija</a:t>
            </a:r>
            <a:br>
              <a:rPr lang="en-GB" dirty="0"/>
            </a:br>
            <a:endParaRPr lang="en-GB" dirty="0"/>
          </a:p>
        </p:txBody>
      </p:sp>
      <p:sp>
        <p:nvSpPr>
          <p:cNvPr id="3" name="Content Placeholder 2"/>
          <p:cNvSpPr>
            <a:spLocks noGrp="1"/>
          </p:cNvSpPr>
          <p:nvPr>
            <p:ph idx="1"/>
          </p:nvPr>
        </p:nvSpPr>
        <p:spPr>
          <a:xfrm>
            <a:off x="723331" y="1296536"/>
            <a:ext cx="10826244" cy="5118331"/>
          </a:xfrm>
        </p:spPr>
        <p:txBody>
          <a:bodyPr>
            <a:noAutofit/>
          </a:bodyPr>
          <a:lstStyle/>
          <a:p>
            <a:pPr marL="0" indent="0" algn="ctr">
              <a:buNone/>
            </a:pPr>
            <a:r>
              <a:rPr lang="lt-LT" sz="2000" dirty="0">
                <a:latin typeface="Times New Roman" panose="02020603050405020304" pitchFamily="18" charset="0"/>
                <a:cs typeface="Times New Roman" panose="02020603050405020304" pitchFamily="18" charset="0"/>
              </a:rPr>
              <a:t>Pirmieji Jėzaus gimimo atvaizdavimai, daugiausia piešiniai katakombose ar reljefai iš II ir III amžiaus, atitinka prakartėlės sąvoką. Jie vaizduoja sceną, kurioje Kūdikis yra šildomas asilo ir jaučio, be kitų figūrų. Pradedant šia scena, nuo IV amžiaus ir vėliau (prisimenant, kad </a:t>
            </a:r>
            <a:r>
              <a:rPr lang="lt-LT" sz="2000" dirty="0" err="1">
                <a:latin typeface="Times New Roman" panose="02020603050405020304" pitchFamily="18" charset="0"/>
                <a:cs typeface="Times New Roman" panose="02020603050405020304" pitchFamily="18" charset="0"/>
              </a:rPr>
              <a:t>šv.</a:t>
            </a:r>
            <a:r>
              <a:rPr lang="lt-LT" sz="2000" dirty="0">
                <a:latin typeface="Times New Roman" panose="02020603050405020304" pitchFamily="18" charset="0"/>
                <a:cs typeface="Times New Roman" panose="02020603050405020304" pitchFamily="18" charset="0"/>
              </a:rPr>
              <a:t> Kalėdų šventė nustatyta 354 m.), ypač bizantiškoje kultūroje, vystosi vaizdavimas, pabrėžiantis gimimo „realizmą“, tai yra tikrą Jėzaus žmogiškumą, pagrindinį vaidmenį suteikiant Dievo Motinai. Šis turtingas ir įspūdingas modelis jau turi visus tipinius elementus, kuriuos rasime ir vėliau: olą, kūdikį ėdžiose, asilą ir jautį, Mariją, Juozapą, piemenis, išminčius, angelus, žvaigždę. Puikiausia šio modelio išraiška yra Gimimo ikona, kurią vėliau ima vaizduoti freskose, taip pat viduramžių, renesanso, baroko ir moderniajame mene. </a:t>
            </a:r>
          </a:p>
          <a:p>
            <a:pPr marL="0" indent="0" algn="ctr">
              <a:buNone/>
            </a:pPr>
            <a:r>
              <a:rPr lang="lt-LT" sz="2000" dirty="0">
                <a:latin typeface="Times New Roman" panose="02020603050405020304" pitchFamily="18" charset="0"/>
                <a:cs typeface="Times New Roman" panose="02020603050405020304" pitchFamily="18" charset="0"/>
              </a:rPr>
              <a:t>Šalia šio pirmojo būdo atvaizduoti Gelbėtojo gimimo įvykį, buvo ir antrasis, taip pat paplitęs nuo seniausių laikų ir žinomas „Didybės“ pavadinimu. Šis tipas perima imperatorienių, kurios tautai pristatydavo naują sosto įpėdinį, vaizdavimą. Jis susideda iš Motinos, vaizduojamos soste (arba kartais stovinčios) ir laikančios Kūdikį pagarbinti, dėl to kartais ten pat vaizduojami ir garbinantys išminčiai.</a:t>
            </a:r>
          </a:p>
          <a:p>
            <a:pPr marL="0" indent="0" algn="ctr">
              <a:buNone/>
            </a:pPr>
            <a:r>
              <a:rPr lang="lt-LT" sz="2000" dirty="0">
                <a:latin typeface="Times New Roman" panose="02020603050405020304" pitchFamily="18" charset="0"/>
                <a:cs typeface="Times New Roman" panose="02020603050405020304" pitchFamily="18" charset="0"/>
              </a:rPr>
              <a:t> Kad prakartėlė grynai itališkas išradimas pastebime, kad nėra visiškai taip.</a:t>
            </a:r>
            <a:endParaRPr lang="en-GB"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778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lt-LT" b="1" dirty="0">
                <a:latin typeface="Times New Roman" panose="02020603050405020304" pitchFamily="18" charset="0"/>
                <a:cs typeface="Times New Roman" panose="02020603050405020304" pitchFamily="18" charset="0"/>
              </a:rPr>
              <a:t>Šv. Pranciškaus naujumas – žvilgsnis į Kristaus žmogiškumą</a:t>
            </a:r>
            <a:br>
              <a:rPr lang="lt-LT" dirty="0"/>
            </a:br>
            <a:endParaRPr lang="en-GB" dirty="0"/>
          </a:p>
        </p:txBody>
      </p:sp>
      <p:sp>
        <p:nvSpPr>
          <p:cNvPr id="3" name="Content Placeholder 2"/>
          <p:cNvSpPr>
            <a:spLocks noGrp="1"/>
          </p:cNvSpPr>
          <p:nvPr>
            <p:ph idx="1"/>
          </p:nvPr>
        </p:nvSpPr>
        <p:spPr/>
        <p:txBody>
          <a:bodyPr>
            <a:normAutofit lnSpcReduction="10000"/>
          </a:bodyPr>
          <a:lstStyle/>
          <a:p>
            <a:endParaRPr lang="lt-LT" dirty="0"/>
          </a:p>
          <a:p>
            <a:pPr marL="0" indent="0" algn="ctr">
              <a:buNone/>
            </a:pPr>
            <a:r>
              <a:rPr lang="lt-LT" sz="2400" dirty="0">
                <a:latin typeface="Times New Roman" panose="02020603050405020304" pitchFamily="18" charset="0"/>
                <a:cs typeface="Times New Roman" panose="02020603050405020304" pitchFamily="18" charset="0"/>
              </a:rPr>
              <a:t>Šv. Pranciškus davė pradžią pamaldumui į Kristaus žmogiškumą, kurį geriausiai išreiškia Jo gimimas, taip padėdamas formuotis dvasinei aplinkai, tinkamai atsirasti prakartėlės pamaldumui. Nuo to meto pranciškonai, kuriais greitai pasekė dominikonai ir jėzuitai, paskleidė paprotį kasmet atvaizduoti bažnyčiose tai, kas tą naktį buvo padaryta </a:t>
            </a:r>
            <a:r>
              <a:rPr lang="lt-LT" sz="2400" dirty="0" err="1">
                <a:latin typeface="Times New Roman" panose="02020603050405020304" pitchFamily="18" charset="0"/>
                <a:cs typeface="Times New Roman" panose="02020603050405020304" pitchFamily="18" charset="0"/>
              </a:rPr>
              <a:t>Grečio</a:t>
            </a:r>
            <a:r>
              <a:rPr lang="lt-LT" sz="2400" dirty="0">
                <a:latin typeface="Times New Roman" panose="02020603050405020304" pitchFamily="18" charset="0"/>
                <a:cs typeface="Times New Roman" panose="02020603050405020304" pitchFamily="18" charset="0"/>
              </a:rPr>
              <a:t> miestelyje. Tačiau vietoj gyvulių ir žmonių jie dėjo statulėles ir pridėjo Mariją su Juozapu.</a:t>
            </a:r>
          </a:p>
          <a:p>
            <a:pPr marL="0" indent="0" algn="ctr">
              <a:buNone/>
            </a:pPr>
            <a:r>
              <a:rPr lang="lt-LT" sz="2400" dirty="0">
                <a:latin typeface="Times New Roman" panose="02020603050405020304" pitchFamily="18" charset="0"/>
                <a:cs typeface="Times New Roman" panose="02020603050405020304" pitchFamily="18" charset="0"/>
              </a:rPr>
              <a:t>Galbūt toks buvo būdas išspręsti bažnytinį draudimą, kuris iš bažnyčių buvo išprašęs gyvų misterijų vaizdavimą.</a:t>
            </a:r>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6937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b="1" dirty="0">
                <a:latin typeface="Times New Roman" panose="02020603050405020304" pitchFamily="18" charset="0"/>
                <a:cs typeface="Times New Roman" panose="02020603050405020304" pitchFamily="18" charset="0"/>
              </a:rPr>
              <a:t>Trys prakartėlės tradicijų centrai</a:t>
            </a:r>
            <a:br>
              <a:rPr lang="lt-LT" dirty="0">
                <a:latin typeface="Times New Roman" panose="02020603050405020304" pitchFamily="18" charset="0"/>
                <a:cs typeface="Times New Roman" panose="02020603050405020304" pitchFamily="18" charset="0"/>
              </a:rPr>
            </a:br>
            <a:endParaRPr lang="en-GB"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lgn="ctr">
              <a:buNone/>
            </a:pPr>
            <a:r>
              <a:rPr lang="lt-LT" sz="2000" dirty="0">
                <a:latin typeface="Times New Roman" panose="02020603050405020304" pitchFamily="18" charset="0"/>
                <a:cs typeface="Times New Roman" panose="02020603050405020304" pitchFamily="18" charset="0"/>
              </a:rPr>
              <a:t>Po kai kurių mistinių tekstų pasklidimo, nuo XIV a. pabaigos, Marija pradedama vaizduoti klūpanti, adoruojanti Kūdikį, greitai taip pradedamas vaizduoti ir Juozapas. Nuo šio momento prakartėlė „standartizuojasi“ taip, kaip dabar ją įsivaizduojame. XVI a. vaizdavimas toliau plečiamas praturtinant aplinką ir pridedant papildomų scenų prie pagrindinės – Gimimo scenos pavaizdavimo.</a:t>
            </a:r>
          </a:p>
          <a:p>
            <a:pPr marL="0" indent="0" algn="ctr">
              <a:buNone/>
            </a:pPr>
            <a:r>
              <a:rPr lang="lt-LT" sz="2000" dirty="0">
                <a:latin typeface="Times New Roman" panose="02020603050405020304" pitchFamily="18" charset="0"/>
                <a:cs typeface="Times New Roman" panose="02020603050405020304" pitchFamily="18" charset="0"/>
              </a:rPr>
              <a:t>Pirmosios mažo formato statulėlės atsiranda XVI a. pradžioje, kai prakartėlės pradėjo išeiti iš bažnyčių ir ateiti į namus. XVI a. ypač dėl kai kurių šventųjų duoto impulso (pavyzdžiui Šv. </a:t>
            </a:r>
            <a:r>
              <a:rPr lang="lt-LT" sz="2000" dirty="0" err="1">
                <a:latin typeface="Times New Roman" panose="02020603050405020304" pitchFamily="18" charset="0"/>
                <a:cs typeface="Times New Roman" panose="02020603050405020304" pitchFamily="18" charset="0"/>
              </a:rPr>
              <a:t>Gaetano</a:t>
            </a:r>
            <a:r>
              <a:rPr lang="lt-LT" sz="2000" dirty="0">
                <a:latin typeface="Times New Roman" panose="02020603050405020304" pitchFamily="18" charset="0"/>
                <a:cs typeface="Times New Roman" panose="02020603050405020304" pitchFamily="18" charset="0"/>
              </a:rPr>
              <a:t> iš </a:t>
            </a:r>
            <a:r>
              <a:rPr lang="lt-LT" sz="2000" dirty="0" err="1">
                <a:latin typeface="Times New Roman" panose="02020603050405020304" pitchFamily="18" charset="0"/>
                <a:cs typeface="Times New Roman" panose="02020603050405020304" pitchFamily="18" charset="0"/>
              </a:rPr>
              <a:t>Thiene</a:t>
            </a:r>
            <a:r>
              <a:rPr lang="lt-LT" sz="2000" dirty="0">
                <a:latin typeface="Times New Roman" panose="02020603050405020304" pitchFamily="18" charset="0"/>
                <a:cs typeface="Times New Roman" panose="02020603050405020304" pitchFamily="18" charset="0"/>
              </a:rPr>
              <a:t>) prakartėlės plačiai paplinta tikinčiųjų namuose, taip išeidamos iš bažnyčių, vienuolynų ir konventų rato. Septynioliktame amžiuje Italijoje iškyla trys dideli gamybos ir prakartėlės tradicijų centrai: Bolonija, Genuja ir Neapolis. Ypač Neapolyje prakartėlė randa gerą dirvą vystyti savo ypatingą stilių, pasiekusį mus iki šių dienų.</a:t>
            </a:r>
          </a:p>
          <a:p>
            <a:endParaRPr lang="en-GB" sz="2000" dirty="0"/>
          </a:p>
        </p:txBody>
      </p:sp>
    </p:spTree>
    <p:extLst>
      <p:ext uri="{BB962C8B-B14F-4D97-AF65-F5344CB8AC3E}">
        <p14:creationId xmlns:p14="http://schemas.microsoft.com/office/powerpoint/2010/main" val="3117591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b="1" dirty="0">
                <a:latin typeface="Times New Roman" panose="02020603050405020304" pitchFamily="18" charset="0"/>
                <a:cs typeface="Times New Roman" panose="02020603050405020304" pitchFamily="18" charset="0"/>
              </a:rPr>
              <a:t>Prakartėlė yra išskirtinė proga kontempliacijai, adoracijai ir meditacijai</a:t>
            </a:r>
            <a:r>
              <a:rPr lang="lt-LT" dirty="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Autofit/>
          </a:bodyPr>
          <a:lstStyle/>
          <a:p>
            <a:pPr marL="0" indent="0" algn="ctr">
              <a:buNone/>
            </a:pPr>
            <a:r>
              <a:rPr lang="lt-LT" sz="2400" dirty="0">
                <a:latin typeface="Times New Roman" panose="02020603050405020304" pitchFamily="18" charset="0"/>
                <a:cs typeface="Times New Roman" panose="02020603050405020304" pitchFamily="18" charset="0"/>
              </a:rPr>
              <a:t>Šv. Pranciškus nėra prakartėlės išradėjas, kaip matėme iš chronologinių ir dokumentinių duomenų. Jo nuopelnas nebuvo tas, kad išrado visų galimą atkartoti sceną – prakartėlę, bet tas, kad parodė, kokia širdimi reikia artintis prie Jėzaus gimimo slėpinio. Prakartėlė yra išskirtinė proga kontempliacijai, adoracijai ir meditacijai. Prakartėlėje menas paklūsta tikėjimui, kad geriau jį išreikštų. Jei evangeliniai pasakojimai skaitomi, tai į prakartėlę žiūrima. O juk gerai žinome, kad vaizdiniai įstringa mintyse ir širdyje daug labiau nei žodžiai!</a:t>
            </a:r>
          </a:p>
          <a:p>
            <a:pPr marL="0" indent="0" algn="ctr">
              <a:buNone/>
            </a:pPr>
            <a:r>
              <a:rPr lang="lt-LT" dirty="0">
                <a:latin typeface="Times New Roman" panose="02020603050405020304" pitchFamily="18" charset="0"/>
                <a:cs typeface="Times New Roman" panose="02020603050405020304" pitchFamily="18" charset="0"/>
              </a:rPr>
              <a:t>	</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91572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b="1" dirty="0">
                <a:latin typeface="Times New Roman" panose="02020603050405020304" pitchFamily="18" charset="0"/>
                <a:cs typeface="Times New Roman" panose="02020603050405020304" pitchFamily="18" charset="0"/>
              </a:rPr>
              <a:t>Pagrindinis tikslas prakartėlėje</a:t>
            </a:r>
            <a:endParaRPr lang="en-GB"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lgn="ctr">
              <a:buNone/>
            </a:pPr>
            <a:r>
              <a:rPr lang="lt-LT" sz="2400" dirty="0">
                <a:latin typeface="Times New Roman" panose="02020603050405020304" pitchFamily="18" charset="0"/>
                <a:cs typeface="Times New Roman" panose="02020603050405020304" pitchFamily="18" charset="0"/>
              </a:rPr>
              <a:t>Pasak vieno apokrifinio pasakojimo  (Jokūbo proto evangelija 12, 2), Jėzaus gimimo metu visas pasaulis akimirkai sustojo: žmonės ir visi dalykai sustingo ir visiškai nutilo. Tai buvo laikas virš laiko ribų. Tą stengiamasi padaryti prakartėle. Ji neturi taip priblokšti ar nustebinti, kad verstų galvoti tik apie ją padariusį menininką, bet turi tyliai vesti stebėtoją prie Jėzaus gimimo slėpinio esmės. Čia ir yra tikrasis menas: būti tyliais palydovais per meno grožį. Nebėra svarbu kaip atvaizduojama, bet kas vaizduojama, mintis, slypinti po įgyvendinimu, neturinčiu atitraukti nuo pagrindinio tikslo.</a:t>
            </a:r>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6392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65200"/>
          </a:xfrm>
        </p:spPr>
        <p:txBody>
          <a:bodyPr>
            <a:normAutofit fontScale="90000"/>
          </a:bodyPr>
          <a:lstStyle/>
          <a:p>
            <a:pPr algn="ctr"/>
            <a:br>
              <a:rPr lang="lt-LT" dirty="0"/>
            </a:br>
            <a:br>
              <a:rPr lang="lt-LT" dirty="0"/>
            </a:br>
            <a:br>
              <a:rPr lang="lt-LT" dirty="0"/>
            </a:br>
            <a:r>
              <a:rPr lang="lt-LT" sz="5300" b="1" dirty="0"/>
              <a:t>PRAKARTĖLĖS PRIEŠISTORIJA</a:t>
            </a:r>
            <a:br>
              <a:rPr lang="lt-LT" sz="5300" b="1" dirty="0"/>
            </a:br>
            <a:br>
              <a:rPr lang="lt-LT" sz="5300" b="1" dirty="0"/>
            </a:br>
            <a:r>
              <a:rPr lang="lt-LT" sz="5300" b="1" dirty="0"/>
              <a:t>Video – kaip Pranciškus sumanė prakartėlę</a:t>
            </a:r>
            <a:br>
              <a:rPr lang="lt-LT" sz="5300" b="1" dirty="0"/>
            </a:br>
            <a:br>
              <a:rPr lang="lt-LT" sz="5300" dirty="0"/>
            </a:br>
            <a:endParaRPr lang="en-GB" sz="5300" dirty="0"/>
          </a:p>
        </p:txBody>
      </p:sp>
      <p:sp>
        <p:nvSpPr>
          <p:cNvPr id="3" name="Content Placeholder 2"/>
          <p:cNvSpPr>
            <a:spLocks noGrp="1"/>
          </p:cNvSpPr>
          <p:nvPr>
            <p:ph idx="1"/>
          </p:nvPr>
        </p:nvSpPr>
        <p:spPr/>
        <p:txBody>
          <a:bodyPr/>
          <a:lstStyle/>
          <a:p>
            <a:endParaRPr lang="lt-LT" dirty="0">
              <a:hlinkClick r:id="rId2"/>
            </a:endParaRPr>
          </a:p>
          <a:p>
            <a:endParaRPr lang="lt-LT" dirty="0">
              <a:hlinkClick r:id="rId2"/>
            </a:endParaRPr>
          </a:p>
          <a:p>
            <a:endParaRPr lang="lt-LT" dirty="0">
              <a:hlinkClick r:id="rId2"/>
            </a:endParaRPr>
          </a:p>
          <a:p>
            <a:endParaRPr lang="lt-LT" dirty="0">
              <a:hlinkClick r:id="rId2"/>
            </a:endParaRPr>
          </a:p>
          <a:p>
            <a:endParaRPr lang="lt-LT" dirty="0">
              <a:hlinkClick r:id="rId2"/>
            </a:endParaRPr>
          </a:p>
          <a:p>
            <a:endParaRPr lang="lt-LT" dirty="0">
              <a:hlinkClick r:id="rId2"/>
            </a:endParaRPr>
          </a:p>
          <a:p>
            <a:endParaRPr lang="lt-LT" dirty="0">
              <a:hlinkClick r:id="rId2"/>
            </a:endParaRPr>
          </a:p>
          <a:p>
            <a:r>
              <a:rPr lang="en-GB" dirty="0">
                <a:hlinkClick r:id="rId2"/>
              </a:rPr>
              <a:t>http://ofm.lt/2018/12/04/kaip-sv-pranciskus-sumane-prakartele/</a:t>
            </a:r>
            <a:endParaRPr lang="lt-LT" dirty="0"/>
          </a:p>
          <a:p>
            <a:endParaRPr lang="en-GB" dirty="0"/>
          </a:p>
        </p:txBody>
      </p:sp>
    </p:spTree>
    <p:extLst>
      <p:ext uri="{BB962C8B-B14F-4D97-AF65-F5344CB8AC3E}">
        <p14:creationId xmlns:p14="http://schemas.microsoft.com/office/powerpoint/2010/main" val="38667172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331" y="365125"/>
            <a:ext cx="10630469" cy="1168253"/>
          </a:xfrm>
        </p:spPr>
        <p:txBody>
          <a:bodyPr>
            <a:normAutofit fontScale="90000"/>
          </a:bodyPr>
          <a:lstStyle/>
          <a:p>
            <a:pPr algn="ctr"/>
            <a:br>
              <a:rPr lang="lt-LT" dirty="0"/>
            </a:br>
            <a:r>
              <a:rPr lang="lt-LT" b="1" dirty="0" err="1">
                <a:latin typeface="Times New Roman" panose="02020603050405020304" pitchFamily="18" charset="0"/>
                <a:cs typeface="Times New Roman" panose="02020603050405020304" pitchFamily="18" charset="0"/>
              </a:rPr>
              <a:t>Video</a:t>
            </a:r>
            <a:r>
              <a:rPr lang="lt-LT" b="1" dirty="0">
                <a:latin typeface="Times New Roman" panose="02020603050405020304" pitchFamily="18" charset="0"/>
                <a:cs typeface="Times New Roman" panose="02020603050405020304" pitchFamily="18" charset="0"/>
              </a:rPr>
              <a:t>, kaip pasigaminti prakartėlę iš įvairių medžiagų:</a:t>
            </a:r>
            <a:br>
              <a:rPr lang="lt-LT" b="1" dirty="0">
                <a:latin typeface="Times New Roman" panose="02020603050405020304" pitchFamily="18" charset="0"/>
                <a:cs typeface="Times New Roman" panose="02020603050405020304" pitchFamily="18" charset="0"/>
              </a:rPr>
            </a:br>
            <a:br>
              <a:rPr lang="lt-LT" dirty="0"/>
            </a:br>
            <a:r>
              <a:rPr lang="lt-LT" sz="3600" dirty="0"/>
              <a:t>http://ofm.lt/ka-mes-darome/pranciskoniskas-prakarteliu-konkursas/</a:t>
            </a:r>
            <a:br>
              <a:rPr lang="lt-LT" sz="3600" dirty="0"/>
            </a:br>
            <a:br>
              <a:rPr lang="lt-LT" dirty="0"/>
            </a:br>
            <a:br>
              <a:rPr lang="lt-LT" dirty="0"/>
            </a:br>
            <a:br>
              <a:rPr lang="lt-LT" dirty="0"/>
            </a:br>
            <a:br>
              <a:rPr lang="lt-LT" dirty="0"/>
            </a:br>
            <a:endParaRPr lang="en-GB" dirty="0"/>
          </a:p>
        </p:txBody>
      </p:sp>
      <p:sp>
        <p:nvSpPr>
          <p:cNvPr id="3" name="Content Placeholder 2"/>
          <p:cNvSpPr>
            <a:spLocks noGrp="1"/>
          </p:cNvSpPr>
          <p:nvPr>
            <p:ph idx="1"/>
          </p:nvPr>
        </p:nvSpPr>
        <p:spPr>
          <a:xfrm>
            <a:off x="723330" y="2250831"/>
            <a:ext cx="8550671" cy="4262511"/>
          </a:xfrm>
        </p:spPr>
        <p:txBody>
          <a:bodyPr>
            <a:normAutofit fontScale="77500" lnSpcReduction="20000"/>
          </a:bodyPr>
          <a:lstStyle/>
          <a:p>
            <a:pPr marL="514350" indent="-514350">
              <a:buFont typeface="+mj-lt"/>
              <a:buAutoNum type="arabicPeriod"/>
            </a:pPr>
            <a:endParaRPr lang="lt-LT" dirty="0"/>
          </a:p>
          <a:p>
            <a:pPr marL="514350" indent="-514350">
              <a:buFont typeface="+mj-lt"/>
              <a:buAutoNum type="arabicPeriod"/>
            </a:pPr>
            <a:endParaRPr lang="lt-LT" dirty="0"/>
          </a:p>
          <a:p>
            <a:pPr marL="514350" indent="-514350">
              <a:buFont typeface="+mj-lt"/>
              <a:buAutoNum type="arabicPeriod"/>
            </a:pPr>
            <a:endParaRPr lang="lt-LT" sz="2900" dirty="0"/>
          </a:p>
          <a:p>
            <a:pPr marL="514350" indent="-514350">
              <a:buFont typeface="+mj-lt"/>
              <a:buAutoNum type="arabicPeriod"/>
            </a:pPr>
            <a:r>
              <a:rPr lang="lt-LT" sz="2900" dirty="0">
                <a:latin typeface="Times New Roman" panose="02020603050405020304" pitchFamily="18" charset="0"/>
                <a:cs typeface="Times New Roman" panose="02020603050405020304" pitchFamily="18" charset="0"/>
              </a:rPr>
              <a:t>Prakartėlę iš malkų ir šiaudų gamina Ingridos ir Lino Laucių šeima </a:t>
            </a:r>
          </a:p>
          <a:p>
            <a:pPr marL="514350" indent="-514350">
              <a:buFont typeface="+mj-lt"/>
              <a:buAutoNum type="arabicPeriod"/>
            </a:pPr>
            <a:r>
              <a:rPr lang="lt-LT" sz="2900" dirty="0">
                <a:latin typeface="Times New Roman" panose="02020603050405020304" pitchFamily="18" charset="0"/>
                <a:cs typeface="Times New Roman" panose="02020603050405020304" pitchFamily="18" charset="0"/>
              </a:rPr>
              <a:t>Reportažas iš prakartėlių gaminimo Santaros klinikų vaikų onkologijos skyriuje</a:t>
            </a:r>
          </a:p>
          <a:p>
            <a:pPr marL="514350" indent="-514350">
              <a:buFont typeface="+mj-lt"/>
              <a:buAutoNum type="arabicPeriod"/>
            </a:pPr>
            <a:r>
              <a:rPr lang="lt-LT" sz="2900" dirty="0">
                <a:latin typeface="Times New Roman" panose="02020603050405020304" pitchFamily="18" charset="0"/>
                <a:cs typeface="Times New Roman" panose="02020603050405020304" pitchFamily="18" charset="0"/>
              </a:rPr>
              <a:t>Pasidaryk prakartėlę pats </a:t>
            </a:r>
            <a:r>
              <a:rPr lang="en-GB" sz="2900" dirty="0" err="1">
                <a:latin typeface="Times New Roman" panose="02020603050405020304" pitchFamily="18" charset="0"/>
                <a:cs typeface="Times New Roman" panose="02020603050405020304" pitchFamily="18" charset="0"/>
              </a:rPr>
              <a:t>i</a:t>
            </a:r>
            <a:r>
              <a:rPr lang="lt-LT" sz="2900" dirty="0">
                <a:latin typeface="Times New Roman" panose="02020603050405020304" pitchFamily="18" charset="0"/>
                <a:cs typeface="Times New Roman" panose="02020603050405020304" pitchFamily="18" charset="0"/>
              </a:rPr>
              <a:t>š popieriaus</a:t>
            </a:r>
            <a:endParaRPr lang="en-GB" sz="2900" dirty="0">
              <a:latin typeface="Times New Roman" panose="02020603050405020304" pitchFamily="18" charset="0"/>
              <a:cs typeface="Times New Roman" panose="02020603050405020304" pitchFamily="18" charset="0"/>
            </a:endParaRPr>
          </a:p>
          <a:p>
            <a:pPr marL="514350" indent="-514350">
              <a:buFont typeface="+mj-lt"/>
              <a:buAutoNum type="arabicPeriod"/>
            </a:pPr>
            <a:r>
              <a:rPr lang="lt-LT" sz="2900" dirty="0">
                <a:latin typeface="Times New Roman" panose="02020603050405020304" pitchFamily="18" charset="0"/>
                <a:cs typeface="Times New Roman" panose="02020603050405020304" pitchFamily="18" charset="0"/>
              </a:rPr>
              <a:t>Pasidaryk prakartėlę pats iš molio</a:t>
            </a:r>
          </a:p>
          <a:p>
            <a:pPr marL="514350" indent="-514350">
              <a:buFont typeface="+mj-lt"/>
              <a:buAutoNum type="arabicPeriod"/>
            </a:pPr>
            <a:r>
              <a:rPr lang="lt-LT" sz="2900" dirty="0">
                <a:latin typeface="Times New Roman" panose="02020603050405020304" pitchFamily="18" charset="0"/>
                <a:cs typeface="Times New Roman" panose="02020603050405020304" pitchFamily="18" charset="0"/>
              </a:rPr>
              <a:t>Pasidaryk prakartėlę pats iš kartono</a:t>
            </a:r>
          </a:p>
          <a:p>
            <a:pPr marL="514350" indent="-514350">
              <a:buFont typeface="+mj-lt"/>
              <a:buAutoNum type="arabicPeriod"/>
            </a:pPr>
            <a:r>
              <a:rPr lang="lt-LT" sz="2900" dirty="0">
                <a:latin typeface="Times New Roman" panose="02020603050405020304" pitchFamily="18" charset="0"/>
                <a:cs typeface="Times New Roman" panose="02020603050405020304" pitchFamily="18" charset="0"/>
              </a:rPr>
              <a:t>Pasidaryk prakartėlę pats iš kojinių</a:t>
            </a:r>
          </a:p>
          <a:p>
            <a:pPr marL="514350" indent="-514350">
              <a:buFont typeface="+mj-lt"/>
              <a:buAutoNum type="arabicPeriod"/>
            </a:pPr>
            <a:r>
              <a:rPr lang="lt-LT" sz="2900" dirty="0">
                <a:latin typeface="Times New Roman" panose="02020603050405020304" pitchFamily="18" charset="0"/>
                <a:cs typeface="Times New Roman" panose="02020603050405020304" pitchFamily="18" charset="0"/>
              </a:rPr>
              <a:t>Pasidaryk prakartėlę pats iš džiovintų žolynų</a:t>
            </a:r>
          </a:p>
          <a:p>
            <a:pPr marL="514350" indent="-514350">
              <a:buFont typeface="+mj-lt"/>
              <a:buAutoNum type="arabicPeriod"/>
            </a:pPr>
            <a:endParaRPr lang="lt-LT" dirty="0"/>
          </a:p>
          <a:p>
            <a:pPr marL="514350" indent="-514350">
              <a:buFont typeface="+mj-lt"/>
              <a:buAutoNum type="arabicPeriod"/>
            </a:pPr>
            <a:endParaRPr lang="lt-LT" dirty="0"/>
          </a:p>
          <a:p>
            <a:pPr marL="514350" indent="-514350">
              <a:buFont typeface="+mj-lt"/>
              <a:buAutoNum type="arabicPeriod"/>
            </a:pPr>
            <a:endParaRPr lang="lt-LT" dirty="0"/>
          </a:p>
          <a:p>
            <a:pPr marL="514350" indent="-514350">
              <a:buFont typeface="+mj-lt"/>
              <a:buAutoNum type="arabicPeriod"/>
            </a:pPr>
            <a:endParaRPr lang="lt-LT" dirty="0"/>
          </a:p>
          <a:p>
            <a:pPr marL="514350" indent="-514350">
              <a:buFont typeface="+mj-lt"/>
              <a:buAutoNum type="arabicPeriod"/>
            </a:pPr>
            <a:endParaRPr lang="lt-LT" dirty="0"/>
          </a:p>
          <a:p>
            <a:pPr marL="514350" indent="-514350">
              <a:buFont typeface="+mj-lt"/>
              <a:buAutoNum type="arabicPeriod"/>
            </a:pPr>
            <a:endParaRPr lang="lt-LT" dirty="0"/>
          </a:p>
          <a:p>
            <a:pPr marL="0" indent="0">
              <a:buNone/>
            </a:pPr>
            <a:endParaRPr lang="lt-LT" dirty="0"/>
          </a:p>
          <a:p>
            <a:endParaRPr lang="lt-LT" dirty="0"/>
          </a:p>
          <a:p>
            <a:endParaRPr lang="lt-LT" dirty="0"/>
          </a:p>
          <a:p>
            <a:endParaRPr lang="lt-LT" dirty="0"/>
          </a:p>
          <a:p>
            <a:endParaRPr lang="lt-LT" dirty="0"/>
          </a:p>
        </p:txBody>
      </p:sp>
    </p:spTree>
    <p:extLst>
      <p:ext uri="{BB962C8B-B14F-4D97-AF65-F5344CB8AC3E}">
        <p14:creationId xmlns:p14="http://schemas.microsoft.com/office/powerpoint/2010/main" val="785940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899" y="365125"/>
            <a:ext cx="11039901" cy="1325563"/>
          </a:xfrm>
        </p:spPr>
        <p:txBody>
          <a:bodyPr>
            <a:normAutofit fontScale="90000"/>
          </a:bodyPr>
          <a:lstStyle/>
          <a:p>
            <a:pPr algn="ctr"/>
            <a:r>
              <a:rPr lang="lt-LT" dirty="0"/>
              <a:t>Kalėdinė pasaka „Pasitik kūdikėlį Jėzų su šv. Pranciškumi“</a:t>
            </a:r>
            <a:br>
              <a:rPr lang="lt-LT" dirty="0"/>
            </a:br>
            <a:br>
              <a:rPr lang="lt-LT" dirty="0"/>
            </a:br>
            <a:br>
              <a:rPr lang="lt-LT" dirty="0"/>
            </a:br>
            <a:br>
              <a:rPr lang="lt-LT" dirty="0"/>
            </a:br>
            <a:br>
              <a:rPr lang="lt-LT" b="1" dirty="0">
                <a:latin typeface="Times New Roman" panose="02020603050405020304" pitchFamily="18" charset="0"/>
                <a:cs typeface="Times New Roman" panose="02020603050405020304" pitchFamily="18" charset="0"/>
              </a:rPr>
            </a:br>
            <a:br>
              <a:rPr lang="lt-LT" b="1" dirty="0">
                <a:latin typeface="Times New Roman" panose="02020603050405020304" pitchFamily="18" charset="0"/>
                <a:cs typeface="Times New Roman" panose="02020603050405020304" pitchFamily="18" charset="0"/>
              </a:rPr>
            </a:br>
            <a:br>
              <a:rPr lang="lt-LT" dirty="0"/>
            </a:br>
            <a:br>
              <a:rPr lang="lt-LT" dirty="0"/>
            </a:br>
            <a:br>
              <a:rPr lang="lt-LT" dirty="0"/>
            </a:br>
            <a:br>
              <a:rPr lang="lt-LT" dirty="0"/>
            </a:br>
            <a:endParaRPr lang="en-GB" dirty="0"/>
          </a:p>
        </p:txBody>
      </p:sp>
      <p:sp>
        <p:nvSpPr>
          <p:cNvPr id="3" name="Content Placeholder 2"/>
          <p:cNvSpPr>
            <a:spLocks noGrp="1"/>
          </p:cNvSpPr>
          <p:nvPr>
            <p:ph idx="1"/>
          </p:nvPr>
        </p:nvSpPr>
        <p:spPr>
          <a:xfrm>
            <a:off x="534572" y="1083212"/>
            <a:ext cx="9537896" cy="5331656"/>
          </a:xfrm>
        </p:spPr>
        <p:txBody>
          <a:bodyPr>
            <a:normAutofit fontScale="55000" lnSpcReduction="20000"/>
          </a:bodyPr>
          <a:lstStyle/>
          <a:p>
            <a:pPr marL="0" indent="0">
              <a:buNone/>
            </a:pPr>
            <a:endParaRPr lang="lt-LT" dirty="0"/>
          </a:p>
          <a:p>
            <a:pPr marL="0" indent="0" algn="ctr">
              <a:buNone/>
            </a:pPr>
            <a:r>
              <a:rPr lang="lt-LT" sz="4100" dirty="0"/>
              <a:t>http://ofm.lt/ka-mes-darome/pranciskoniskas-prakarteliu-konkursas/</a:t>
            </a:r>
            <a:br>
              <a:rPr lang="lt-LT" sz="4100" dirty="0"/>
            </a:br>
            <a:r>
              <a:rPr lang="lt-LT" sz="4100" dirty="0"/>
              <a:t>	</a:t>
            </a:r>
          </a:p>
          <a:p>
            <a:pPr marL="0" indent="0" algn="ctr">
              <a:buNone/>
            </a:pPr>
            <a:r>
              <a:rPr lang="lt-LT" sz="4200" dirty="0">
                <a:latin typeface="Times New Roman" panose="02020603050405020304" pitchFamily="18" charset="0"/>
                <a:cs typeface="Times New Roman" panose="02020603050405020304" pitchFamily="18" charset="0"/>
              </a:rPr>
              <a:t>Artėjant šventoms Kalėdoms, Mažesniųjų brolių ordino Lietuvos Šv. Kazimiero provincija kartu su Kretingos Pranciškoniškojo jaunimo tarnyba įrašė kalėdinę pasaką vaikams „Pasitik kūdikėlį Jėzų su </a:t>
            </a:r>
            <a:r>
              <a:rPr lang="lt-LT" sz="4200" dirty="0" err="1">
                <a:latin typeface="Times New Roman" panose="02020603050405020304" pitchFamily="18" charset="0"/>
                <a:cs typeface="Times New Roman" panose="02020603050405020304" pitchFamily="18" charset="0"/>
              </a:rPr>
              <a:t>šv.</a:t>
            </a:r>
            <a:r>
              <a:rPr lang="lt-LT" sz="4200" dirty="0">
                <a:latin typeface="Times New Roman" panose="02020603050405020304" pitchFamily="18" charset="0"/>
                <a:cs typeface="Times New Roman" panose="02020603050405020304" pitchFamily="18" charset="0"/>
              </a:rPr>
              <a:t> Pranciškumi“. Joje pasakojama, kaip šventasis Pranciškus Asyžietis 1223 metais pirmą kartą sugalvojo atkartoti Jėzaus gimimą Betliejuje ir sukūrė pirmąją pasaulyje prakartėlę.</a:t>
            </a:r>
          </a:p>
          <a:p>
            <a:pPr algn="ctr"/>
            <a:endParaRPr lang="lt-LT" sz="4200" dirty="0">
              <a:latin typeface="Times New Roman" panose="02020603050405020304" pitchFamily="18" charset="0"/>
              <a:cs typeface="Times New Roman" panose="02020603050405020304" pitchFamily="18" charset="0"/>
            </a:endParaRPr>
          </a:p>
          <a:p>
            <a:pPr marL="0" indent="0" algn="ctr">
              <a:buNone/>
            </a:pPr>
            <a:r>
              <a:rPr lang="lt-LT" sz="4200" dirty="0">
                <a:latin typeface="Times New Roman" panose="02020603050405020304" pitchFamily="18" charset="0"/>
                <a:cs typeface="Times New Roman" panose="02020603050405020304" pitchFamily="18" charset="0"/>
              </a:rPr>
              <a:t>Pasaką įskaitė Veronika </a:t>
            </a:r>
            <a:r>
              <a:rPr lang="lt-LT" sz="4200" dirty="0" err="1">
                <a:latin typeface="Times New Roman" panose="02020603050405020304" pitchFamily="18" charset="0"/>
                <a:cs typeface="Times New Roman" panose="02020603050405020304" pitchFamily="18" charset="0"/>
              </a:rPr>
              <a:t>Šlionskytė</a:t>
            </a:r>
            <a:r>
              <a:rPr lang="lt-LT" sz="4200" dirty="0">
                <a:latin typeface="Times New Roman" panose="02020603050405020304" pitchFamily="18" charset="0"/>
                <a:cs typeface="Times New Roman" panose="02020603050405020304" pitchFamily="18" charset="0"/>
              </a:rPr>
              <a:t> ir brolis Bernardas </a:t>
            </a:r>
            <a:r>
              <a:rPr lang="lt-LT" sz="4200" dirty="0" err="1">
                <a:latin typeface="Times New Roman" panose="02020603050405020304" pitchFamily="18" charset="0"/>
                <a:cs typeface="Times New Roman" panose="02020603050405020304" pitchFamily="18" charset="0"/>
              </a:rPr>
              <a:t>Belickas</a:t>
            </a:r>
            <a:r>
              <a:rPr lang="lt-LT" sz="4200" dirty="0">
                <a:latin typeface="Times New Roman" panose="02020603050405020304" pitchFamily="18" charset="0"/>
                <a:cs typeface="Times New Roman" panose="02020603050405020304" pitchFamily="18" charset="0"/>
              </a:rPr>
              <a:t> OFM.</a:t>
            </a:r>
          </a:p>
          <a:p>
            <a:pPr marL="0" indent="0" algn="ctr">
              <a:buNone/>
            </a:pPr>
            <a:r>
              <a:rPr lang="lt-LT" sz="4200" dirty="0">
                <a:latin typeface="Times New Roman" panose="02020603050405020304" pitchFamily="18" charset="0"/>
                <a:cs typeface="Times New Roman" panose="02020603050405020304" pitchFamily="18" charset="0"/>
              </a:rPr>
              <a:t>Pasakos autorė – Monika </a:t>
            </a:r>
            <a:r>
              <a:rPr lang="lt-LT" sz="4200" dirty="0" err="1">
                <a:latin typeface="Times New Roman" panose="02020603050405020304" pitchFamily="18" charset="0"/>
                <a:cs typeface="Times New Roman" panose="02020603050405020304" pitchFamily="18" charset="0"/>
              </a:rPr>
              <a:t>Midverytė</a:t>
            </a:r>
            <a:r>
              <a:rPr lang="lt-LT" sz="4200" dirty="0">
                <a:latin typeface="Times New Roman" panose="02020603050405020304" pitchFamily="18" charset="0"/>
                <a:cs typeface="Times New Roman" panose="02020603050405020304" pitchFamily="18" charset="0"/>
              </a:rPr>
              <a:t> OFS. Tekste naudotos ištraukos iš </a:t>
            </a:r>
            <a:r>
              <a:rPr lang="lt-LT" sz="4200" dirty="0" err="1">
                <a:latin typeface="Times New Roman" panose="02020603050405020304" pitchFamily="18" charset="0"/>
                <a:cs typeface="Times New Roman" panose="02020603050405020304" pitchFamily="18" charset="0"/>
              </a:rPr>
              <a:t>šv.</a:t>
            </a:r>
            <a:r>
              <a:rPr lang="lt-LT" sz="4200" dirty="0">
                <a:latin typeface="Times New Roman" panose="02020603050405020304" pitchFamily="18" charset="0"/>
                <a:cs typeface="Times New Roman" panose="02020603050405020304" pitchFamily="18" charset="0"/>
              </a:rPr>
              <a:t> Pranciškaus biografijos – Tomo </a:t>
            </a:r>
            <a:r>
              <a:rPr lang="lt-LT" sz="4200" dirty="0" err="1">
                <a:latin typeface="Times New Roman" panose="02020603050405020304" pitchFamily="18" charset="0"/>
                <a:cs typeface="Times New Roman" panose="02020603050405020304" pitchFamily="18" charset="0"/>
              </a:rPr>
              <a:t>Celaniečio</a:t>
            </a:r>
            <a:r>
              <a:rPr lang="lt-LT" sz="4200" dirty="0">
                <a:latin typeface="Times New Roman" panose="02020603050405020304" pitchFamily="18" charset="0"/>
                <a:cs typeface="Times New Roman" panose="02020603050405020304" pitchFamily="18" charset="0"/>
              </a:rPr>
              <a:t> „Šventojo Pranciškaus pirmasis gyvenimas“.</a:t>
            </a:r>
          </a:p>
          <a:p>
            <a:pPr marL="0" indent="0" algn="ctr">
              <a:buNone/>
            </a:pPr>
            <a:r>
              <a:rPr lang="lt-LT" sz="4200" dirty="0">
                <a:latin typeface="Times New Roman" panose="02020603050405020304" pitchFamily="18" charset="0"/>
                <a:cs typeface="Times New Roman" panose="02020603050405020304" pitchFamily="18" charset="0"/>
              </a:rPr>
              <a:t>Pasaka įrašyta Kretingos Pranciškoniškojo jaunimo tarnybos studijoje.</a:t>
            </a:r>
          </a:p>
          <a:p>
            <a:endParaRPr lang="en-GB" sz="4200" dirty="0"/>
          </a:p>
        </p:txBody>
      </p:sp>
    </p:spTree>
    <p:extLst>
      <p:ext uri="{BB962C8B-B14F-4D97-AF65-F5344CB8AC3E}">
        <p14:creationId xmlns:p14="http://schemas.microsoft.com/office/powerpoint/2010/main" val="1757409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371346"/>
            <a:ext cx="11539620" cy="2003706"/>
          </a:xfrm>
        </p:spPr>
        <p:txBody>
          <a:bodyPr>
            <a:normAutofit/>
          </a:bodyPr>
          <a:lstStyle/>
          <a:p>
            <a:pPr algn="ctr"/>
            <a:r>
              <a:rPr lang="lt-LT" sz="4400" b="1" dirty="0">
                <a:latin typeface="Times New Roman" panose="02020603050405020304" pitchFamily="18" charset="0"/>
                <a:cs typeface="Times New Roman" panose="02020603050405020304" pitchFamily="18" charset="0"/>
              </a:rPr>
              <a:t>PRAKARTĖLIŲ PAVYZDŽIAI</a:t>
            </a:r>
            <a:endParaRPr lang="en-GB"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76756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632579" y="421393"/>
            <a:ext cx="4689168" cy="6436607"/>
          </a:xfrm>
        </p:spPr>
      </p:pic>
    </p:spTree>
    <p:extLst>
      <p:ext uri="{BB962C8B-B14F-4D97-AF65-F5344CB8AC3E}">
        <p14:creationId xmlns:p14="http://schemas.microsoft.com/office/powerpoint/2010/main" val="532629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984738"/>
            <a:ext cx="8596668" cy="945662"/>
          </a:xfrm>
        </p:spPr>
        <p:txBody>
          <a:bodyPr>
            <a:normAutofit/>
          </a:bodyPr>
          <a:lstStyle/>
          <a:p>
            <a:pPr algn="ctr"/>
            <a:r>
              <a:rPr lang="lt-LT" sz="4000" b="1" dirty="0">
                <a:latin typeface="Times New Roman" panose="02020603050405020304" pitchFamily="18" charset="0"/>
                <a:cs typeface="Times New Roman" panose="02020603050405020304" pitchFamily="18" charset="0"/>
              </a:rPr>
              <a:t>Darbo uždaviniai</a:t>
            </a:r>
            <a:endParaRPr lang="en-GB" sz="40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lt-LT" sz="2800" dirty="0">
                <a:latin typeface="Times New Roman" panose="02020603050405020304" pitchFamily="18" charset="0"/>
                <a:cs typeface="Times New Roman" panose="02020603050405020304" pitchFamily="18" charset="0"/>
              </a:rPr>
              <a:t>Supažindinti su prakartėlės atsiradimo istorija</a:t>
            </a:r>
          </a:p>
          <a:p>
            <a:r>
              <a:rPr lang="lt-LT" sz="2800" dirty="0">
                <a:latin typeface="Times New Roman" panose="02020603050405020304" pitchFamily="18" charset="0"/>
                <a:cs typeface="Times New Roman" panose="02020603050405020304" pitchFamily="18" charset="0"/>
              </a:rPr>
              <a:t>Atskleisti prakartėlės teologinę mintį ir meninę reikšmę</a:t>
            </a:r>
          </a:p>
          <a:p>
            <a:r>
              <a:rPr lang="lt-LT" sz="2800" dirty="0">
                <a:latin typeface="Times New Roman" panose="02020603050405020304" pitchFamily="18" charset="0"/>
                <a:cs typeface="Times New Roman" panose="02020603050405020304" pitchFamily="18" charset="0"/>
              </a:rPr>
              <a:t>Pateikti ir paaiškinti prakartėlių gaminimo būdus.</a:t>
            </a:r>
          </a:p>
          <a:p>
            <a:r>
              <a:rPr lang="lt-LT" sz="2800" dirty="0">
                <a:latin typeface="Times New Roman" panose="02020603050405020304" pitchFamily="18" charset="0"/>
                <a:cs typeface="Times New Roman" panose="02020603050405020304" pitchFamily="18" charset="0"/>
              </a:rPr>
              <a:t>Pasigaminti prakartėlę iš veltinio.</a:t>
            </a:r>
            <a:endParaRPr lang="en-GB" sz="2800" dirty="0">
              <a:latin typeface="Times New Roman" panose="02020603050405020304" pitchFamily="18"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058732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123600" y="365125"/>
            <a:ext cx="7944799" cy="5958599"/>
          </a:xfrm>
          <a:prstGeom prst="rect">
            <a:avLst/>
          </a:prstGeom>
        </p:spPr>
      </p:pic>
    </p:spTree>
    <p:extLst>
      <p:ext uri="{BB962C8B-B14F-4D97-AF65-F5344CB8AC3E}">
        <p14:creationId xmlns:p14="http://schemas.microsoft.com/office/powerpoint/2010/main" val="32317548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909533" y="471534"/>
            <a:ext cx="3899229" cy="5914932"/>
          </a:xfrm>
        </p:spPr>
      </p:pic>
    </p:spTree>
    <p:extLst>
      <p:ext uri="{BB962C8B-B14F-4D97-AF65-F5344CB8AC3E}">
        <p14:creationId xmlns:p14="http://schemas.microsoft.com/office/powerpoint/2010/main" val="3854135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250831" y="430450"/>
            <a:ext cx="4507374" cy="5997100"/>
          </a:xfrm>
        </p:spPr>
      </p:pic>
    </p:spTree>
    <p:extLst>
      <p:ext uri="{BB962C8B-B14F-4D97-AF65-F5344CB8AC3E}">
        <p14:creationId xmlns:p14="http://schemas.microsoft.com/office/powerpoint/2010/main" val="2256265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025749" y="343229"/>
            <a:ext cx="4631918" cy="6171542"/>
          </a:xfrm>
        </p:spPr>
      </p:pic>
    </p:spTree>
    <p:extLst>
      <p:ext uri="{BB962C8B-B14F-4D97-AF65-F5344CB8AC3E}">
        <p14:creationId xmlns:p14="http://schemas.microsoft.com/office/powerpoint/2010/main" val="2424636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28800" y="107276"/>
            <a:ext cx="4982585" cy="6643448"/>
          </a:xfrm>
        </p:spPr>
      </p:pic>
    </p:spTree>
    <p:extLst>
      <p:ext uri="{BB962C8B-B14F-4D97-AF65-F5344CB8AC3E}">
        <p14:creationId xmlns:p14="http://schemas.microsoft.com/office/powerpoint/2010/main" val="11048383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25748" y="352927"/>
            <a:ext cx="4720829" cy="6152146"/>
          </a:xfrm>
        </p:spPr>
      </p:pic>
    </p:spTree>
    <p:extLst>
      <p:ext uri="{BB962C8B-B14F-4D97-AF65-F5344CB8AC3E}">
        <p14:creationId xmlns:p14="http://schemas.microsoft.com/office/powerpoint/2010/main" val="12741280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534884" y="569147"/>
            <a:ext cx="5624378" cy="5719706"/>
          </a:xfrm>
        </p:spPr>
      </p:pic>
    </p:spTree>
    <p:extLst>
      <p:ext uri="{BB962C8B-B14F-4D97-AF65-F5344CB8AC3E}">
        <p14:creationId xmlns:p14="http://schemas.microsoft.com/office/powerpoint/2010/main" val="4010264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50831" y="609600"/>
            <a:ext cx="4077093" cy="5436124"/>
          </a:xfrm>
        </p:spPr>
      </p:pic>
    </p:spTree>
    <p:extLst>
      <p:ext uri="{BB962C8B-B14F-4D97-AF65-F5344CB8AC3E}">
        <p14:creationId xmlns:p14="http://schemas.microsoft.com/office/powerpoint/2010/main" val="1720552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058080" y="927635"/>
            <a:ext cx="4618251" cy="5726631"/>
          </a:xfrm>
        </p:spPr>
      </p:pic>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76331" y="1200591"/>
            <a:ext cx="6069158" cy="5118323"/>
          </a:xfrm>
          <a:prstGeom prst="rect">
            <a:avLst/>
          </a:prstGeom>
        </p:spPr>
      </p:pic>
    </p:spTree>
    <p:extLst>
      <p:ext uri="{BB962C8B-B14F-4D97-AF65-F5344CB8AC3E}">
        <p14:creationId xmlns:p14="http://schemas.microsoft.com/office/powerpoint/2010/main" val="1902662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294227" y="946068"/>
            <a:ext cx="6921305" cy="5190979"/>
          </a:xfrm>
        </p:spPr>
      </p:pic>
    </p:spTree>
    <p:extLst>
      <p:ext uri="{BB962C8B-B14F-4D97-AF65-F5344CB8AC3E}">
        <p14:creationId xmlns:p14="http://schemas.microsoft.com/office/powerpoint/2010/main" val="2179427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lt-LT" b="1" dirty="0">
                <a:latin typeface="Times New Roman" panose="02020603050405020304" pitchFamily="18" charset="0"/>
                <a:cs typeface="Times New Roman" panose="02020603050405020304" pitchFamily="18" charset="0"/>
              </a:rPr>
              <a:t>ĮVADAS</a:t>
            </a:r>
            <a:br>
              <a:rPr lang="lt-LT" b="1" dirty="0">
                <a:latin typeface="Times New Roman" panose="02020603050405020304" pitchFamily="18" charset="0"/>
                <a:cs typeface="Times New Roman" panose="02020603050405020304" pitchFamily="18" charset="0"/>
              </a:rPr>
            </a:br>
            <a:r>
              <a:rPr lang="lt-LT" sz="3100" b="1" dirty="0">
                <a:latin typeface="Times New Roman" panose="02020603050405020304" pitchFamily="18" charset="0"/>
                <a:cs typeface="Times New Roman" panose="02020603050405020304" pitchFamily="18" charset="0"/>
              </a:rPr>
              <a:t>„Prakartėlės kūrimas – tai galimybė pabūti kartu ir drauge apmąstyti Dievo įsikūnijimą bei tapimą trapiu žmogumi“</a:t>
            </a:r>
            <a:endParaRPr lang="en-GB" sz="31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lnSpcReduction="20000"/>
          </a:bodyPr>
          <a:lstStyle/>
          <a:p>
            <a:pPr marL="0" indent="0" algn="ctr">
              <a:buNone/>
            </a:pPr>
            <a:endParaRPr lang="lt-LT" sz="3200" dirty="0">
              <a:latin typeface="Times New Roman" panose="02020603050405020304" pitchFamily="18" charset="0"/>
              <a:cs typeface="Times New Roman" panose="02020603050405020304" pitchFamily="18" charset="0"/>
            </a:endParaRPr>
          </a:p>
          <a:p>
            <a:pPr marL="0" indent="0" algn="ctr">
              <a:buNone/>
            </a:pPr>
            <a:r>
              <a:rPr lang="lt-LT" sz="3200" dirty="0">
                <a:latin typeface="Times New Roman" panose="02020603050405020304" pitchFamily="18" charset="0"/>
                <a:cs typeface="Times New Roman" panose="02020603050405020304" pitchFamily="18" charset="0"/>
              </a:rPr>
              <a:t>„Pasiruošimo šventėms skuba ir dovanų vajus neretai nustelbia pačią </a:t>
            </a:r>
            <a:r>
              <a:rPr lang="lt-LT" sz="3200" dirty="0" err="1">
                <a:latin typeface="Times New Roman" panose="02020603050405020304" pitchFamily="18" charset="0"/>
                <a:cs typeface="Times New Roman" panose="02020603050405020304" pitchFamily="18" charset="0"/>
              </a:rPr>
              <a:t>šv.</a:t>
            </a:r>
            <a:r>
              <a:rPr lang="lt-LT" sz="3200" dirty="0">
                <a:latin typeface="Times New Roman" panose="02020603050405020304" pitchFamily="18" charset="0"/>
                <a:cs typeface="Times New Roman" panose="02020603050405020304" pitchFamily="18" charset="0"/>
              </a:rPr>
              <a:t> Kalėdų esmę, todėl norime paskatinti šeimas, bendradarbius ir bendruomenes padovanoti artimiesiems ir bičiuliams didžiausią dovaną – skirti laiko vienas kitam, – sako </a:t>
            </a:r>
            <a:r>
              <a:rPr lang="en-GB" sz="3200" dirty="0" err="1">
                <a:latin typeface="Times New Roman" panose="02020603050405020304" pitchFamily="18" charset="0"/>
                <a:cs typeface="Times New Roman" panose="02020603050405020304" pitchFamily="18" charset="0"/>
              </a:rPr>
              <a:t>prakart</a:t>
            </a:r>
            <a:r>
              <a:rPr lang="lt-LT" sz="3200" dirty="0" err="1">
                <a:latin typeface="Times New Roman" panose="02020603050405020304" pitchFamily="18" charset="0"/>
                <a:cs typeface="Times New Roman" panose="02020603050405020304" pitchFamily="18" charset="0"/>
              </a:rPr>
              <a:t>ėlių</a:t>
            </a:r>
            <a:r>
              <a:rPr lang="lt-LT" sz="3200" dirty="0">
                <a:latin typeface="Times New Roman" panose="02020603050405020304" pitchFamily="18" charset="0"/>
                <a:cs typeface="Times New Roman" panose="02020603050405020304" pitchFamily="18" charset="0"/>
              </a:rPr>
              <a:t> konkurso iniciatorius brolis pranciškonas Algirdas </a:t>
            </a:r>
            <a:r>
              <a:rPr lang="lt-LT" sz="3200" dirty="0" err="1">
                <a:latin typeface="Times New Roman" panose="02020603050405020304" pitchFamily="18" charset="0"/>
                <a:cs typeface="Times New Roman" panose="02020603050405020304" pitchFamily="18" charset="0"/>
              </a:rPr>
              <a:t>Malakauskis</a:t>
            </a:r>
            <a:r>
              <a:rPr lang="lt-LT" sz="3200" dirty="0">
                <a:latin typeface="Times New Roman" panose="02020603050405020304" pitchFamily="18" charset="0"/>
                <a:cs typeface="Times New Roman" panose="02020603050405020304" pitchFamily="18" charset="0"/>
              </a:rPr>
              <a:t>. – Prakartėlės kūrimas – tai galimybė pabūti kartu ir drauge apmąstyti Dievo įsikūnijimą bei tapimą trapiu žmogumi.“ </a:t>
            </a:r>
            <a:endParaRPr lang="en-GB"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4548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871004" y="316523"/>
            <a:ext cx="6639950" cy="6224954"/>
          </a:xfrm>
        </p:spPr>
      </p:pic>
    </p:spTree>
    <p:extLst>
      <p:ext uri="{BB962C8B-B14F-4D97-AF65-F5344CB8AC3E}">
        <p14:creationId xmlns:p14="http://schemas.microsoft.com/office/powerpoint/2010/main" val="7865037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124222" y="489419"/>
            <a:ext cx="4467054" cy="5879162"/>
          </a:xfrm>
          <a:prstGeom prst="rect">
            <a:avLst/>
          </a:prstGeom>
        </p:spPr>
      </p:pic>
    </p:spTree>
    <p:extLst>
      <p:ext uri="{BB962C8B-B14F-4D97-AF65-F5344CB8AC3E}">
        <p14:creationId xmlns:p14="http://schemas.microsoft.com/office/powerpoint/2010/main" val="865931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053884" y="238386"/>
            <a:ext cx="4632657" cy="6169399"/>
          </a:xfrm>
        </p:spPr>
      </p:pic>
    </p:spTree>
    <p:extLst>
      <p:ext uri="{BB962C8B-B14F-4D97-AF65-F5344CB8AC3E}">
        <p14:creationId xmlns:p14="http://schemas.microsoft.com/office/powerpoint/2010/main" val="14455062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77334" y="609600"/>
            <a:ext cx="3498496" cy="5247745"/>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88327" y="609600"/>
            <a:ext cx="4073178" cy="5429059"/>
          </a:xfrm>
          <a:prstGeom prst="rect">
            <a:avLst/>
          </a:prstGeom>
        </p:spPr>
      </p:pic>
    </p:spTree>
    <p:extLst>
      <p:ext uri="{BB962C8B-B14F-4D97-AF65-F5344CB8AC3E}">
        <p14:creationId xmlns:p14="http://schemas.microsoft.com/office/powerpoint/2010/main" val="21463997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294158" y="609600"/>
            <a:ext cx="4164106" cy="5818839"/>
          </a:xfrm>
        </p:spPr>
      </p:pic>
    </p:spTree>
    <p:extLst>
      <p:ext uri="{BB962C8B-B14F-4D97-AF65-F5344CB8AC3E}">
        <p14:creationId xmlns:p14="http://schemas.microsoft.com/office/powerpoint/2010/main" val="35414528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984738" y="464232"/>
            <a:ext cx="4602757" cy="6137011"/>
          </a:xfrm>
        </p:spPr>
      </p:pic>
    </p:spTree>
    <p:extLst>
      <p:ext uri="{BB962C8B-B14F-4D97-AF65-F5344CB8AC3E}">
        <p14:creationId xmlns:p14="http://schemas.microsoft.com/office/powerpoint/2010/main" val="3193254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532513" y="846634"/>
            <a:ext cx="6886309" cy="5164732"/>
          </a:xfrm>
        </p:spPr>
      </p:pic>
    </p:spTree>
    <p:extLst>
      <p:ext uri="{BB962C8B-B14F-4D97-AF65-F5344CB8AC3E}">
        <p14:creationId xmlns:p14="http://schemas.microsoft.com/office/powerpoint/2010/main" val="24717406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153552" y="399696"/>
            <a:ext cx="6058608" cy="6058608"/>
          </a:xfrm>
        </p:spPr>
      </p:pic>
    </p:spTree>
    <p:extLst>
      <p:ext uri="{BB962C8B-B14F-4D97-AF65-F5344CB8AC3E}">
        <p14:creationId xmlns:p14="http://schemas.microsoft.com/office/powerpoint/2010/main" val="27674331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090664" y="277837"/>
            <a:ext cx="3533312" cy="6302326"/>
          </a:xfr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45183" y="1734234"/>
            <a:ext cx="5659641" cy="3766234"/>
          </a:xfrm>
          <a:prstGeom prst="rect">
            <a:avLst/>
          </a:prstGeom>
        </p:spPr>
      </p:pic>
    </p:spTree>
    <p:extLst>
      <p:ext uri="{BB962C8B-B14F-4D97-AF65-F5344CB8AC3E}">
        <p14:creationId xmlns:p14="http://schemas.microsoft.com/office/powerpoint/2010/main" val="22062731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659988" y="321594"/>
            <a:ext cx="5321087" cy="6065138"/>
          </a:xfrm>
        </p:spPr>
      </p:pic>
    </p:spTree>
    <p:extLst>
      <p:ext uri="{BB962C8B-B14F-4D97-AF65-F5344CB8AC3E}">
        <p14:creationId xmlns:p14="http://schemas.microsoft.com/office/powerpoint/2010/main" val="1832375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b="1" dirty="0">
                <a:latin typeface="Times New Roman" panose="02020603050405020304" pitchFamily="18" charset="0"/>
                <a:cs typeface="Times New Roman" panose="02020603050405020304" pitchFamily="18" charset="0"/>
              </a:rPr>
              <a:t>Iš bažnytinės erdvės į žmonių namus</a:t>
            </a:r>
            <a:endParaRPr lang="en-GB"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lnSpcReduction="20000"/>
          </a:bodyPr>
          <a:lstStyle/>
          <a:p>
            <a:pPr marL="0" indent="0" algn="ctr">
              <a:buNone/>
            </a:pPr>
            <a:r>
              <a:rPr lang="lt-LT" sz="3200" dirty="0">
                <a:latin typeface="Times New Roman" panose="02020603050405020304" pitchFamily="18" charset="0"/>
                <a:cs typeface="Times New Roman" panose="02020603050405020304" pitchFamily="18" charset="0"/>
              </a:rPr>
              <a:t>Šv. Kalėdų simbolį – gyvą prakartėlę 1223 m. sugalvojo        </a:t>
            </a:r>
            <a:r>
              <a:rPr lang="lt-LT" sz="3200" dirty="0" err="1">
                <a:latin typeface="Times New Roman" panose="02020603050405020304" pitchFamily="18" charset="0"/>
                <a:cs typeface="Times New Roman" panose="02020603050405020304" pitchFamily="18" charset="0"/>
              </a:rPr>
              <a:t>šv.</a:t>
            </a:r>
            <a:r>
              <a:rPr lang="lt-LT" sz="3200" dirty="0">
                <a:latin typeface="Times New Roman" panose="02020603050405020304" pitchFamily="18" charset="0"/>
                <a:cs typeface="Times New Roman" panose="02020603050405020304" pitchFamily="18" charset="0"/>
              </a:rPr>
              <a:t> Pranciškus Asyžietis. Ruošdamasis švęsti Kalėdas </a:t>
            </a:r>
            <a:r>
              <a:rPr lang="lt-LT" sz="3200" dirty="0" err="1">
                <a:latin typeface="Times New Roman" panose="02020603050405020304" pitchFamily="18" charset="0"/>
                <a:cs typeface="Times New Roman" panose="02020603050405020304" pitchFamily="18" charset="0"/>
              </a:rPr>
              <a:t>Grečio</a:t>
            </a:r>
            <a:r>
              <a:rPr lang="lt-LT" sz="3200" dirty="0">
                <a:latin typeface="Times New Roman" panose="02020603050405020304" pitchFamily="18" charset="0"/>
                <a:cs typeface="Times New Roman" panose="02020603050405020304" pitchFamily="18" charset="0"/>
              </a:rPr>
              <a:t> miestelyje, Italijoje, jis paprašė, kad šalia gyvenvietės užtiktoje oloje būtų atkartota Jėzaus gimimo scena – padėta šieno, pastatytos ėdžios, atvesti jautis ir asilas – ir ten būtų aukojamos </a:t>
            </a:r>
            <a:r>
              <a:rPr lang="lt-LT" sz="3200" dirty="0" err="1">
                <a:latin typeface="Times New Roman" panose="02020603050405020304" pitchFamily="18" charset="0"/>
                <a:cs typeface="Times New Roman" panose="02020603050405020304" pitchFamily="18" charset="0"/>
              </a:rPr>
              <a:t>šv.</a:t>
            </a:r>
            <a:r>
              <a:rPr lang="lt-LT" sz="3200" dirty="0">
                <a:latin typeface="Times New Roman" panose="02020603050405020304" pitchFamily="18" charset="0"/>
                <a:cs typeface="Times New Roman" panose="02020603050405020304" pitchFamily="18" charset="0"/>
              </a:rPr>
              <a:t> Mišios. Ši nauja prakartėlių tradicija neilgai trukus išplito po Italiją, o per šimtmečius – po visą pasaulį. Ilgainiui prakartėlės persikėlė iš bažnytinės erdvės ir į žmonių namus.</a:t>
            </a:r>
          </a:p>
          <a:p>
            <a:pPr algn="ctr"/>
            <a:endParaRPr lang="en-GB"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19544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59988" y="609600"/>
            <a:ext cx="3910644" cy="5911116"/>
          </a:xfrm>
        </p:spPr>
      </p:pic>
    </p:spTree>
    <p:extLst>
      <p:ext uri="{BB962C8B-B14F-4D97-AF65-F5344CB8AC3E}">
        <p14:creationId xmlns:p14="http://schemas.microsoft.com/office/powerpoint/2010/main" val="16256131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b="1" dirty="0">
                <a:latin typeface="Times New Roman" panose="02020603050405020304" pitchFamily="18" charset="0"/>
                <a:cs typeface="Times New Roman" panose="02020603050405020304" pitchFamily="18" charset="0"/>
              </a:rPr>
              <a:t>Mokinių prakartėlių pavyzdžiai</a:t>
            </a:r>
            <a:endParaRPr lang="en-GB" b="1"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15872" y="1439218"/>
            <a:ext cx="4001912" cy="5335883"/>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69408" y="1439218"/>
            <a:ext cx="3816539" cy="5088718"/>
          </a:xfrm>
          <a:prstGeom prst="rect">
            <a:avLst/>
          </a:prstGeom>
        </p:spPr>
      </p:pic>
    </p:spTree>
    <p:extLst>
      <p:ext uri="{BB962C8B-B14F-4D97-AF65-F5344CB8AC3E}">
        <p14:creationId xmlns:p14="http://schemas.microsoft.com/office/powerpoint/2010/main" val="31715764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956603" y="425072"/>
            <a:ext cx="3672301" cy="6007855"/>
          </a:xfrm>
        </p:spPr>
      </p:pic>
    </p:spTree>
    <p:extLst>
      <p:ext uri="{BB962C8B-B14F-4D97-AF65-F5344CB8AC3E}">
        <p14:creationId xmlns:p14="http://schemas.microsoft.com/office/powerpoint/2010/main" val="38151023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097281" y="340893"/>
            <a:ext cx="4117474" cy="6176213"/>
          </a:xfrm>
        </p:spPr>
      </p:pic>
    </p:spTree>
    <p:extLst>
      <p:ext uri="{BB962C8B-B14F-4D97-AF65-F5344CB8AC3E}">
        <p14:creationId xmlns:p14="http://schemas.microsoft.com/office/powerpoint/2010/main" val="41923974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438701" y="549263"/>
            <a:ext cx="8158692" cy="6119019"/>
          </a:xfrm>
        </p:spPr>
      </p:pic>
    </p:spTree>
    <p:extLst>
      <p:ext uri="{BB962C8B-B14F-4D97-AF65-F5344CB8AC3E}">
        <p14:creationId xmlns:p14="http://schemas.microsoft.com/office/powerpoint/2010/main" val="6982238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57627" y="596178"/>
            <a:ext cx="7968761" cy="5976571"/>
          </a:xfrm>
        </p:spPr>
      </p:pic>
    </p:spTree>
    <p:extLst>
      <p:ext uri="{BB962C8B-B14F-4D97-AF65-F5344CB8AC3E}">
        <p14:creationId xmlns:p14="http://schemas.microsoft.com/office/powerpoint/2010/main" val="29971397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87856" y="684889"/>
            <a:ext cx="7686707" cy="5765030"/>
          </a:xfrm>
        </p:spPr>
      </p:pic>
    </p:spTree>
    <p:extLst>
      <p:ext uri="{BB962C8B-B14F-4D97-AF65-F5344CB8AC3E}">
        <p14:creationId xmlns:p14="http://schemas.microsoft.com/office/powerpoint/2010/main" val="17352838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702488" y="2397197"/>
            <a:ext cx="4547062" cy="3408218"/>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24250" y="0"/>
            <a:ext cx="5143500" cy="685800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24250" y="0"/>
            <a:ext cx="5143500" cy="6858000"/>
          </a:xfrm>
          <a:prstGeom prst="rect">
            <a:avLst/>
          </a:prstGeom>
        </p:spPr>
      </p:pic>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524250" y="0"/>
            <a:ext cx="5143500" cy="6858000"/>
          </a:xfrm>
          <a:prstGeom prst="rect">
            <a:avLst/>
          </a:prstGeom>
        </p:spPr>
      </p:pic>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pic>
        <p:nvPicPr>
          <p:cNvPr id="12" name="Picture 1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pic>
        <p:nvPicPr>
          <p:cNvPr id="13" name="Picture 1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524250" y="0"/>
            <a:ext cx="5143500" cy="6858000"/>
          </a:xfrm>
          <a:prstGeom prst="rect">
            <a:avLst/>
          </a:prstGeom>
        </p:spPr>
      </p:pic>
      <p:pic>
        <p:nvPicPr>
          <p:cNvPr id="14" name="Picture 13"/>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524250" y="0"/>
            <a:ext cx="5143500" cy="6858000"/>
          </a:xfrm>
          <a:prstGeom prst="rect">
            <a:avLst/>
          </a:prstGeom>
        </p:spPr>
      </p:pic>
      <p:pic>
        <p:nvPicPr>
          <p:cNvPr id="15" name="Picture 14"/>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pic>
        <p:nvPicPr>
          <p:cNvPr id="16" name="Picture 15"/>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pic>
        <p:nvPicPr>
          <p:cNvPr id="17" name="Picture 16"/>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pic>
        <p:nvPicPr>
          <p:cNvPr id="18" name="Picture 17"/>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pic>
        <p:nvPicPr>
          <p:cNvPr id="19" name="Picture 18"/>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pic>
        <p:nvPicPr>
          <p:cNvPr id="20" name="Picture 19"/>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pic>
        <p:nvPicPr>
          <p:cNvPr id="21" name="Picture 20"/>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pic>
        <p:nvPicPr>
          <p:cNvPr id="22" name="Picture 21"/>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pic>
        <p:nvPicPr>
          <p:cNvPr id="23" name="Picture 22"/>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pic>
        <p:nvPicPr>
          <p:cNvPr id="24" name="Picture 23"/>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pic>
        <p:nvPicPr>
          <p:cNvPr id="25" name="Picture 24"/>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pic>
        <p:nvPicPr>
          <p:cNvPr id="26" name="Picture 25"/>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pic>
        <p:nvPicPr>
          <p:cNvPr id="27" name="Picture 26"/>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pic>
        <p:nvPicPr>
          <p:cNvPr id="28" name="Picture 27"/>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3524250" y="0"/>
            <a:ext cx="5143500" cy="6858000"/>
          </a:xfrm>
          <a:prstGeom prst="rect">
            <a:avLst/>
          </a:prstGeom>
        </p:spPr>
      </p:pic>
      <p:pic>
        <p:nvPicPr>
          <p:cNvPr id="29" name="Picture 28"/>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pic>
        <p:nvPicPr>
          <p:cNvPr id="30" name="Picture 29"/>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pic>
        <p:nvPicPr>
          <p:cNvPr id="31" name="Picture 30"/>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3524250" y="0"/>
            <a:ext cx="5143500" cy="6858000"/>
          </a:xfrm>
          <a:prstGeom prst="rect">
            <a:avLst/>
          </a:prstGeom>
        </p:spPr>
      </p:pic>
      <p:pic>
        <p:nvPicPr>
          <p:cNvPr id="32" name="Picture 31"/>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3524250" y="0"/>
            <a:ext cx="5143500" cy="6858000"/>
          </a:xfrm>
          <a:prstGeom prst="rect">
            <a:avLst/>
          </a:prstGeom>
        </p:spPr>
      </p:pic>
      <p:pic>
        <p:nvPicPr>
          <p:cNvPr id="33" name="Picture 32"/>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3524250" y="0"/>
            <a:ext cx="5143500" cy="6858000"/>
          </a:xfrm>
          <a:prstGeom prst="rect">
            <a:avLst/>
          </a:prstGeom>
        </p:spPr>
      </p:pic>
      <p:pic>
        <p:nvPicPr>
          <p:cNvPr id="34" name="Picture 33"/>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pic>
        <p:nvPicPr>
          <p:cNvPr id="35" name="Picture 34"/>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pic>
        <p:nvPicPr>
          <p:cNvPr id="36" name="Picture 35"/>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3524250" y="0"/>
            <a:ext cx="5143500" cy="6858000"/>
          </a:xfrm>
          <a:prstGeom prst="rect">
            <a:avLst/>
          </a:prstGeom>
        </p:spPr>
      </p:pic>
      <p:pic>
        <p:nvPicPr>
          <p:cNvPr id="37" name="Picture 36"/>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pic>
        <p:nvPicPr>
          <p:cNvPr id="38" name="Picture 37"/>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pic>
        <p:nvPicPr>
          <p:cNvPr id="39" name="Picture 38"/>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pic>
        <p:nvPicPr>
          <p:cNvPr id="40" name="Picture 39"/>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pic>
        <p:nvPicPr>
          <p:cNvPr id="41" name="Picture 40"/>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3524250" y="0"/>
            <a:ext cx="5143500" cy="6858000"/>
          </a:xfrm>
          <a:prstGeom prst="rect">
            <a:avLst/>
          </a:prstGeom>
        </p:spPr>
      </p:pic>
      <p:pic>
        <p:nvPicPr>
          <p:cNvPr id="42" name="Picture 41"/>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3524250" y="0"/>
            <a:ext cx="5143500" cy="6858000"/>
          </a:xfrm>
          <a:prstGeom prst="rect">
            <a:avLst/>
          </a:prstGeom>
        </p:spPr>
      </p:pic>
      <p:pic>
        <p:nvPicPr>
          <p:cNvPr id="43" name="Picture 42"/>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2831866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64898" y="468982"/>
            <a:ext cx="4645392" cy="6192022"/>
          </a:xfrm>
          <a:prstGeom prst="rect">
            <a:avLst/>
          </a:prstGeom>
        </p:spPr>
      </p:pic>
    </p:spTree>
    <p:extLst>
      <p:ext uri="{BB962C8B-B14F-4D97-AF65-F5344CB8AC3E}">
        <p14:creationId xmlns:p14="http://schemas.microsoft.com/office/powerpoint/2010/main" val="28376561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959219" y="831601"/>
            <a:ext cx="8273561" cy="6205171"/>
          </a:xfrm>
          <a:prstGeom prst="rect">
            <a:avLst/>
          </a:prstGeom>
        </p:spPr>
      </p:pic>
    </p:spTree>
    <p:extLst>
      <p:ext uri="{BB962C8B-B14F-4D97-AF65-F5344CB8AC3E}">
        <p14:creationId xmlns:p14="http://schemas.microsoft.com/office/powerpoint/2010/main" val="869457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b="1" dirty="0">
                <a:latin typeface="Times New Roman" panose="02020603050405020304" pitchFamily="18" charset="0"/>
                <a:cs typeface="Times New Roman" panose="02020603050405020304" pitchFamily="18" charset="0"/>
              </a:rPr>
              <a:t>Prakartėlė</a:t>
            </a:r>
            <a:endParaRPr lang="en-GB"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77500" lnSpcReduction="20000"/>
          </a:bodyPr>
          <a:lstStyle/>
          <a:p>
            <a:r>
              <a:rPr lang="lt-LT" dirty="0"/>
              <a:t> </a:t>
            </a:r>
            <a:r>
              <a:rPr lang="lt-LT" sz="3200" dirty="0">
                <a:latin typeface="Times New Roman" panose="02020603050405020304" pitchFamily="18" charset="0"/>
                <a:cs typeface="Times New Roman" panose="02020603050405020304" pitchFamily="18" charset="0"/>
              </a:rPr>
              <a:t>Žodis „prakartėlė“ atitinka lotynišką </a:t>
            </a:r>
            <a:r>
              <a:rPr lang="lt-LT" sz="3200" dirty="0" err="1">
                <a:latin typeface="Times New Roman" panose="02020603050405020304" pitchFamily="18" charset="0"/>
                <a:cs typeface="Times New Roman" panose="02020603050405020304" pitchFamily="18" charset="0"/>
              </a:rPr>
              <a:t>praesaepe</a:t>
            </a:r>
            <a:r>
              <a:rPr lang="lt-LT" sz="3200" dirty="0">
                <a:latin typeface="Times New Roman" panose="02020603050405020304" pitchFamily="18" charset="0"/>
                <a:cs typeface="Times New Roman" panose="02020603050405020304" pitchFamily="18" charset="0"/>
              </a:rPr>
              <a:t>, kurį sudaro priešdėlis </a:t>
            </a:r>
            <a:r>
              <a:rPr lang="lt-LT" sz="3200" dirty="0" err="1">
                <a:latin typeface="Times New Roman" panose="02020603050405020304" pitchFamily="18" charset="0"/>
                <a:cs typeface="Times New Roman" panose="02020603050405020304" pitchFamily="18" charset="0"/>
              </a:rPr>
              <a:t>prae</a:t>
            </a:r>
            <a:r>
              <a:rPr lang="lt-LT" sz="3200" dirty="0">
                <a:latin typeface="Times New Roman" panose="02020603050405020304" pitchFamily="18" charset="0"/>
                <a:cs typeface="Times New Roman" panose="02020603050405020304" pitchFamily="18" charset="0"/>
              </a:rPr>
              <a:t> ir šaknis </a:t>
            </a:r>
            <a:r>
              <a:rPr lang="lt-LT" sz="3200" dirty="0" err="1">
                <a:latin typeface="Times New Roman" panose="02020603050405020304" pitchFamily="18" charset="0"/>
                <a:cs typeface="Times New Roman" panose="02020603050405020304" pitchFamily="18" charset="0"/>
              </a:rPr>
              <a:t>saepire</a:t>
            </a:r>
            <a:r>
              <a:rPr lang="lt-LT" sz="3200" dirty="0">
                <a:latin typeface="Times New Roman" panose="02020603050405020304" pitchFamily="18" charset="0"/>
                <a:cs typeface="Times New Roman" panose="02020603050405020304" pitchFamily="18" charset="0"/>
              </a:rPr>
              <a:t>, reiškianti „aptverti“, „aptvaras gyvuliams“ ir perkeltine prasme – „ėdžios“.</a:t>
            </a:r>
          </a:p>
          <a:p>
            <a:endParaRPr lang="lt-LT" sz="3200" dirty="0">
              <a:latin typeface="Times New Roman" panose="02020603050405020304" pitchFamily="18" charset="0"/>
              <a:cs typeface="Times New Roman" panose="02020603050405020304" pitchFamily="18" charset="0"/>
            </a:endParaRPr>
          </a:p>
          <a:p>
            <a:r>
              <a:rPr lang="lt-LT" sz="3200" dirty="0">
                <a:latin typeface="Times New Roman" panose="02020603050405020304" pitchFamily="18" charset="0"/>
                <a:cs typeface="Times New Roman" panose="02020603050405020304" pitchFamily="18" charset="0"/>
              </a:rPr>
              <a:t>Prakartėlėje pasitelkiami išraiškingi, vaizduojamieji ir vaidybiniai menai: jai būdingos kilnojamos figūros, dažniausiai sudėliotos tam tikra tvarka scenoje. Prakartėlė yra trimatis atvaizdavimas, kuriam būdingas laikinumas. Ji nėra nuolatinė, tačiau yra ir kulto objektas, o tai reiškia, kad ji skirta maldai.</a:t>
            </a:r>
            <a:endParaRPr lang="en-GB"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62070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83140" y="365125"/>
            <a:ext cx="8284191" cy="6213143"/>
          </a:xfrm>
          <a:prstGeom prst="rect">
            <a:avLst/>
          </a:prstGeom>
        </p:spPr>
      </p:pic>
    </p:spTree>
    <p:extLst>
      <p:ext uri="{BB962C8B-B14F-4D97-AF65-F5344CB8AC3E}">
        <p14:creationId xmlns:p14="http://schemas.microsoft.com/office/powerpoint/2010/main" val="15723894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096000" y="666275"/>
            <a:ext cx="4420928" cy="5892825"/>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195" y="1922700"/>
            <a:ext cx="5591521" cy="4189612"/>
          </a:xfrm>
          <a:prstGeom prst="rect">
            <a:avLst/>
          </a:prstGeom>
        </p:spPr>
      </p:pic>
    </p:spTree>
    <p:extLst>
      <p:ext uri="{BB962C8B-B14F-4D97-AF65-F5344CB8AC3E}">
        <p14:creationId xmlns:p14="http://schemas.microsoft.com/office/powerpoint/2010/main" val="10663175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10185" y="505541"/>
            <a:ext cx="7795889" cy="5846917"/>
          </a:xfrm>
          <a:prstGeom prst="rect">
            <a:avLst/>
          </a:prstGeom>
        </p:spPr>
      </p:pic>
    </p:spTree>
    <p:extLst>
      <p:ext uri="{BB962C8B-B14F-4D97-AF65-F5344CB8AC3E}">
        <p14:creationId xmlns:p14="http://schemas.microsoft.com/office/powerpoint/2010/main" val="1598205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997612" y="838172"/>
            <a:ext cx="4335471" cy="5780629"/>
          </a:xfrm>
        </p:spPr>
      </p:pic>
    </p:spTree>
    <p:extLst>
      <p:ext uri="{BB962C8B-B14F-4D97-AF65-F5344CB8AC3E}">
        <p14:creationId xmlns:p14="http://schemas.microsoft.com/office/powerpoint/2010/main" val="5384023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96788" y="729242"/>
            <a:ext cx="7809537" cy="5857153"/>
          </a:xfrm>
        </p:spPr>
      </p:pic>
    </p:spTree>
    <p:extLst>
      <p:ext uri="{BB962C8B-B14F-4D97-AF65-F5344CB8AC3E}">
        <p14:creationId xmlns:p14="http://schemas.microsoft.com/office/powerpoint/2010/main" val="3097476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31853" y="609600"/>
            <a:ext cx="5622509" cy="5622509"/>
          </a:xfrm>
        </p:spPr>
      </p:pic>
    </p:spTree>
    <p:extLst>
      <p:ext uri="{BB962C8B-B14F-4D97-AF65-F5344CB8AC3E}">
        <p14:creationId xmlns:p14="http://schemas.microsoft.com/office/powerpoint/2010/main" val="15758125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77334" y="877294"/>
            <a:ext cx="6886309" cy="5164732"/>
          </a:xfrm>
        </p:spPr>
      </p:pic>
    </p:spTree>
    <p:extLst>
      <p:ext uri="{BB962C8B-B14F-4D97-AF65-F5344CB8AC3E}">
        <p14:creationId xmlns:p14="http://schemas.microsoft.com/office/powerpoint/2010/main" val="17752286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50499" y="798373"/>
            <a:ext cx="7015003" cy="5261253"/>
          </a:xfrm>
        </p:spPr>
      </p:pic>
    </p:spTree>
    <p:extLst>
      <p:ext uri="{BB962C8B-B14F-4D97-AF65-F5344CB8AC3E}">
        <p14:creationId xmlns:p14="http://schemas.microsoft.com/office/powerpoint/2010/main" val="32172732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94967" y="810090"/>
            <a:ext cx="4480701" cy="3881437"/>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74097" y="516988"/>
            <a:ext cx="3882272" cy="5824024"/>
          </a:xfrm>
          <a:prstGeom prst="rect">
            <a:avLst/>
          </a:prstGeom>
        </p:spPr>
      </p:pic>
    </p:spTree>
    <p:extLst>
      <p:ext uri="{BB962C8B-B14F-4D97-AF65-F5344CB8AC3E}">
        <p14:creationId xmlns:p14="http://schemas.microsoft.com/office/powerpoint/2010/main" val="7759195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574" y="1021713"/>
            <a:ext cx="8596668" cy="1320800"/>
          </a:xfrm>
        </p:spPr>
        <p:txBody>
          <a:bodyPr>
            <a:normAutofit/>
          </a:bodyPr>
          <a:lstStyle/>
          <a:p>
            <a:pPr algn="ctr"/>
            <a:r>
              <a:rPr lang="lt-LT" sz="5400" b="1" dirty="0">
                <a:latin typeface="Times New Roman" panose="02020603050405020304" pitchFamily="18" charset="0"/>
                <a:cs typeface="Times New Roman" panose="02020603050405020304" pitchFamily="18" charset="0"/>
              </a:rPr>
              <a:t>Prakartėlės iš veltinio</a:t>
            </a:r>
            <a:endParaRPr lang="en-GB" sz="5400" b="1"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334042" y="2089833"/>
            <a:ext cx="3900144" cy="4308139"/>
          </a:xfrm>
        </p:spPr>
      </p:pic>
    </p:spTree>
    <p:extLst>
      <p:ext uri="{BB962C8B-B14F-4D97-AF65-F5344CB8AC3E}">
        <p14:creationId xmlns:p14="http://schemas.microsoft.com/office/powerpoint/2010/main" val="2934242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	</a:t>
            </a:r>
            <a:r>
              <a:rPr lang="lt-LT" b="1" dirty="0">
                <a:latin typeface="Times New Roman" panose="02020603050405020304" pitchFamily="18" charset="0"/>
                <a:cs typeface="Times New Roman" panose="02020603050405020304" pitchFamily="18" charset="0"/>
              </a:rPr>
              <a:t>Prakartėlė </a:t>
            </a:r>
            <a:r>
              <a:rPr lang="lt-LT" dirty="0"/>
              <a:t>- </a:t>
            </a:r>
            <a:r>
              <a:rPr lang="lt-LT" b="1" dirty="0">
                <a:latin typeface="Times New Roman" panose="02020603050405020304" pitchFamily="18" charset="0"/>
                <a:cs typeface="Times New Roman" panose="02020603050405020304" pitchFamily="18" charset="0"/>
              </a:rPr>
              <a:t>kaip meno išraiška</a:t>
            </a:r>
            <a:endParaRPr lang="en-GB"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lnSpcReduction="10000"/>
          </a:bodyPr>
          <a:lstStyle/>
          <a:p>
            <a:pPr marL="0" indent="0">
              <a:buNone/>
            </a:pPr>
            <a:r>
              <a:rPr lang="lt-LT" sz="3200" dirty="0">
                <a:latin typeface="Times New Roman" panose="02020603050405020304" pitchFamily="18" charset="0"/>
                <a:cs typeface="Times New Roman" panose="02020603050405020304" pitchFamily="18" charset="0"/>
              </a:rPr>
              <a:t>	Prakartėlė gali būti suprantama ir </a:t>
            </a:r>
            <a:r>
              <a:rPr lang="lt-LT" sz="3200" dirty="0" err="1">
                <a:latin typeface="Times New Roman" panose="02020603050405020304" pitchFamily="18" charset="0"/>
                <a:cs typeface="Times New Roman" panose="02020603050405020304" pitchFamily="18" charset="0"/>
              </a:rPr>
              <a:t>liturgiškai</a:t>
            </a:r>
            <a:r>
              <a:rPr lang="lt-LT" sz="3200" dirty="0">
                <a:latin typeface="Times New Roman" panose="02020603050405020304" pitchFamily="18" charset="0"/>
                <a:cs typeface="Times New Roman" panose="02020603050405020304" pitchFamily="18" charset="0"/>
              </a:rPr>
              <a:t> (tai yra, per liturginį </a:t>
            </a:r>
            <a:r>
              <a:rPr lang="lt-LT" sz="3200" dirty="0" err="1">
                <a:latin typeface="Times New Roman" panose="02020603050405020304" pitchFamily="18" charset="0"/>
                <a:cs typeface="Times New Roman" panose="02020603050405020304" pitchFamily="18" charset="0"/>
              </a:rPr>
              <a:t>šv.</a:t>
            </a:r>
            <a:r>
              <a:rPr lang="lt-LT" sz="3200" dirty="0">
                <a:latin typeface="Times New Roman" panose="02020603050405020304" pitchFamily="18" charset="0"/>
                <a:cs typeface="Times New Roman" panose="02020603050405020304" pitchFamily="18" charset="0"/>
              </a:rPr>
              <a:t> Kalėdų atsikartojimą), ir pasitelkiant Šventąjį Raštą, kuris pasakoja apie šį didį įvykį. Prakartėlė susijusi ir su meno pasauliu. Ji yra ir liturginės, ir meninės prigimties, todėl šių dviejų aspektų nereikėtų atskirti. Prakartėlė negali būti supaprastinama tik iki meno dirbinio, tapti menu dėl meno. Tačiau ji neturėtų būti ir vien tik sauso tikėjimo išraiška, be jokio meninio atspalvio ir gyvumo.</a:t>
            </a:r>
            <a:endParaRPr lang="en-GB"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94217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97519" y="1005864"/>
            <a:ext cx="7269406" cy="4846271"/>
          </a:xfrm>
        </p:spPr>
      </p:pic>
    </p:spTree>
    <p:extLst>
      <p:ext uri="{BB962C8B-B14F-4D97-AF65-F5344CB8AC3E}">
        <p14:creationId xmlns:p14="http://schemas.microsoft.com/office/powerpoint/2010/main" val="18965499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46461" y="609600"/>
            <a:ext cx="4349539" cy="5799387"/>
          </a:xfrm>
        </p:spPr>
      </p:pic>
    </p:spTree>
    <p:extLst>
      <p:ext uri="{BB962C8B-B14F-4D97-AF65-F5344CB8AC3E}">
        <p14:creationId xmlns:p14="http://schemas.microsoft.com/office/powerpoint/2010/main" val="28878665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069145" y="545596"/>
            <a:ext cx="6079400" cy="5766808"/>
          </a:xfrm>
        </p:spPr>
      </p:pic>
    </p:spTree>
    <p:extLst>
      <p:ext uri="{BB962C8B-B14F-4D97-AF65-F5344CB8AC3E}">
        <p14:creationId xmlns:p14="http://schemas.microsoft.com/office/powerpoint/2010/main" val="27133931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67950" y="609600"/>
            <a:ext cx="3200775" cy="5675134"/>
          </a:xfrm>
        </p:spPr>
      </p:pic>
    </p:spTree>
    <p:extLst>
      <p:ext uri="{BB962C8B-B14F-4D97-AF65-F5344CB8AC3E}">
        <p14:creationId xmlns:p14="http://schemas.microsoft.com/office/powerpoint/2010/main" val="27258700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716259" y="1453661"/>
            <a:ext cx="5936566" cy="4452425"/>
          </a:xfrm>
        </p:spPr>
      </p:pic>
    </p:spTree>
    <p:extLst>
      <p:ext uri="{BB962C8B-B14F-4D97-AF65-F5344CB8AC3E}">
        <p14:creationId xmlns:p14="http://schemas.microsoft.com/office/powerpoint/2010/main" val="42619701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012874" y="609600"/>
            <a:ext cx="4488778" cy="5610974"/>
          </a:xfrm>
        </p:spPr>
      </p:pic>
    </p:spTree>
    <p:extLst>
      <p:ext uri="{BB962C8B-B14F-4D97-AF65-F5344CB8AC3E}">
        <p14:creationId xmlns:p14="http://schemas.microsoft.com/office/powerpoint/2010/main" val="17403405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195819" y="484791"/>
            <a:ext cx="3779849" cy="5669775"/>
          </a:xfrm>
        </p:spPr>
      </p:pic>
    </p:spTree>
    <p:extLst>
      <p:ext uri="{BB962C8B-B14F-4D97-AF65-F5344CB8AC3E}">
        <p14:creationId xmlns:p14="http://schemas.microsoft.com/office/powerpoint/2010/main" val="22456723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335236" y="256438"/>
            <a:ext cx="4768947" cy="6345124"/>
          </a:xfrm>
        </p:spPr>
      </p:pic>
    </p:spTree>
    <p:extLst>
      <p:ext uri="{BB962C8B-B14F-4D97-AF65-F5344CB8AC3E}">
        <p14:creationId xmlns:p14="http://schemas.microsoft.com/office/powerpoint/2010/main" val="17562323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78966" y="510786"/>
            <a:ext cx="3431699" cy="6099845"/>
          </a:xfrm>
        </p:spPr>
      </p:pic>
    </p:spTree>
    <p:extLst>
      <p:ext uri="{BB962C8B-B14F-4D97-AF65-F5344CB8AC3E}">
        <p14:creationId xmlns:p14="http://schemas.microsoft.com/office/powerpoint/2010/main" val="42763852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88729" y="893323"/>
            <a:ext cx="7302231" cy="5071354"/>
          </a:xfrm>
        </p:spPr>
      </p:pic>
    </p:spTree>
    <p:extLst>
      <p:ext uri="{BB962C8B-B14F-4D97-AF65-F5344CB8AC3E}">
        <p14:creationId xmlns:p14="http://schemas.microsoft.com/office/powerpoint/2010/main" val="2435725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b="1" dirty="0">
                <a:latin typeface="Times New Roman" panose="02020603050405020304" pitchFamily="18" charset="0"/>
                <a:cs typeface="Times New Roman" panose="02020603050405020304" pitchFamily="18" charset="0"/>
              </a:rPr>
              <a:t>Prakartėlės simboliai Evangelijose</a:t>
            </a:r>
            <a:br>
              <a:rPr lang="lt-LT" dirty="0"/>
            </a:br>
            <a:endParaRPr lang="en-GB" dirty="0"/>
          </a:p>
        </p:txBody>
      </p:sp>
      <p:sp>
        <p:nvSpPr>
          <p:cNvPr id="3" name="Content Placeholder 2"/>
          <p:cNvSpPr>
            <a:spLocks noGrp="1"/>
          </p:cNvSpPr>
          <p:nvPr>
            <p:ph idx="1"/>
          </p:nvPr>
        </p:nvSpPr>
        <p:spPr>
          <a:xfrm>
            <a:off x="677334" y="1800665"/>
            <a:ext cx="8596668" cy="4240697"/>
          </a:xfrm>
        </p:spPr>
        <p:txBody>
          <a:bodyPr>
            <a:normAutofit lnSpcReduction="10000"/>
          </a:bodyPr>
          <a:lstStyle/>
          <a:p>
            <a:endParaRPr lang="lt-LT" dirty="0">
              <a:latin typeface="Times New Roman" panose="02020603050405020304" pitchFamily="18" charset="0"/>
              <a:cs typeface="Times New Roman" panose="02020603050405020304" pitchFamily="18" charset="0"/>
            </a:endParaRPr>
          </a:p>
          <a:p>
            <a:r>
              <a:rPr lang="lt-LT" sz="2400" dirty="0">
                <a:latin typeface="Times New Roman" panose="02020603050405020304" pitchFamily="18" charset="0"/>
                <a:cs typeface="Times New Roman" panose="02020603050405020304" pitchFamily="18" charset="0"/>
              </a:rPr>
              <a:t>Po šios įžangos apie prakartėlę dabar pasiaiškinkime, ką ji reiškia ir kaip ją daryti, pradėdami nuo ištakų, tai yra nuo pasakojimų apie Jėzaus gimimą, kuriuos randame Evangelijose.</a:t>
            </a:r>
          </a:p>
          <a:p>
            <a:endParaRPr lang="lt-LT" sz="2400" dirty="0">
              <a:latin typeface="Times New Roman" panose="02020603050405020304" pitchFamily="18" charset="0"/>
              <a:cs typeface="Times New Roman" panose="02020603050405020304" pitchFamily="18" charset="0"/>
            </a:endParaRPr>
          </a:p>
          <a:p>
            <a:r>
              <a:rPr lang="lt-LT" sz="2400" dirty="0">
                <a:latin typeface="Times New Roman" panose="02020603050405020304" pitchFamily="18" charset="0"/>
                <a:cs typeface="Times New Roman" panose="02020603050405020304" pitchFamily="18" charset="0"/>
              </a:rPr>
              <a:t>Evangelijos yra keturios, bet ne visos pasakoja apie Jėzaus gimimą. Evangelija pagal Morkų yra pati seniausia, bet apie Kristaus gimimą nekalba. Kitos dvi Evangelijos pagal Matą ir pagal Luką pateikia mums aprašomojo pobūdžio pasakojimą. Ketvirtoji Evangelija pagal Joną pateikia tik įvykio teologinę interpretaciją.</a:t>
            </a:r>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52827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181688" y="210658"/>
            <a:ext cx="4278456" cy="6436683"/>
          </a:xfrm>
        </p:spPr>
      </p:pic>
    </p:spTree>
    <p:extLst>
      <p:ext uri="{BB962C8B-B14F-4D97-AF65-F5344CB8AC3E}">
        <p14:creationId xmlns:p14="http://schemas.microsoft.com/office/powerpoint/2010/main" val="26900712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955409" y="438528"/>
            <a:ext cx="4471557" cy="5980944"/>
          </a:xfrm>
        </p:spPr>
      </p:pic>
    </p:spTree>
    <p:extLst>
      <p:ext uri="{BB962C8B-B14F-4D97-AF65-F5344CB8AC3E}">
        <p14:creationId xmlns:p14="http://schemas.microsoft.com/office/powerpoint/2010/main" val="23576636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477107" y="348243"/>
            <a:ext cx="5354141" cy="6161513"/>
          </a:xfrm>
        </p:spPr>
      </p:pic>
    </p:spTree>
    <p:extLst>
      <p:ext uri="{BB962C8B-B14F-4D97-AF65-F5344CB8AC3E}">
        <p14:creationId xmlns:p14="http://schemas.microsoft.com/office/powerpoint/2010/main" val="5940948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082018" y="224835"/>
            <a:ext cx="4272219" cy="6408330"/>
          </a:xfrm>
        </p:spPr>
      </p:pic>
    </p:spTree>
    <p:extLst>
      <p:ext uri="{BB962C8B-B14F-4D97-AF65-F5344CB8AC3E}">
        <p14:creationId xmlns:p14="http://schemas.microsoft.com/office/powerpoint/2010/main" val="41864709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913206" y="386318"/>
            <a:ext cx="3863206" cy="5794809"/>
          </a:xfrm>
        </p:spPr>
      </p:pic>
    </p:spTree>
    <p:extLst>
      <p:ext uri="{BB962C8B-B14F-4D97-AF65-F5344CB8AC3E}">
        <p14:creationId xmlns:p14="http://schemas.microsoft.com/office/powerpoint/2010/main" val="14861703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82018" y="409941"/>
            <a:ext cx="4783003" cy="6038118"/>
          </a:xfrm>
        </p:spPr>
      </p:pic>
    </p:spTree>
    <p:extLst>
      <p:ext uri="{BB962C8B-B14F-4D97-AF65-F5344CB8AC3E}">
        <p14:creationId xmlns:p14="http://schemas.microsoft.com/office/powerpoint/2010/main" val="6480805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152357" y="609600"/>
            <a:ext cx="4905723" cy="5784231"/>
          </a:xfrm>
        </p:spPr>
      </p:pic>
    </p:spTree>
    <p:extLst>
      <p:ext uri="{BB962C8B-B14F-4D97-AF65-F5344CB8AC3E}">
        <p14:creationId xmlns:p14="http://schemas.microsoft.com/office/powerpoint/2010/main" val="23272625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05268" y="1270000"/>
            <a:ext cx="4470400" cy="4470400"/>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49930" y="609600"/>
            <a:ext cx="3651868" cy="5497226"/>
          </a:xfrm>
          <a:prstGeom prst="rect">
            <a:avLst/>
          </a:prstGeom>
        </p:spPr>
      </p:pic>
    </p:spTree>
    <p:extLst>
      <p:ext uri="{BB962C8B-B14F-4D97-AF65-F5344CB8AC3E}">
        <p14:creationId xmlns:p14="http://schemas.microsoft.com/office/powerpoint/2010/main" val="14109672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71004" y="488604"/>
            <a:ext cx="3920526" cy="5880791"/>
          </a:xfrm>
        </p:spPr>
      </p:pic>
    </p:spTree>
    <p:extLst>
      <p:ext uri="{BB962C8B-B14F-4D97-AF65-F5344CB8AC3E}">
        <p14:creationId xmlns:p14="http://schemas.microsoft.com/office/powerpoint/2010/main" val="8588509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677334" y="486308"/>
            <a:ext cx="4088289" cy="5664706"/>
          </a:xfr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12138" y="609600"/>
            <a:ext cx="4575923" cy="5351503"/>
          </a:xfrm>
          <a:prstGeom prst="rect">
            <a:avLst/>
          </a:prstGeom>
        </p:spPr>
      </p:pic>
    </p:spTree>
    <p:extLst>
      <p:ext uri="{BB962C8B-B14F-4D97-AF65-F5344CB8AC3E}">
        <p14:creationId xmlns:p14="http://schemas.microsoft.com/office/powerpoint/2010/main" val="1494535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t-LT" b="1" dirty="0">
                <a:latin typeface="Times New Roman" panose="02020603050405020304" pitchFamily="18" charset="0"/>
                <a:cs typeface="Times New Roman" panose="02020603050405020304" pitchFamily="18" charset="0"/>
              </a:rPr>
              <a:t>Evangelija pagal Matą, 2 skyriaus 1-12 eilutės:</a:t>
            </a:r>
            <a:br>
              <a:rPr lang="lt-LT" dirty="0"/>
            </a:br>
            <a:endParaRPr lang="en-GB" dirty="0"/>
          </a:p>
        </p:txBody>
      </p:sp>
      <p:sp>
        <p:nvSpPr>
          <p:cNvPr id="3" name="Content Placeholder 2"/>
          <p:cNvSpPr>
            <a:spLocks noGrp="1"/>
          </p:cNvSpPr>
          <p:nvPr>
            <p:ph idx="1"/>
          </p:nvPr>
        </p:nvSpPr>
        <p:spPr>
          <a:xfrm>
            <a:off x="677333" y="1533378"/>
            <a:ext cx="9873435" cy="5324621"/>
          </a:xfrm>
        </p:spPr>
        <p:txBody>
          <a:bodyPr>
            <a:normAutofit fontScale="70000" lnSpcReduction="20000"/>
          </a:bodyPr>
          <a:lstStyle/>
          <a:p>
            <a:endParaRPr lang="lt-LT" dirty="0"/>
          </a:p>
          <a:p>
            <a:pPr marL="0" indent="0" algn="ctr">
              <a:buNone/>
            </a:pPr>
            <a:r>
              <a:rPr lang="lt-LT" sz="3100" dirty="0">
                <a:latin typeface="Times New Roman" panose="02020603050405020304" pitchFamily="18" charset="0"/>
                <a:cs typeface="Times New Roman" panose="02020603050405020304" pitchFamily="18" charset="0"/>
              </a:rPr>
              <a:t>	Jėzui gimus Judėjos Betliejuje karaliaus Erodo dienomis, štai atkeliavo į Jeruzalę išminčiai iš Rytų šalies ir klausinėjo: „Kur yra </a:t>
            </a:r>
            <a:r>
              <a:rPr lang="lt-LT" sz="3100" dirty="0" err="1">
                <a:latin typeface="Times New Roman" panose="02020603050405020304" pitchFamily="18" charset="0"/>
                <a:cs typeface="Times New Roman" panose="02020603050405020304" pitchFamily="18" charset="0"/>
              </a:rPr>
              <a:t>gimusis</a:t>
            </a:r>
            <a:r>
              <a:rPr lang="lt-LT" sz="3100" dirty="0">
                <a:latin typeface="Times New Roman" panose="02020603050405020304" pitchFamily="18" charset="0"/>
                <a:cs typeface="Times New Roman" panose="02020603050405020304" pitchFamily="18" charset="0"/>
              </a:rPr>
              <a:t> Žydų karalius? Mes matėme užtekant jo žvaigždę ir atvykome jo pagarbinti“. Tai išgirdęs, karalius Erodas sunerimo, o su juo ir visa Jeruzalė. Jis susikvietė visus tautos aukštuosius kunigus bei Rašto aiškintojus ir teiravosi, kur turėjęs gimti Mesijas. Tie jam atsakė: „Judėjos Betliejuje, nes pranašas yra parašęs: Ir tu, Judo žemės Betliejau, anaiptol nesi menkiausias tarp žymiųjų Judo miestų, nes iš tavęs išeis vadas, kuris ganys mano tautą – Izraelį“. Tuomet Erodas, slapčia pasikvietęs išminčius, smulkiai juos išklausinėjo apie žvaigždės pasirodymo metą ir, siųsdamas į Betliejų, tarė: „Keliaukite ir viską sužinokite apie kūdikį. Radę praneškite man, kad ir aš nuvykęs jį pagarbinčiau“. Išklausę karaliaus, išminčiai leidosi kelionėn. Ir štai žvaigždė, kurią jie buvo matę užtekant, traukė pirma, kol sustojo ties ta vieta, kur buvo Kūdikis. Išvydę žvaigždę, jie be galo džiaugėsi. Įžengę į namus, pamatė Kūdikį su motina Marija ir, parpuolę ant žemės, jį pagarbino. Paskui jie atidengė savo brangenybių dėžutes ir davė jam dovanų: aukso, smilkalų ir miros. Sapne įspėti nebegrįžti pas Erodą, kitu keliu pasuko į savo kraštą.</a:t>
            </a:r>
            <a:endParaRPr lang="en-GB" sz="3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07720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331268" y="605451"/>
            <a:ext cx="3764732" cy="5647098"/>
          </a:xfrm>
        </p:spPr>
      </p:pic>
    </p:spTree>
    <p:extLst>
      <p:ext uri="{BB962C8B-B14F-4D97-AF65-F5344CB8AC3E}">
        <p14:creationId xmlns:p14="http://schemas.microsoft.com/office/powerpoint/2010/main" val="21078752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882295" y="385040"/>
            <a:ext cx="5701385" cy="6087920"/>
          </a:xfrm>
        </p:spPr>
      </p:pic>
    </p:spTree>
    <p:extLst>
      <p:ext uri="{BB962C8B-B14F-4D97-AF65-F5344CB8AC3E}">
        <p14:creationId xmlns:p14="http://schemas.microsoft.com/office/powerpoint/2010/main" val="31310258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82019" y="412750"/>
            <a:ext cx="3395537" cy="6032499"/>
          </a:xfrm>
        </p:spPr>
      </p:pic>
    </p:spTree>
    <p:extLst>
      <p:ext uri="{BB962C8B-B14F-4D97-AF65-F5344CB8AC3E}">
        <p14:creationId xmlns:p14="http://schemas.microsoft.com/office/powerpoint/2010/main" val="11981289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6049434" y="1099556"/>
            <a:ext cx="4658885" cy="4658885"/>
          </a:xfr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1021" y="2364764"/>
            <a:ext cx="5372100" cy="4238625"/>
          </a:xfrm>
          <a:prstGeom prst="rect">
            <a:avLst/>
          </a:prstGeom>
        </p:spPr>
      </p:pic>
    </p:spTree>
    <p:extLst>
      <p:ext uri="{BB962C8B-B14F-4D97-AF65-F5344CB8AC3E}">
        <p14:creationId xmlns:p14="http://schemas.microsoft.com/office/powerpoint/2010/main" val="4075353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677334" y="609600"/>
            <a:ext cx="5178828" cy="4997569"/>
          </a:xfr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26237" y="453976"/>
            <a:ext cx="3810000" cy="5753100"/>
          </a:xfrm>
          <a:prstGeom prst="rect">
            <a:avLst/>
          </a:prstGeom>
        </p:spPr>
      </p:pic>
    </p:spTree>
    <p:extLst>
      <p:ext uri="{BB962C8B-B14F-4D97-AF65-F5344CB8AC3E}">
        <p14:creationId xmlns:p14="http://schemas.microsoft.com/office/powerpoint/2010/main" val="8734941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44009" y="225463"/>
            <a:ext cx="2144778" cy="6407074"/>
          </a:xfrm>
        </p:spPr>
      </p:pic>
    </p:spTree>
    <p:extLst>
      <p:ext uri="{BB962C8B-B14F-4D97-AF65-F5344CB8AC3E}">
        <p14:creationId xmlns:p14="http://schemas.microsoft.com/office/powerpoint/2010/main" val="7615677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77334" y="609600"/>
            <a:ext cx="4209801" cy="3881437"/>
          </a:xfr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28919" y="1930400"/>
            <a:ext cx="4307449" cy="4307449"/>
          </a:xfrm>
          <a:prstGeom prst="rect">
            <a:avLst/>
          </a:prstGeom>
        </p:spPr>
      </p:pic>
    </p:spTree>
    <p:extLst>
      <p:ext uri="{BB962C8B-B14F-4D97-AF65-F5344CB8AC3E}">
        <p14:creationId xmlns:p14="http://schemas.microsoft.com/office/powerpoint/2010/main" val="10805669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06437" y="453401"/>
            <a:ext cx="5889540" cy="4197864"/>
          </a:xfr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27458" y="1133118"/>
            <a:ext cx="3552971" cy="4591763"/>
          </a:xfrm>
          <a:prstGeom prst="rect">
            <a:avLst/>
          </a:prstGeom>
        </p:spPr>
      </p:pic>
    </p:spTree>
    <p:extLst>
      <p:ext uri="{BB962C8B-B14F-4D97-AF65-F5344CB8AC3E}">
        <p14:creationId xmlns:p14="http://schemas.microsoft.com/office/powerpoint/2010/main" val="21415324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294229" y="521246"/>
            <a:ext cx="4217902" cy="6336754"/>
          </a:xfrm>
        </p:spPr>
      </p:pic>
    </p:spTree>
    <p:extLst>
      <p:ext uri="{BB962C8B-B14F-4D97-AF65-F5344CB8AC3E}">
        <p14:creationId xmlns:p14="http://schemas.microsoft.com/office/powerpoint/2010/main" val="7404602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266092" y="278837"/>
            <a:ext cx="6049108" cy="6049108"/>
          </a:xfrm>
        </p:spPr>
      </p:pic>
    </p:spTree>
    <p:extLst>
      <p:ext uri="{BB962C8B-B14F-4D97-AF65-F5344CB8AC3E}">
        <p14:creationId xmlns:p14="http://schemas.microsoft.com/office/powerpoint/2010/main" val="1559551576"/>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697</TotalTime>
  <Words>2980</Words>
  <Application>Microsoft Office PowerPoint</Application>
  <PresentationFormat>Plačiaekranė</PresentationFormat>
  <Paragraphs>138</Paragraphs>
  <Slides>102</Slides>
  <Notes>1</Notes>
  <HiddenSlides>0</HiddenSlides>
  <MMClips>0</MMClips>
  <ScaleCrop>false</ScaleCrop>
  <HeadingPairs>
    <vt:vector size="6" baseType="variant">
      <vt:variant>
        <vt:lpstr>Naudojami šriftai</vt:lpstr>
      </vt:variant>
      <vt:variant>
        <vt:i4>5</vt:i4>
      </vt:variant>
      <vt:variant>
        <vt:lpstr>Tema</vt:lpstr>
      </vt:variant>
      <vt:variant>
        <vt:i4>1</vt:i4>
      </vt:variant>
      <vt:variant>
        <vt:lpstr>Skaidrių pavadinimai</vt:lpstr>
      </vt:variant>
      <vt:variant>
        <vt:i4>102</vt:i4>
      </vt:variant>
    </vt:vector>
  </HeadingPairs>
  <TitlesOfParts>
    <vt:vector size="108" baseType="lpstr">
      <vt:lpstr>Arial</vt:lpstr>
      <vt:lpstr>Calibri</vt:lpstr>
      <vt:lpstr>Times New Roman</vt:lpstr>
      <vt:lpstr>Trebuchet MS</vt:lpstr>
      <vt:lpstr>Wingdings 3</vt:lpstr>
      <vt:lpstr>Facet</vt:lpstr>
      <vt:lpstr>Seminaras „Idėjos adventui“  Vilkaviškio vyskupijos Katechetikos centras 2019 11 20   „PRAKARTĖLĖ.  JOS TEOLOGINĖ IR MENINĖ REIKŠMĖ BEI GAMYBA“ </vt:lpstr>
      <vt:lpstr>Darbo tikslas </vt:lpstr>
      <vt:lpstr>Darbo uždaviniai</vt:lpstr>
      <vt:lpstr>ĮVADAS „Prakartėlės kūrimas – tai galimybė pabūti kartu ir drauge apmąstyti Dievo įsikūnijimą bei tapimą trapiu žmogumi“</vt:lpstr>
      <vt:lpstr>Iš bažnytinės erdvės į žmonių namus</vt:lpstr>
      <vt:lpstr>Prakartėlė</vt:lpstr>
      <vt:lpstr> Prakartėlė - kaip meno išraiška</vt:lpstr>
      <vt:lpstr>Prakartėlės simboliai Evangelijose </vt:lpstr>
      <vt:lpstr>Evangelija pagal Matą, 2 skyriaus 1-12 eilutės: </vt:lpstr>
      <vt:lpstr>Evangelija pagal Luką, 2 skyriaus 1-20 eilutės: </vt:lpstr>
      <vt:lpstr>Evangelija pagal Joną, 1 skyriaus 9- 14 eilutės: </vt:lpstr>
      <vt:lpstr>Ištraukų iš evangelijos pagal Matą, Luką ir Joną apžvalga</vt:lpstr>
      <vt:lpstr>Ištraukų iš evangelijos pagal Matą, Luką ir Joną apžvalga</vt:lpstr>
      <vt:lpstr>Ištraukų iš evangelijos pagal Matą, Luką ir Joną apžvalga</vt:lpstr>
      <vt:lpstr>„PowerPoint“ pateiktis</vt:lpstr>
      <vt:lpstr>Ola. </vt:lpstr>
      <vt:lpstr>Asilas ir jautis. </vt:lpstr>
      <vt:lpstr>Išminčiai. </vt:lpstr>
      <vt:lpstr>Kometa</vt:lpstr>
      <vt:lpstr>Prakartėlės scenos susiformavimo istorija </vt:lpstr>
      <vt:lpstr>Šv. Pranciškaus naujumas – žvilgsnis į Kristaus žmogiškumą </vt:lpstr>
      <vt:lpstr>Trys prakartėlės tradicijų centrai </vt:lpstr>
      <vt:lpstr>Prakartėlė yra išskirtinė proga kontempliacijai, adoracijai ir meditacijai.</vt:lpstr>
      <vt:lpstr>Pagrindinis tikslas prakartėlėje</vt:lpstr>
      <vt:lpstr>   PRAKARTĖLĖS PRIEŠISTORIJA  Video – kaip Pranciškus sumanė prakartėlę  </vt:lpstr>
      <vt:lpstr> Video, kaip pasigaminti prakartėlę iš įvairių medžiagų:  http://ofm.lt/ka-mes-darome/pranciskoniskas-prakarteliu-konkursas/     </vt:lpstr>
      <vt:lpstr>Kalėdinė pasaka „Pasitik kūdikėlį Jėzų su šv. Pranciškumi“          </vt:lpstr>
      <vt:lpstr>PRAKARTĖLIŲ PAVYZDŽIAI</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Mokinių prakartėlių pavyzdžiai</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Prakartėlės iš veltinio</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LITERATŪROS ŠALTINIAI</vt:lpstr>
      <vt:lpstr> Ačiū už dėmesį! </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Laima Guziene</dc:creator>
  <cp:lastModifiedBy>VVPKRŠC</cp:lastModifiedBy>
  <cp:revision>56</cp:revision>
  <dcterms:created xsi:type="dcterms:W3CDTF">2019-11-16T15:32:00Z</dcterms:created>
  <dcterms:modified xsi:type="dcterms:W3CDTF">2019-12-17T14:23:00Z</dcterms:modified>
</cp:coreProperties>
</file>