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58" r:id="rId5"/>
    <p:sldId id="259" r:id="rId6"/>
    <p:sldId id="260" r:id="rId7"/>
    <p:sldId id="263" r:id="rId8"/>
    <p:sldId id="262" r:id="rId9"/>
    <p:sldId id="264" r:id="rId10"/>
    <p:sldId id="276" r:id="rId11"/>
    <p:sldId id="277" r:id="rId12"/>
    <p:sldId id="288" r:id="rId13"/>
    <p:sldId id="290" r:id="rId14"/>
    <p:sldId id="278" r:id="rId15"/>
    <p:sldId id="279" r:id="rId16"/>
    <p:sldId id="289" r:id="rId17"/>
    <p:sldId id="280" r:id="rId18"/>
    <p:sldId id="282" r:id="rId19"/>
    <p:sldId id="283" r:id="rId20"/>
    <p:sldId id="265" r:id="rId21"/>
    <p:sldId id="287" r:id="rId22"/>
    <p:sldId id="271" r:id="rId23"/>
    <p:sldId id="284" r:id="rId24"/>
    <p:sldId id="285" r:id="rId25"/>
    <p:sldId id="286" r:id="rId2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6EB09E35-9FBE-4E78-9D24-45BDC3A22D00}" type="datetimeFigureOut">
              <a:rPr lang="lt-LT" smtClean="0"/>
              <a:t>2016-12-22</a:t>
            </a:fld>
            <a:endParaRPr lang="lt-LT"/>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lt-LT"/>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1700A776-0FCC-45B5-BF29-345A97BC7356}" type="slidenum">
              <a:rPr lang="lt-LT" smtClean="0"/>
              <a:t>‹#›</a:t>
            </a:fld>
            <a:endParaRPr lang="lt-LT"/>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322874"/>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09E35-9FBE-4E78-9D24-45BDC3A22D00}" type="datetimeFigureOut">
              <a:rPr lang="lt-LT" smtClean="0"/>
              <a:t>2016-12-22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700A776-0FCC-45B5-BF29-345A97BC7356}" type="slidenum">
              <a:rPr lang="lt-LT" smtClean="0"/>
              <a:t>‹#›</a:t>
            </a:fld>
            <a:endParaRPr lang="lt-LT"/>
          </a:p>
        </p:txBody>
      </p:sp>
    </p:spTree>
    <p:extLst>
      <p:ext uri="{BB962C8B-B14F-4D97-AF65-F5344CB8AC3E}">
        <p14:creationId xmlns:p14="http://schemas.microsoft.com/office/powerpoint/2010/main" val="311606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6EB09E35-9FBE-4E78-9D24-45BDC3A22D00}" type="datetimeFigureOut">
              <a:rPr lang="lt-LT" smtClean="0"/>
              <a:t>2016-12-22</a:t>
            </a:fld>
            <a:endParaRPr lang="lt-LT"/>
          </a:p>
        </p:txBody>
      </p:sp>
      <p:sp>
        <p:nvSpPr>
          <p:cNvPr id="5" name="Footer Placeholder 4"/>
          <p:cNvSpPr>
            <a:spLocks noGrp="1"/>
          </p:cNvSpPr>
          <p:nvPr>
            <p:ph type="ftr" sz="quarter" idx="11"/>
          </p:nvPr>
        </p:nvSpPr>
        <p:spPr>
          <a:xfrm>
            <a:off x="2933699" y="6296615"/>
            <a:ext cx="5959577" cy="365125"/>
          </a:xfrm>
        </p:spPr>
        <p:txBody>
          <a:bodyPr/>
          <a:lstStyle/>
          <a:p>
            <a:endParaRPr lang="lt-LT"/>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1700A776-0FCC-45B5-BF29-345A97BC7356}" type="slidenum">
              <a:rPr lang="lt-LT" smtClean="0"/>
              <a:t>‹#›</a:t>
            </a:fld>
            <a:endParaRPr lang="lt-LT"/>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09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09E35-9FBE-4E78-9D24-45BDC3A22D00}" type="datetimeFigureOut">
              <a:rPr lang="lt-LT" smtClean="0"/>
              <a:t>2016-12-22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700A776-0FCC-45B5-BF29-345A97BC7356}" type="slidenum">
              <a:rPr lang="lt-LT" smtClean="0"/>
              <a:t>‹#›</a:t>
            </a:fld>
            <a:endParaRPr lang="lt-LT"/>
          </a:p>
        </p:txBody>
      </p:sp>
    </p:spTree>
    <p:extLst>
      <p:ext uri="{BB962C8B-B14F-4D97-AF65-F5344CB8AC3E}">
        <p14:creationId xmlns:p14="http://schemas.microsoft.com/office/powerpoint/2010/main" val="11462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6EB09E35-9FBE-4E78-9D24-45BDC3A22D00}" type="datetimeFigureOut">
              <a:rPr lang="lt-LT" smtClean="0"/>
              <a:t>2016-12-22</a:t>
            </a:fld>
            <a:endParaRPr lang="lt-LT"/>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lt-LT"/>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1700A776-0FCC-45B5-BF29-345A97BC7356}" type="slidenum">
              <a:rPr lang="lt-LT" smtClean="0"/>
              <a:t>‹#›</a:t>
            </a:fld>
            <a:endParaRPr lang="lt-LT"/>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6881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B09E35-9FBE-4E78-9D24-45BDC3A22D00}" type="datetimeFigureOut">
              <a:rPr lang="lt-LT" smtClean="0"/>
              <a:t>2016-12-22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700A776-0FCC-45B5-BF29-345A97BC7356}" type="slidenum">
              <a:rPr lang="lt-LT" smtClean="0"/>
              <a:t>‹#›</a:t>
            </a:fld>
            <a:endParaRPr lang="lt-LT"/>
          </a:p>
        </p:txBody>
      </p:sp>
    </p:spTree>
    <p:extLst>
      <p:ext uri="{BB962C8B-B14F-4D97-AF65-F5344CB8AC3E}">
        <p14:creationId xmlns:p14="http://schemas.microsoft.com/office/powerpoint/2010/main" val="109386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B09E35-9FBE-4E78-9D24-45BDC3A22D00}" type="datetimeFigureOut">
              <a:rPr lang="lt-LT" smtClean="0"/>
              <a:t>2016-12-22</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1700A776-0FCC-45B5-BF29-345A97BC7356}" type="slidenum">
              <a:rPr lang="lt-LT" smtClean="0"/>
              <a:t>‹#›</a:t>
            </a:fld>
            <a:endParaRPr lang="lt-LT"/>
          </a:p>
        </p:txBody>
      </p:sp>
    </p:spTree>
    <p:extLst>
      <p:ext uri="{BB962C8B-B14F-4D97-AF65-F5344CB8AC3E}">
        <p14:creationId xmlns:p14="http://schemas.microsoft.com/office/powerpoint/2010/main" val="258202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B09E35-9FBE-4E78-9D24-45BDC3A22D00}" type="datetimeFigureOut">
              <a:rPr lang="lt-LT" smtClean="0"/>
              <a:t>2016-12-22</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1700A776-0FCC-45B5-BF29-345A97BC7356}" type="slidenum">
              <a:rPr lang="lt-LT" smtClean="0"/>
              <a:t>‹#›</a:t>
            </a:fld>
            <a:endParaRPr lang="lt-LT"/>
          </a:p>
        </p:txBody>
      </p:sp>
    </p:spTree>
    <p:extLst>
      <p:ext uri="{BB962C8B-B14F-4D97-AF65-F5344CB8AC3E}">
        <p14:creationId xmlns:p14="http://schemas.microsoft.com/office/powerpoint/2010/main" val="157458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6EB09E35-9FBE-4E78-9D24-45BDC3A22D00}" type="datetimeFigureOut">
              <a:rPr lang="lt-LT" smtClean="0"/>
              <a:t>2016-12-22</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1700A776-0FCC-45B5-BF29-345A97BC7356}" type="slidenum">
              <a:rPr lang="lt-LT" smtClean="0"/>
              <a:t>‹#›</a:t>
            </a:fld>
            <a:endParaRPr lang="lt-LT"/>
          </a:p>
        </p:txBody>
      </p:sp>
    </p:spTree>
    <p:extLst>
      <p:ext uri="{BB962C8B-B14F-4D97-AF65-F5344CB8AC3E}">
        <p14:creationId xmlns:p14="http://schemas.microsoft.com/office/powerpoint/2010/main" val="440991927"/>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6EB09E35-9FBE-4E78-9D24-45BDC3A22D00}" type="datetimeFigureOut">
              <a:rPr lang="lt-LT" smtClean="0"/>
              <a:t>2016-12-22</a:t>
            </a:fld>
            <a:endParaRPr lang="lt-LT"/>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lt-LT"/>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1700A776-0FCC-45B5-BF29-345A97BC7356}" type="slidenum">
              <a:rPr lang="lt-LT" smtClean="0"/>
              <a:t>‹#›</a:t>
            </a:fld>
            <a:endParaRPr lang="lt-LT"/>
          </a:p>
        </p:txBody>
      </p:sp>
    </p:spTree>
    <p:extLst>
      <p:ext uri="{BB962C8B-B14F-4D97-AF65-F5344CB8AC3E}">
        <p14:creationId xmlns:p14="http://schemas.microsoft.com/office/powerpoint/2010/main" val="193672602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6EB09E35-9FBE-4E78-9D24-45BDC3A22D00}" type="datetimeFigureOut">
              <a:rPr lang="lt-LT" smtClean="0"/>
              <a:t>2016-12-22</a:t>
            </a:fld>
            <a:endParaRPr lang="lt-LT"/>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lt-LT"/>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1700A776-0FCC-45B5-BF29-345A97BC7356}" type="slidenum">
              <a:rPr lang="lt-LT" smtClean="0"/>
              <a:t>‹#›</a:t>
            </a:fld>
            <a:endParaRPr lang="lt-LT"/>
          </a:p>
        </p:txBody>
      </p:sp>
    </p:spTree>
    <p:extLst>
      <p:ext uri="{BB962C8B-B14F-4D97-AF65-F5344CB8AC3E}">
        <p14:creationId xmlns:p14="http://schemas.microsoft.com/office/powerpoint/2010/main" val="305611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6EB09E35-9FBE-4E78-9D24-45BDC3A22D00}" type="datetimeFigureOut">
              <a:rPr lang="lt-LT" smtClean="0"/>
              <a:t>2016-12-22</a:t>
            </a:fld>
            <a:endParaRPr lang="lt-LT"/>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lt-LT"/>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1700A776-0FCC-45B5-BF29-345A97BC7356}" type="slidenum">
              <a:rPr lang="lt-LT" smtClean="0"/>
              <a:t>‹#›</a:t>
            </a:fld>
            <a:endParaRPr lang="lt-LT"/>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772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bernardinai.lt/index.php/straipsnis/2016-11-15-pasidaryk-prakartele-pats-is-molio/15140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ernardinai.lt/index.php/straipsnis/2016-11-15-lietuvoje-gyvenantis-italas-italai-gatvese-patys-tampa-prakartele/15142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bernardinai.lt/straipsnis/2016-11-20-pasidaryk-prakartele-pats-is-kartono/15155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a:t>Šviesos belaukiant...</a:t>
            </a:r>
          </a:p>
        </p:txBody>
      </p:sp>
      <p:sp>
        <p:nvSpPr>
          <p:cNvPr id="3" name="Subtitle 2"/>
          <p:cNvSpPr>
            <a:spLocks noGrp="1"/>
          </p:cNvSpPr>
          <p:nvPr>
            <p:ph type="subTitle" idx="1"/>
          </p:nvPr>
        </p:nvSpPr>
        <p:spPr/>
        <p:txBody>
          <a:bodyPr>
            <a:noAutofit/>
          </a:bodyPr>
          <a:lstStyle/>
          <a:p>
            <a:r>
              <a:rPr lang="lt-LT" sz="900" dirty="0"/>
              <a:t>Seminaras </a:t>
            </a:r>
          </a:p>
          <a:p>
            <a:r>
              <a:rPr lang="lt-LT" sz="900" dirty="0"/>
              <a:t>Renata Markevičienė,  Skaidrė Zuozaitė</a:t>
            </a:r>
          </a:p>
          <a:p>
            <a:r>
              <a:rPr lang="lt-LT" sz="900" dirty="0"/>
              <a:t>Vilkaviškio vyskupijos katechetikos centras</a:t>
            </a:r>
          </a:p>
          <a:p>
            <a:r>
              <a:rPr lang="lt-LT" sz="900" dirty="0"/>
              <a:t>2016 12 02</a:t>
            </a:r>
          </a:p>
        </p:txBody>
      </p:sp>
    </p:spTree>
    <p:extLst>
      <p:ext uri="{BB962C8B-B14F-4D97-AF65-F5344CB8AC3E}">
        <p14:creationId xmlns:p14="http://schemas.microsoft.com/office/powerpoint/2010/main" val="372358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Patarimai spaudoje</a:t>
            </a:r>
          </a:p>
        </p:txBody>
      </p:sp>
      <p:sp>
        <p:nvSpPr>
          <p:cNvPr id="4" name="Rectangle 1"/>
          <p:cNvSpPr>
            <a:spLocks noGrp="1" noChangeArrowheads="1"/>
          </p:cNvSpPr>
          <p:nvPr>
            <p:ph idx="1"/>
          </p:nvPr>
        </p:nvSpPr>
        <p:spPr bwMode="auto">
          <a:xfrm>
            <a:off x="2933700" y="2709882"/>
            <a:ext cx="8770571" cy="31085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2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http://www.bernardinai.lt/index.php/straipsnis/2016-11-15-pasidaryk-prakartele-pats-is-molio/151400</a:t>
            </a:r>
            <a:r>
              <a:rPr kumimoji="0" lang="lt-LT" altLang="lt-LT" sz="28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lt-LT" altLang="lt-LT" sz="28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lt-LT" altLang="lt-LT" sz="28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634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cap="all" dirty="0"/>
              <a:t>LIETUVOJE GYVENANTIS ITALAS: „ITALAI GATVĖSE PATYS TAMPA PRAKARTĖLE“</a:t>
            </a:r>
            <a:br>
              <a:rPr lang="lt-LT" sz="2800" b="1" cap="all" dirty="0"/>
            </a:br>
            <a:r>
              <a:rPr lang="lt-LT" sz="2800" dirty="0"/>
              <a:t> </a:t>
            </a:r>
          </a:p>
        </p:txBody>
      </p:sp>
      <p:sp>
        <p:nvSpPr>
          <p:cNvPr id="4" name="Rectangle 1"/>
          <p:cNvSpPr>
            <a:spLocks noGrp="1" noChangeArrowheads="1"/>
          </p:cNvSpPr>
          <p:nvPr>
            <p:ph idx="1"/>
          </p:nvPr>
        </p:nvSpPr>
        <p:spPr bwMode="auto">
          <a:xfrm>
            <a:off x="2933700" y="3663987"/>
            <a:ext cx="8770571"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http://www.bernardinai.lt/index.php/straipsnis/2016-11-15-lietuvoje-gyvenantis-italas-italai-gatvese-patys-tampa-prakartele/151428</a:t>
            </a:r>
            <a:r>
              <a:rPr kumimoji="0" lang="lt-LT" altLang="lt-LT" sz="2400" b="0" i="0" u="none" strike="noStrike" cap="none" normalizeH="0" baseline="0" dirty="0">
                <a:ln>
                  <a:noFill/>
                </a:ln>
                <a:solidFill>
                  <a:schemeClr val="tx1"/>
                </a:solidFill>
                <a:effectLst/>
              </a:rPr>
              <a:t> </a:t>
            </a:r>
            <a:endParaRPr kumimoji="0" lang="lt-LT" altLang="lt-LT"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5251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Pasigamink prakartėlę pats</a:t>
            </a:r>
          </a:p>
        </p:txBody>
      </p:sp>
      <p:sp>
        <p:nvSpPr>
          <p:cNvPr id="4" name="Rectangle 1"/>
          <p:cNvSpPr>
            <a:spLocks noGrp="1" noChangeArrowheads="1"/>
          </p:cNvSpPr>
          <p:nvPr>
            <p:ph idx="1"/>
          </p:nvPr>
        </p:nvSpPr>
        <p:spPr bwMode="auto">
          <a:xfrm>
            <a:off x="2933700" y="3848653"/>
            <a:ext cx="8770571"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http://www.bernardinai.lt/straipsnis/2016-11-20-pasidaryk-prakartele-pats-is-kartono/151558</a:t>
            </a:r>
            <a:r>
              <a:rPr kumimoji="0" lang="lt-LT" altLang="lt-LT" sz="2400" b="0" i="0" u="none" strike="noStrike" cap="none" normalizeH="0" baseline="0" dirty="0">
                <a:ln>
                  <a:noFill/>
                </a:ln>
                <a:solidFill>
                  <a:schemeClr val="tx1"/>
                </a:solidFill>
                <a:effectLst/>
              </a:rPr>
              <a:t> </a:t>
            </a:r>
            <a:endParaRPr kumimoji="0" lang="lt-LT" altLang="lt-LT"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442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Prakartėlių paroda</a:t>
            </a:r>
          </a:p>
        </p:txBody>
      </p:sp>
      <p:sp>
        <p:nvSpPr>
          <p:cNvPr id="3" name="Content Placeholder 2"/>
          <p:cNvSpPr>
            <a:spLocks noGrp="1"/>
          </p:cNvSpPr>
          <p:nvPr>
            <p:ph idx="1"/>
          </p:nvPr>
        </p:nvSpPr>
        <p:spPr/>
        <p:txBody>
          <a:bodyPr/>
          <a:lstStyle/>
          <a:p>
            <a:r>
              <a:rPr lang="lt-LT" dirty="0"/>
              <a:t>http://www.bernardinai.lt/straipsnis/2016-11-24-prakarteliu-muziejus-ju-gimtineje-grecio-vienuolyne/151855</a:t>
            </a:r>
          </a:p>
        </p:txBody>
      </p:sp>
    </p:spTree>
    <p:extLst>
      <p:ext uri="{BB962C8B-B14F-4D97-AF65-F5344CB8AC3E}">
        <p14:creationId xmlns:p14="http://schemas.microsoft.com/office/powerpoint/2010/main" val="197775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Melskis su Šventuoju Raštu</a:t>
            </a:r>
          </a:p>
        </p:txBody>
      </p:sp>
      <p:sp>
        <p:nvSpPr>
          <p:cNvPr id="3" name="Content Placeholder 2"/>
          <p:cNvSpPr>
            <a:spLocks noGrp="1"/>
          </p:cNvSpPr>
          <p:nvPr>
            <p:ph idx="1"/>
          </p:nvPr>
        </p:nvSpPr>
        <p:spPr/>
        <p:txBody>
          <a:bodyPr/>
          <a:lstStyle/>
          <a:p>
            <a:r>
              <a:rPr lang="lt-LT" dirty="0"/>
              <a:t>Maldos būtinybė. Pradėti melstis reikia valios, tęsti reikia kantrybės, o tai, kad taptų kasdienybe reikia  kartą kartoti....</a:t>
            </a:r>
          </a:p>
          <a:p>
            <a:r>
              <a:rPr lang="lt-LT" dirty="0"/>
              <a:t>Tuomet yra tikimybė, kad Dievo šviesoje gali pamatyti pasaulį.</a:t>
            </a:r>
          </a:p>
          <a:p>
            <a:r>
              <a:rPr lang="lt-LT" dirty="0"/>
              <a:t>Mergelės Marijos susitikimas su Angelu Gabrieliu – </a:t>
            </a:r>
            <a:r>
              <a:rPr lang="lt-LT" u="sng" dirty="0"/>
              <a:t>tai maldos momentas.</a:t>
            </a:r>
          </a:p>
          <a:p>
            <a:r>
              <a:rPr lang="lt-LT" dirty="0"/>
              <a:t>Dar svarbu, kad Bibliją neskaitome dėl informacijos, o dėl formacijos.</a:t>
            </a:r>
          </a:p>
          <a:p>
            <a:r>
              <a:rPr lang="lt-LT" dirty="0"/>
              <a:t>Dar svarbu žinoti, kad pasaulyje nėra blogų dalykų. Bet tik geri dalykai blogai naudojami.</a:t>
            </a:r>
          </a:p>
        </p:txBody>
      </p:sp>
    </p:spTree>
    <p:extLst>
      <p:ext uri="{BB962C8B-B14F-4D97-AF65-F5344CB8AC3E}">
        <p14:creationId xmlns:p14="http://schemas.microsoft.com/office/powerpoint/2010/main" val="314016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Šventojo Rašto skaitymas</a:t>
            </a:r>
          </a:p>
        </p:txBody>
      </p:sp>
      <p:sp>
        <p:nvSpPr>
          <p:cNvPr id="3" name="Content Placeholder 2"/>
          <p:cNvSpPr>
            <a:spLocks noGrp="1"/>
          </p:cNvSpPr>
          <p:nvPr>
            <p:ph idx="1"/>
          </p:nvPr>
        </p:nvSpPr>
        <p:spPr/>
        <p:txBody>
          <a:bodyPr/>
          <a:lstStyle/>
          <a:p>
            <a:r>
              <a:rPr lang="lt-LT" dirty="0"/>
              <a:t>Piemuo, - kas tai? </a:t>
            </a:r>
          </a:p>
          <a:p>
            <a:r>
              <a:rPr lang="lt-LT" dirty="0"/>
              <a:t>Kaip jį apibūdintumėte?</a:t>
            </a:r>
          </a:p>
          <a:p>
            <a:r>
              <a:rPr lang="lt-LT" dirty="0"/>
              <a:t>Ką apie piemenis sako Šventasis Raštas?</a:t>
            </a:r>
          </a:p>
          <a:p>
            <a:r>
              <a:rPr lang="lt-LT" dirty="0"/>
              <a:t>Kokia pagrindinė mintis?</a:t>
            </a:r>
          </a:p>
        </p:txBody>
      </p:sp>
    </p:spTree>
    <p:extLst>
      <p:ext uri="{BB962C8B-B14F-4D97-AF65-F5344CB8AC3E}">
        <p14:creationId xmlns:p14="http://schemas.microsoft.com/office/powerpoint/2010/main" val="35586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Keletas būdų kaip skaityti Šventąjį Raštą</a:t>
            </a:r>
          </a:p>
        </p:txBody>
      </p:sp>
      <p:sp>
        <p:nvSpPr>
          <p:cNvPr id="3" name="Content Placeholder 2"/>
          <p:cNvSpPr>
            <a:spLocks noGrp="1"/>
          </p:cNvSpPr>
          <p:nvPr>
            <p:ph idx="1"/>
          </p:nvPr>
        </p:nvSpPr>
        <p:spPr/>
        <p:txBody>
          <a:bodyPr/>
          <a:lstStyle/>
          <a:p>
            <a:r>
              <a:rPr lang="lt-LT" dirty="0"/>
              <a:t>Kasdienapmąstau</a:t>
            </a:r>
          </a:p>
        </p:txBody>
      </p:sp>
    </p:spTree>
    <p:extLst>
      <p:ext uri="{BB962C8B-B14F-4D97-AF65-F5344CB8AC3E}">
        <p14:creationId xmlns:p14="http://schemas.microsoft.com/office/powerpoint/2010/main" val="677229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Dar viena figūra prakartėlėje - angelas</a:t>
            </a:r>
          </a:p>
        </p:txBody>
      </p:sp>
      <p:sp>
        <p:nvSpPr>
          <p:cNvPr id="3" name="Content Placeholder 2"/>
          <p:cNvSpPr>
            <a:spLocks noGrp="1"/>
          </p:cNvSpPr>
          <p:nvPr>
            <p:ph idx="1"/>
          </p:nvPr>
        </p:nvSpPr>
        <p:spPr/>
        <p:txBody>
          <a:bodyPr/>
          <a:lstStyle/>
          <a:p>
            <a:r>
              <a:rPr lang="lt-LT" dirty="0"/>
              <a:t>Kas yra angelai?</a:t>
            </a:r>
          </a:p>
          <a:p>
            <a:r>
              <a:rPr lang="lt-LT" dirty="0"/>
              <a:t>Katalikų Bažnyčios katekizmas sako, kad tai – protinga būtybė neturinti kūno.</a:t>
            </a:r>
          </a:p>
          <a:p>
            <a:r>
              <a:rPr lang="lt-LT" dirty="0"/>
              <a:t>Todėl vadinti savo vaikus angelėliais būtų nesąžininga vaiko atžvilgiu.</a:t>
            </a:r>
          </a:p>
          <a:p>
            <a:r>
              <a:rPr lang="lt-LT" dirty="0"/>
              <a:t>Dar liūdniau, kai angelai, jų vaizdavimas, saldūs paveikslėliai tampa pagrindiniu šv. Kalėdų simboliu ir akcentu.</a:t>
            </a:r>
          </a:p>
          <a:p>
            <a:r>
              <a:rPr lang="lt-LT" dirty="0"/>
              <a:t>Juk panagrinėję dailės istoriją suvokiame, kad angelams sparnus nupiešė tik viduramžiais, o pamirštame, kad Šventajame Rašte kalbama ir apie nupuolusį angelą. </a:t>
            </a:r>
          </a:p>
        </p:txBody>
      </p:sp>
    </p:spTree>
    <p:extLst>
      <p:ext uri="{BB962C8B-B14F-4D97-AF65-F5344CB8AC3E}">
        <p14:creationId xmlns:p14="http://schemas.microsoft.com/office/powerpoint/2010/main" val="173287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Kalėdiniai simboliai ir ženklai</a:t>
            </a:r>
            <a:br>
              <a:rPr lang="lt-LT" dirty="0"/>
            </a:br>
            <a:r>
              <a:rPr lang="lt-LT" dirty="0"/>
              <a:t>pirmos dalies pabaigai</a:t>
            </a:r>
          </a:p>
        </p:txBody>
      </p:sp>
      <p:sp>
        <p:nvSpPr>
          <p:cNvPr id="3" name="Content Placeholder 2"/>
          <p:cNvSpPr>
            <a:spLocks noGrp="1"/>
          </p:cNvSpPr>
          <p:nvPr>
            <p:ph sz="half" idx="1"/>
          </p:nvPr>
        </p:nvSpPr>
        <p:spPr/>
        <p:txBody>
          <a:bodyPr/>
          <a:lstStyle/>
          <a:p>
            <a:r>
              <a:rPr lang="lt-LT" dirty="0"/>
              <a:t>Žaidimas bingo</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43800" y="3096964"/>
            <a:ext cx="4160838" cy="2340471"/>
          </a:xfrm>
        </p:spPr>
      </p:pic>
    </p:spTree>
    <p:extLst>
      <p:ext uri="{BB962C8B-B14F-4D97-AF65-F5344CB8AC3E}">
        <p14:creationId xmlns:p14="http://schemas.microsoft.com/office/powerpoint/2010/main" val="434531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Antroji seminaro dalis </a:t>
            </a:r>
          </a:p>
        </p:txBody>
      </p:sp>
      <p:sp>
        <p:nvSpPr>
          <p:cNvPr id="3" name="Content Placeholder 2"/>
          <p:cNvSpPr>
            <a:spLocks noGrp="1"/>
          </p:cNvSpPr>
          <p:nvPr>
            <p:ph sz="half" idx="1"/>
          </p:nvPr>
        </p:nvSpPr>
        <p:spPr/>
        <p:txBody>
          <a:bodyPr>
            <a:normAutofit/>
          </a:bodyPr>
          <a:lstStyle/>
          <a:p>
            <a:r>
              <a:rPr lang="lt-LT" sz="4800" dirty="0"/>
              <a:t>BOSAS</a:t>
            </a:r>
          </a:p>
        </p:txBody>
      </p:sp>
      <p:sp>
        <p:nvSpPr>
          <p:cNvPr id="4" name="Content Placeholder 3"/>
          <p:cNvSpPr>
            <a:spLocks noGrp="1"/>
          </p:cNvSpPr>
          <p:nvPr>
            <p:ph sz="half" idx="2"/>
          </p:nvPr>
        </p:nvSpPr>
        <p:spPr/>
        <p:txBody>
          <a:bodyPr>
            <a:normAutofit/>
          </a:bodyPr>
          <a:lstStyle/>
          <a:p>
            <a:r>
              <a:rPr lang="lt-LT" sz="4000" dirty="0"/>
              <a:t>AGENTAS</a:t>
            </a:r>
          </a:p>
        </p:txBody>
      </p:sp>
    </p:spTree>
    <p:extLst>
      <p:ext uri="{BB962C8B-B14F-4D97-AF65-F5344CB8AC3E}">
        <p14:creationId xmlns:p14="http://schemas.microsoft.com/office/powerpoint/2010/main" val="8694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Seminaro tikslas</a:t>
            </a:r>
          </a:p>
        </p:txBody>
      </p:sp>
      <p:sp>
        <p:nvSpPr>
          <p:cNvPr id="3" name="Content Placeholder 2"/>
          <p:cNvSpPr>
            <a:spLocks noGrp="1"/>
          </p:cNvSpPr>
          <p:nvPr>
            <p:ph idx="1"/>
          </p:nvPr>
        </p:nvSpPr>
        <p:spPr/>
        <p:txBody>
          <a:bodyPr>
            <a:normAutofit/>
          </a:bodyPr>
          <a:lstStyle/>
          <a:p>
            <a:r>
              <a:rPr lang="lt-LT" sz="3200" dirty="0"/>
              <a:t>Pristatyti pagrindines idėjas kaip pa(si)ruošti užsiėmimus įvairioms grupėms advento laikotarpiu ir aptarus neformalaus religinio ugdymo renginius iš diskelio "Šviesos belaukiant" perteikti pagrindinę šv. Kalėdų žinią.</a:t>
            </a:r>
          </a:p>
        </p:txBody>
      </p:sp>
    </p:spTree>
    <p:extLst>
      <p:ext uri="{BB962C8B-B14F-4D97-AF65-F5344CB8AC3E}">
        <p14:creationId xmlns:p14="http://schemas.microsoft.com/office/powerpoint/2010/main" val="78965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t-LT" dirty="0"/>
              <a:t>Ugnis ir moteris</a:t>
            </a:r>
            <a:br>
              <a:rPr lang="lt-LT" dirty="0"/>
            </a:br>
            <a:r>
              <a:rPr lang="lt-LT" dirty="0"/>
              <a:t>Dėmesys Šv. Mergelei Marijai</a:t>
            </a:r>
            <a:br>
              <a:rPr lang="lt-LT" dirty="0"/>
            </a:br>
            <a:endParaRPr lang="lt-LT" dirty="0"/>
          </a:p>
        </p:txBody>
      </p:sp>
      <p:sp>
        <p:nvSpPr>
          <p:cNvPr id="3" name="Content Placeholder 2"/>
          <p:cNvSpPr>
            <a:spLocks noGrp="1"/>
          </p:cNvSpPr>
          <p:nvPr>
            <p:ph idx="1"/>
          </p:nvPr>
        </p:nvSpPr>
        <p:spPr/>
        <p:txBody>
          <a:bodyPr/>
          <a:lstStyle/>
          <a:p>
            <a:r>
              <a:rPr lang="lt-LT" dirty="0"/>
              <a:t>Skaidrių demonstravimas ir paaiškinimas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662" y="2438400"/>
            <a:ext cx="8752609" cy="4293938"/>
          </a:xfrm>
          <a:prstGeom prst="rect">
            <a:avLst/>
          </a:prstGeom>
        </p:spPr>
      </p:pic>
    </p:spTree>
    <p:extLst>
      <p:ext uri="{BB962C8B-B14F-4D97-AF65-F5344CB8AC3E}">
        <p14:creationId xmlns:p14="http://schemas.microsoft.com/office/powerpoint/2010/main" val="1912401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Trečioji dalis – patarimai, apibendrinimas</a:t>
            </a:r>
          </a:p>
        </p:txBody>
      </p:sp>
      <p:pic>
        <p:nvPicPr>
          <p:cNvPr id="3074" name="Picture 2" descr="http://media.bernardinai.lt/o/c41729e8529f83681fef9719f2df68cea4ad710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7919" y="2438400"/>
            <a:ext cx="7302500" cy="365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38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Patarimai metodui „Angelavimas“</a:t>
            </a:r>
          </a:p>
        </p:txBody>
      </p:sp>
      <p:sp>
        <p:nvSpPr>
          <p:cNvPr id="3" name="Text Placeholder 2"/>
          <p:cNvSpPr>
            <a:spLocks noGrp="1"/>
          </p:cNvSpPr>
          <p:nvPr>
            <p:ph type="body" idx="1"/>
          </p:nvPr>
        </p:nvSpPr>
        <p:spPr/>
        <p:txBody>
          <a:bodyPr/>
          <a:lstStyle/>
          <a:p>
            <a:r>
              <a:rPr lang="lt-LT" dirty="0"/>
              <a:t>BŪK MANO ANGELU SARGU</a:t>
            </a:r>
            <a:r>
              <a:rPr lang="en-US" dirty="0"/>
              <a:t>!</a:t>
            </a:r>
            <a:endParaRPr lang="lt-LT" dirty="0"/>
          </a:p>
        </p:txBody>
      </p:sp>
    </p:spTree>
    <p:extLst>
      <p:ext uri="{BB962C8B-B14F-4D97-AF65-F5344CB8AC3E}">
        <p14:creationId xmlns:p14="http://schemas.microsoft.com/office/powerpoint/2010/main" val="3658235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Patarimai kaip paruošti Kalėdų žvaigždę</a:t>
            </a:r>
          </a:p>
        </p:txBody>
      </p:sp>
      <p:sp>
        <p:nvSpPr>
          <p:cNvPr id="3" name="Text Placeholder 2"/>
          <p:cNvSpPr>
            <a:spLocks noGrp="1"/>
          </p:cNvSpPr>
          <p:nvPr>
            <p:ph type="body" idx="1"/>
          </p:nvPr>
        </p:nvSpPr>
        <p:spPr/>
        <p:txBody>
          <a:bodyPr/>
          <a:lstStyle/>
          <a:p>
            <a:r>
              <a:rPr lang="lt-LT" dirty="0"/>
              <a:t>Sekite paskui žvaigždę danguje</a:t>
            </a:r>
          </a:p>
        </p:txBody>
      </p:sp>
    </p:spTree>
    <p:extLst>
      <p:ext uri="{BB962C8B-B14F-4D97-AF65-F5344CB8AC3E}">
        <p14:creationId xmlns:p14="http://schemas.microsoft.com/office/powerpoint/2010/main" val="1301078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Patarimai kaip paruošti aplinką norint pajausti vienuolinį gyvenimą</a:t>
            </a:r>
          </a:p>
        </p:txBody>
      </p:sp>
      <p:sp>
        <p:nvSpPr>
          <p:cNvPr id="3" name="Text Placeholder 2"/>
          <p:cNvSpPr>
            <a:spLocks noGrp="1"/>
          </p:cNvSpPr>
          <p:nvPr>
            <p:ph type="body" idx="1"/>
          </p:nvPr>
        </p:nvSpPr>
        <p:spPr/>
        <p:txBody>
          <a:bodyPr/>
          <a:lstStyle/>
          <a:p>
            <a:r>
              <a:rPr lang="lt-LT" dirty="0"/>
              <a:t>Tylos</a:t>
            </a:r>
            <a:r>
              <a:rPr lang="en-US" dirty="0"/>
              <a:t>! K</a:t>
            </a:r>
            <a:r>
              <a:rPr lang="lt-LT" dirty="0"/>
              <a:t>ūdikėlis miega</a:t>
            </a:r>
            <a:r>
              <a:rPr lang="en-US" dirty="0"/>
              <a:t>!</a:t>
            </a:r>
            <a:endParaRPr lang="lt-LT" dirty="0"/>
          </a:p>
        </p:txBody>
      </p:sp>
    </p:spTree>
    <p:extLst>
      <p:ext uri="{BB962C8B-B14F-4D97-AF65-F5344CB8AC3E}">
        <p14:creationId xmlns:p14="http://schemas.microsoft.com/office/powerpoint/2010/main" val="4290796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Patarimai kaip pasigaminti „žuvytę“</a:t>
            </a:r>
          </a:p>
        </p:txBody>
      </p:sp>
      <p:sp>
        <p:nvSpPr>
          <p:cNvPr id="3" name="Text Placeholder 2"/>
          <p:cNvSpPr>
            <a:spLocks noGrp="1"/>
          </p:cNvSpPr>
          <p:nvPr>
            <p:ph type="body" idx="1"/>
          </p:nvPr>
        </p:nvSpPr>
        <p:spPr>
          <a:xfrm>
            <a:off x="8209939" y="8737740"/>
            <a:ext cx="4566474" cy="1038807"/>
          </a:xfrm>
        </p:spPr>
        <p:txBody>
          <a:bodyPr/>
          <a:lstStyle/>
          <a:p>
            <a:endParaRPr lang="lt-LT" dirty="0"/>
          </a:p>
        </p:txBody>
      </p:sp>
      <p:pic>
        <p:nvPicPr>
          <p:cNvPr id="4098" name="Picture 2" descr="Vaizdo rezulta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930" y="3952009"/>
            <a:ext cx="34290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5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Seminaro uždaviniai</a:t>
            </a:r>
          </a:p>
        </p:txBody>
      </p:sp>
      <p:sp>
        <p:nvSpPr>
          <p:cNvPr id="3" name="Content Placeholder 2"/>
          <p:cNvSpPr>
            <a:spLocks noGrp="1"/>
          </p:cNvSpPr>
          <p:nvPr>
            <p:ph idx="1"/>
          </p:nvPr>
        </p:nvSpPr>
        <p:spPr/>
        <p:txBody>
          <a:bodyPr>
            <a:noAutofit/>
          </a:bodyPr>
          <a:lstStyle/>
          <a:p>
            <a:pPr marL="342900" indent="-342900">
              <a:buFont typeface="+mj-lt"/>
              <a:buAutoNum type="arabicPeriod"/>
            </a:pPr>
            <a:r>
              <a:rPr lang="lt-LT" dirty="0"/>
              <a:t>Paruošti dalyvių širdis Kalėdų slėpiniui, uždegti jas meile prakartėlės tradicijai.</a:t>
            </a:r>
          </a:p>
          <a:p>
            <a:pPr marL="342900" indent="-342900">
              <a:buFont typeface="+mj-lt"/>
              <a:buAutoNum type="arabicPeriod"/>
            </a:pPr>
            <a:r>
              <a:rPr lang="lt-LT" dirty="0"/>
              <a:t> Pagilinti žinias apie Kristaus įsikūnijimą. </a:t>
            </a:r>
          </a:p>
          <a:p>
            <a:pPr marL="342900" indent="-342900">
              <a:buFont typeface="+mj-lt"/>
              <a:buAutoNum type="arabicPeriod"/>
            </a:pPr>
            <a:r>
              <a:rPr lang="lt-LT" dirty="0"/>
              <a:t>Supažindinti su Provanco šventųjų vaidmeniu ir pristatyti santonus.</a:t>
            </a:r>
          </a:p>
          <a:p>
            <a:pPr marL="342900" indent="-342900">
              <a:buFont typeface="+mj-lt"/>
              <a:buAutoNum type="arabicPeriod"/>
            </a:pPr>
            <a:r>
              <a:rPr lang="lt-LT" dirty="0"/>
              <a:t> Skaityti Šventąjį Raštą ir Jėzaus gimimo istoriją.</a:t>
            </a:r>
          </a:p>
          <a:p>
            <a:pPr marL="342900" indent="-342900">
              <a:buFont typeface="+mj-lt"/>
              <a:buAutoNum type="arabicPeriod"/>
            </a:pPr>
            <a:r>
              <a:rPr lang="lt-LT" dirty="0"/>
              <a:t>Supažindinti su Advento ir Kalėdų simboliais. </a:t>
            </a:r>
          </a:p>
          <a:p>
            <a:pPr marL="342900" indent="-342900">
              <a:buFont typeface="+mj-lt"/>
              <a:buAutoNum type="arabicPeriod"/>
            </a:pPr>
            <a:r>
              <a:rPr lang="lt-LT" dirty="0"/>
              <a:t>Supažindinti su Švč. Mergelės Marijos vaidmeniu išganymo istorijoje.</a:t>
            </a:r>
          </a:p>
          <a:p>
            <a:pPr marL="342900" indent="-342900">
              <a:buFont typeface="+mj-lt"/>
              <a:buAutoNum type="arabicPeriod"/>
            </a:pPr>
            <a:r>
              <a:rPr lang="lt-LT" dirty="0"/>
              <a:t> Pristatyti patarimus metodui „angelavimas“</a:t>
            </a:r>
          </a:p>
        </p:txBody>
      </p:sp>
    </p:spTree>
    <p:extLst>
      <p:ext uri="{BB962C8B-B14F-4D97-AF65-F5344CB8AC3E}">
        <p14:creationId xmlns:p14="http://schemas.microsoft.com/office/powerpoint/2010/main" val="70660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Užduotis grupelėse</a:t>
            </a:r>
            <a:br>
              <a:rPr lang="lt-LT" dirty="0"/>
            </a:br>
            <a:r>
              <a:rPr lang="lt-LT" dirty="0"/>
              <a:t>1 dalis</a:t>
            </a:r>
          </a:p>
        </p:txBody>
      </p:sp>
      <p:sp>
        <p:nvSpPr>
          <p:cNvPr id="4" name="Content Placeholder 3"/>
          <p:cNvSpPr>
            <a:spLocks noGrp="1"/>
          </p:cNvSpPr>
          <p:nvPr>
            <p:ph sz="half" idx="1"/>
          </p:nvPr>
        </p:nvSpPr>
        <p:spPr/>
        <p:txBody>
          <a:bodyPr/>
          <a:lstStyle/>
          <a:p>
            <a:r>
              <a:rPr lang="lt-LT" dirty="0"/>
              <a:t>Prašau surašykite kuo daugiau asociacijų su žodžiu Kalėdos</a:t>
            </a:r>
          </a:p>
          <a:p>
            <a:r>
              <a:rPr lang="lt-LT" dirty="0"/>
              <a:t>Jas surašę, sugrupuokite ir pristatykite....</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43800" y="2880254"/>
            <a:ext cx="4160838" cy="2773892"/>
          </a:xfrm>
        </p:spPr>
      </p:pic>
    </p:spTree>
    <p:extLst>
      <p:ext uri="{BB962C8B-B14F-4D97-AF65-F5344CB8AC3E}">
        <p14:creationId xmlns:p14="http://schemas.microsoft.com/office/powerpoint/2010/main" val="388074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t-LT" dirty="0"/>
              <a:t>Įžvalgos pamąstymui...</a:t>
            </a:r>
            <a:br>
              <a:rPr lang="lt-LT" dirty="0"/>
            </a:br>
            <a:r>
              <a:rPr lang="lt-LT" dirty="0"/>
              <a:t>Šv. Kalėdų žinia...</a:t>
            </a:r>
          </a:p>
        </p:txBody>
      </p:sp>
      <p:sp>
        <p:nvSpPr>
          <p:cNvPr id="6" name="Content Placeholder 5"/>
          <p:cNvSpPr>
            <a:spLocks noGrp="1"/>
          </p:cNvSpPr>
          <p:nvPr>
            <p:ph sz="half" idx="1"/>
          </p:nvPr>
        </p:nvSpPr>
        <p:spPr/>
        <p:txBody>
          <a:bodyPr/>
          <a:lstStyle/>
          <a:p>
            <a:r>
              <a:rPr lang="lt-LT" dirty="0"/>
              <a:t>Kokius gauname atvirukus?</a:t>
            </a:r>
          </a:p>
          <a:p>
            <a:r>
              <a:rPr lang="lt-LT" dirty="0"/>
              <a:t>Ar patys rašome kalėdinius sveikinimus? Kokius?</a:t>
            </a:r>
          </a:p>
          <a:p>
            <a:r>
              <a:rPr lang="lt-LT" dirty="0"/>
              <a:t>Kokią žinią perduoda pasaulis apie Kalėdas?</a:t>
            </a:r>
          </a:p>
          <a:p>
            <a:pPr marL="0" indent="0">
              <a:buNone/>
            </a:pPr>
            <a:endParaRPr lang="lt-LT" dirty="0"/>
          </a:p>
        </p:txBody>
      </p:sp>
      <p:pic>
        <p:nvPicPr>
          <p:cNvPr id="1026" name="Picture 2" descr="http://y.delfi.lt/norm/52266/1760628_sH7DMH.jpe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251168" y="2438400"/>
            <a:ext cx="274610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Pagrindinė Šv. Kalėdų žinia. Kokia?</a:t>
            </a:r>
          </a:p>
        </p:txBody>
      </p:sp>
      <p:sp>
        <p:nvSpPr>
          <p:cNvPr id="3" name="Content Placeholder 2"/>
          <p:cNvSpPr>
            <a:spLocks noGrp="1"/>
          </p:cNvSpPr>
          <p:nvPr>
            <p:ph sz="half" idx="1"/>
          </p:nvPr>
        </p:nvSpPr>
        <p:spPr>
          <a:xfrm>
            <a:off x="1780308" y="2077644"/>
            <a:ext cx="4160520" cy="3657601"/>
          </a:xfrm>
        </p:spPr>
        <p:txBody>
          <a:bodyPr/>
          <a:lstStyle/>
          <a:p>
            <a:r>
              <a:rPr lang="lt-LT" dirty="0"/>
              <a:t>Atsakymai...</a:t>
            </a:r>
          </a:p>
        </p:txBody>
      </p:sp>
      <p:pic>
        <p:nvPicPr>
          <p:cNvPr id="2052" name="Picture 4" descr="Vaizdo rezultata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799" y="1995055"/>
            <a:ext cx="5243945" cy="368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74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dirty="0"/>
              <a:t>Chistmas List </a:t>
            </a:r>
            <a:br>
              <a:rPr lang="lt-LT" dirty="0"/>
            </a:br>
            <a:r>
              <a:rPr lang="lt-LT" dirty="0"/>
              <a:t>(Kalėdų sąrašas)</a:t>
            </a:r>
          </a:p>
        </p:txBody>
      </p:sp>
      <p:sp>
        <p:nvSpPr>
          <p:cNvPr id="3" name="Content Placeholder 2"/>
          <p:cNvSpPr>
            <a:spLocks noGrp="1"/>
          </p:cNvSpPr>
          <p:nvPr>
            <p:ph idx="1"/>
          </p:nvPr>
        </p:nvSpPr>
        <p:spPr/>
        <p:txBody>
          <a:bodyPr>
            <a:normAutofit fontScale="92500" lnSpcReduction="10000"/>
          </a:bodyPr>
          <a:lstStyle/>
          <a:p>
            <a:r>
              <a:rPr lang="lt-LT" dirty="0"/>
              <a:t>1. Buy a present – be a present (nupirk dovaną – būk dovana)</a:t>
            </a:r>
          </a:p>
          <a:p>
            <a:r>
              <a:rPr lang="lt-LT" dirty="0"/>
              <a:t>2.Wrap my presents a hug – Wrap the ones </a:t>
            </a:r>
            <a:r>
              <a:rPr lang="en-US" dirty="0"/>
              <a:t>I love with (</a:t>
            </a:r>
            <a:r>
              <a:rPr lang="en-US" dirty="0" err="1"/>
              <a:t>suvyniok</a:t>
            </a:r>
            <a:r>
              <a:rPr lang="en-US" dirty="0"/>
              <a:t> </a:t>
            </a:r>
            <a:r>
              <a:rPr lang="en-US" dirty="0" err="1"/>
              <a:t>dovanas</a:t>
            </a:r>
            <a:r>
              <a:rPr lang="en-US" dirty="0"/>
              <a:t> – </a:t>
            </a:r>
            <a:r>
              <a:rPr lang="en-US" u="sng" dirty="0" err="1"/>
              <a:t>apkabink</a:t>
            </a:r>
            <a:r>
              <a:rPr lang="en-US" u="sng" dirty="0"/>
              <a:t> </a:t>
            </a:r>
            <a:r>
              <a:rPr lang="en-US" u="sng" dirty="0" err="1"/>
              <a:t>tuos</a:t>
            </a:r>
            <a:r>
              <a:rPr lang="en-US" u="sng" dirty="0"/>
              <a:t>, </a:t>
            </a:r>
            <a:r>
              <a:rPr lang="en-US" u="sng" dirty="0" err="1"/>
              <a:t>kuriuos</a:t>
            </a:r>
            <a:r>
              <a:rPr lang="en-US" u="sng" dirty="0"/>
              <a:t> </a:t>
            </a:r>
            <a:r>
              <a:rPr lang="en-US" u="sng" dirty="0" err="1"/>
              <a:t>myli</a:t>
            </a:r>
            <a:r>
              <a:rPr lang="en-US" u="sng" dirty="0"/>
              <a:t>)</a:t>
            </a:r>
          </a:p>
          <a:p>
            <a:r>
              <a:rPr lang="en-US" dirty="0"/>
              <a:t>3.Sen postcards </a:t>
            </a:r>
            <a:r>
              <a:rPr lang="en-US" dirty="0" err="1"/>
              <a:t>wiches</a:t>
            </a:r>
            <a:r>
              <a:rPr lang="en-US" dirty="0"/>
              <a:t> – Sen peace and good (Si</a:t>
            </a:r>
            <a:r>
              <a:rPr lang="lt-LT" dirty="0"/>
              <a:t>ųsk kalėdinius sveikinimus- </a:t>
            </a:r>
            <a:r>
              <a:rPr lang="lt-LT" u="sng" dirty="0"/>
              <a:t>siųsk taiką ir gerumą)</a:t>
            </a:r>
            <a:endParaRPr lang="en-US" u="sng" dirty="0"/>
          </a:p>
          <a:p>
            <a:r>
              <a:rPr lang="en-US" dirty="0"/>
              <a:t>4.Buy food to the poor – Give away food to the poor</a:t>
            </a:r>
            <a:r>
              <a:rPr lang="lt-LT" dirty="0"/>
              <a:t> (Nupirk maisto elgetoms – </a:t>
            </a:r>
            <a:r>
              <a:rPr lang="lt-LT" u="sng" dirty="0"/>
              <a:t>duok maisto elgetoms</a:t>
            </a:r>
            <a:r>
              <a:rPr lang="lt-LT" dirty="0"/>
              <a:t>)</a:t>
            </a:r>
            <a:endParaRPr lang="en-US" dirty="0"/>
          </a:p>
          <a:p>
            <a:r>
              <a:rPr lang="en-US" dirty="0"/>
              <a:t>5. Get new </a:t>
            </a:r>
            <a:r>
              <a:rPr lang="en-US" dirty="0" err="1"/>
              <a:t>clother</a:t>
            </a:r>
            <a:r>
              <a:rPr lang="en-US" dirty="0"/>
              <a:t> – Donate </a:t>
            </a:r>
            <a:r>
              <a:rPr lang="en-US" dirty="0" err="1"/>
              <a:t>clother</a:t>
            </a:r>
            <a:r>
              <a:rPr lang="lt-LT" dirty="0"/>
              <a:t> (pirk naujus rūbus – </a:t>
            </a:r>
            <a:r>
              <a:rPr lang="lt-LT" u="sng" dirty="0"/>
              <a:t>dovanoti naujus rūbus</a:t>
            </a:r>
            <a:r>
              <a:rPr lang="lt-LT" dirty="0"/>
              <a:t>)</a:t>
            </a:r>
            <a:endParaRPr lang="en-US" dirty="0"/>
          </a:p>
          <a:p>
            <a:r>
              <a:rPr lang="en-US" dirty="0"/>
              <a:t>6. See the Christmas light – Be the Christmas light</a:t>
            </a:r>
            <a:r>
              <a:rPr lang="lt-LT" dirty="0"/>
              <a:t> (matyt kalėdų šviesą – </a:t>
            </a:r>
            <a:r>
              <a:rPr lang="lt-LT" u="sng" dirty="0"/>
              <a:t>būk Kalėdų šviesa)</a:t>
            </a:r>
            <a:endParaRPr lang="en-US" u="sng" dirty="0"/>
          </a:p>
          <a:p>
            <a:endParaRPr lang="lt-LT" dirty="0"/>
          </a:p>
        </p:txBody>
      </p:sp>
    </p:spTree>
    <p:extLst>
      <p:ext uri="{BB962C8B-B14F-4D97-AF65-F5344CB8AC3E}">
        <p14:creationId xmlns:p14="http://schemas.microsoft.com/office/powerpoint/2010/main" val="114290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dirty="0"/>
              <a:t>Santonai – kas tai? Kaip pasigaminti? Kaip pasigaminti prakartėlę?</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3701" y="2213263"/>
            <a:ext cx="8569036" cy="4249881"/>
          </a:xfrm>
          <a:prstGeom prst="rect">
            <a:avLst/>
          </a:prstGeom>
        </p:spPr>
      </p:pic>
    </p:spTree>
    <p:extLst>
      <p:ext uri="{BB962C8B-B14F-4D97-AF65-F5344CB8AC3E}">
        <p14:creationId xmlns:p14="http://schemas.microsoft.com/office/powerpoint/2010/main" val="297743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Koki</a:t>
            </a:r>
            <a:r>
              <a:rPr lang="lt-LT" dirty="0"/>
              <a:t>ą žinią mums pateikia spauda?</a:t>
            </a:r>
          </a:p>
        </p:txBody>
      </p:sp>
      <p:sp>
        <p:nvSpPr>
          <p:cNvPr id="3" name="Content Placeholder 2"/>
          <p:cNvSpPr>
            <a:spLocks noGrp="1"/>
          </p:cNvSpPr>
          <p:nvPr>
            <p:ph idx="1"/>
          </p:nvPr>
        </p:nvSpPr>
        <p:spPr/>
        <p:txBody>
          <a:bodyPr>
            <a:normAutofit/>
          </a:bodyPr>
          <a:lstStyle/>
          <a:p>
            <a:r>
              <a:rPr lang="lt-LT" dirty="0"/>
              <a:t>Broliai pranciškonai skelbia prakartėlių konkursą. 2016 metų lapkričio 7 d. Respublika.lt</a:t>
            </a:r>
          </a:p>
          <a:p>
            <a:r>
              <a:rPr lang="lt-LT" dirty="0"/>
              <a:t>Apie tai paskelbta katalikai.lt ir Bernardinai.lt puslapiuose:</a:t>
            </a:r>
          </a:p>
          <a:p>
            <a:r>
              <a:rPr lang="lt-LT" dirty="0"/>
              <a:t>„ Manau, jog kaip šv. Pranciškaus laikais, taip ir šiandien yra labai panaši situacija. Kalėdų šventės visame pasaulyje švenčiamos labai plačiai, bet kuo toliau, tuo labiau išsitrina šventės esmė, ji pradedama vadinti „sezonine švente“. Prakartėlių gamyba namuose, kai ją drauge daro tėveliai ir vaikai, turėtų pasitarnauti tam, kad būtų atgaivinta pati centrinė šv. Kalėdų žinia, jog Kalėdos yra Dievo gimimo Žemėje šventė.” </a:t>
            </a:r>
            <a:r>
              <a:rPr lang="lt-LT" sz="1000" cap="all" dirty="0"/>
              <a:t>ALGIRDAS MALAKAUSKIS OFM: „VARŽYDAMIESI DĖL GRAŽIAUSIOS PRAKARTĖLĖS, ATIDUOSIME GARBĘ DIEVUI“</a:t>
            </a:r>
          </a:p>
          <a:p>
            <a:endParaRPr lang="lt-LT" dirty="0"/>
          </a:p>
          <a:p>
            <a:endParaRPr lang="lt-LT" dirty="0"/>
          </a:p>
          <a:p>
            <a:endParaRPr lang="lt-LT" dirty="0"/>
          </a:p>
          <a:p>
            <a:endParaRPr lang="lt-LT" dirty="0"/>
          </a:p>
        </p:txBody>
      </p:sp>
    </p:spTree>
    <p:extLst>
      <p:ext uri="{BB962C8B-B14F-4D97-AF65-F5344CB8AC3E}">
        <p14:creationId xmlns:p14="http://schemas.microsoft.com/office/powerpoint/2010/main" val="2992287154"/>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679</TotalTime>
  <Words>736</Words>
  <Application>Microsoft Office PowerPoint</Application>
  <PresentationFormat>Plačiaekranė</PresentationFormat>
  <Paragraphs>83</Paragraphs>
  <Slides>25</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25</vt:i4>
      </vt:variant>
    </vt:vector>
  </HeadingPairs>
  <TitlesOfParts>
    <vt:vector size="30" baseType="lpstr">
      <vt:lpstr>Arial</vt:lpstr>
      <vt:lpstr>Calibri</vt:lpstr>
      <vt:lpstr>Century Schoolbook</vt:lpstr>
      <vt:lpstr>Corbel</vt:lpstr>
      <vt:lpstr>Feathered</vt:lpstr>
      <vt:lpstr>Šviesos belaukiant...</vt:lpstr>
      <vt:lpstr>Seminaro tikslas</vt:lpstr>
      <vt:lpstr>Seminaro uždaviniai</vt:lpstr>
      <vt:lpstr>Užduotis grupelėse 1 dalis</vt:lpstr>
      <vt:lpstr>Įžvalgos pamąstymui... Šv. Kalėdų žinia...</vt:lpstr>
      <vt:lpstr>Pagrindinė Šv. Kalėdų žinia. Kokia?</vt:lpstr>
      <vt:lpstr>Chistmas List  (Kalėdų sąrašas)</vt:lpstr>
      <vt:lpstr>Santonai – kas tai? Kaip pasigaminti? Kaip pasigaminti prakartėlę?</vt:lpstr>
      <vt:lpstr>Kokią žinią mums pateikia spauda?</vt:lpstr>
      <vt:lpstr>Patarimai spaudoje</vt:lpstr>
      <vt:lpstr>LIETUVOJE GYVENANTIS ITALAS: „ITALAI GATVĖSE PATYS TAMPA PRAKARTĖLE“  </vt:lpstr>
      <vt:lpstr>Pasigamink prakartėlę pats</vt:lpstr>
      <vt:lpstr>Prakartėlių paroda</vt:lpstr>
      <vt:lpstr>Melskis su Šventuoju Raštu</vt:lpstr>
      <vt:lpstr>Šventojo Rašto skaitymas</vt:lpstr>
      <vt:lpstr>Keletas būdų kaip skaityti Šventąjį Raštą</vt:lpstr>
      <vt:lpstr>Dar viena figūra prakartėlėje - angelas</vt:lpstr>
      <vt:lpstr>Kalėdiniai simboliai ir ženklai pirmos dalies pabaigai</vt:lpstr>
      <vt:lpstr>Antroji seminaro dalis </vt:lpstr>
      <vt:lpstr>Ugnis ir moteris Dėmesys Šv. Mergelei Marijai </vt:lpstr>
      <vt:lpstr>Trečioji dalis – patarimai, apibendrinimas</vt:lpstr>
      <vt:lpstr>Patarimai metodui „Angelavimas“</vt:lpstr>
      <vt:lpstr>Patarimai kaip paruošti Kalėdų žvaigždę</vt:lpstr>
      <vt:lpstr>Patarimai kaip paruošti aplinką norint pajausti vienuolinį gyvenimą</vt:lpstr>
      <vt:lpstr>Patarimai kaip pasigaminti „žuvytę“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Šv. Kalėdų belaukiant</dc:title>
  <dc:creator>HP</dc:creator>
  <cp:lastModifiedBy>VVPKRŠC</cp:lastModifiedBy>
  <cp:revision>65</cp:revision>
  <dcterms:created xsi:type="dcterms:W3CDTF">2016-11-09T07:37:41Z</dcterms:created>
  <dcterms:modified xsi:type="dcterms:W3CDTF">2016-12-22T06:56:30Z</dcterms:modified>
</cp:coreProperties>
</file>