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56" r:id="rId2"/>
    <p:sldId id="258" r:id="rId3"/>
    <p:sldId id="273" r:id="rId4"/>
    <p:sldId id="266" r:id="rId5"/>
    <p:sldId id="264" r:id="rId6"/>
    <p:sldId id="267" r:id="rId7"/>
    <p:sldId id="265" r:id="rId8"/>
    <p:sldId id="268" r:id="rId9"/>
    <p:sldId id="263" r:id="rId10"/>
    <p:sldId id="262" r:id="rId11"/>
    <p:sldId id="269" r:id="rId12"/>
    <p:sldId id="270" r:id="rId13"/>
    <p:sldId id="271" r:id="rId14"/>
    <p:sldId id="285" r:id="rId15"/>
    <p:sldId id="275" r:id="rId16"/>
    <p:sldId id="286" r:id="rId17"/>
    <p:sldId id="287" r:id="rId18"/>
    <p:sldId id="288" r:id="rId19"/>
    <p:sldId id="289" r:id="rId20"/>
    <p:sldId id="290" r:id="rId21"/>
    <p:sldId id="291" r:id="rId22"/>
    <p:sldId id="292" r:id="rId23"/>
    <p:sldId id="276" r:id="rId24"/>
    <p:sldId id="283" r:id="rId25"/>
    <p:sldId id="284" r:id="rId26"/>
    <p:sldId id="277" r:id="rId27"/>
    <p:sldId id="278" r:id="rId28"/>
    <p:sldId id="282" r:id="rId29"/>
    <p:sldId id="279" r:id="rId30"/>
    <p:sldId id="280" r:id="rId31"/>
    <p:sldId id="274" r:id="rId32"/>
    <p:sldId id="28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C8646793-7689-4CBD-9B19-F2E4863BBF64}">
          <p14:sldIdLst>
            <p14:sldId id="256"/>
            <p14:sldId id="258"/>
            <p14:sldId id="273"/>
            <p14:sldId id="266"/>
            <p14:sldId id="264"/>
            <p14:sldId id="267"/>
            <p14:sldId id="265"/>
            <p14:sldId id="268"/>
            <p14:sldId id="263"/>
            <p14:sldId id="262"/>
            <p14:sldId id="269"/>
            <p14:sldId id="270"/>
            <p14:sldId id="271"/>
            <p14:sldId id="285"/>
            <p14:sldId id="275"/>
            <p14:sldId id="286"/>
            <p14:sldId id="287"/>
            <p14:sldId id="288"/>
            <p14:sldId id="289"/>
            <p14:sldId id="290"/>
            <p14:sldId id="291"/>
            <p14:sldId id="292"/>
            <p14:sldId id="276"/>
            <p14:sldId id="283"/>
            <p14:sldId id="284"/>
            <p14:sldId id="277"/>
            <p14:sldId id="278"/>
            <p14:sldId id="282"/>
            <p14:sldId id="279"/>
            <p14:sldId id="280"/>
            <p14:sldId id="274"/>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86" autoAdjust="0"/>
    <p:restoredTop sz="94660"/>
  </p:normalViewPr>
  <p:slideViewPr>
    <p:cSldViewPr snapToGrid="0">
      <p:cViewPr varScale="1">
        <p:scale>
          <a:sx n="108" d="100"/>
          <a:sy n="108" d="100"/>
        </p:scale>
        <p:origin x="1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lt-LT"/>
              <a:t>Spustelėję redaguokite stilių</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03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Date Placeholder 2"/>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162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lt-LT"/>
              <a:t>Spustelėję redaguokite stilių</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41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lt-LT"/>
              <a:t>Spustelėję redaguokite stilių</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5761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lt-LT"/>
              <a:t>Spustelėję redaguokite stilių</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3756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lt-LT"/>
              <a:t>Spustelėję redaguokite stilių</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t-LT"/>
              <a:t>Spustelėkite, kad galėtumėte redaguoti šablono teksto stilius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48862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lt-LT"/>
              <a:t>Spustelėję redaguokite stilių</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t-LT"/>
              <a:t>Spustelėkite, kad galėtumėte redaguoti šablono teksto stilius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647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ncho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0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lt-LT"/>
              <a:t>Spustelėję redaguokite stilių</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204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nchor="ct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232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lt-LT"/>
              <a:t>Spustelėję redaguokite stilių</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1240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781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115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048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665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lt-LT"/>
              <a:t>Spustelėję redaguokite stilių</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455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lt-LT"/>
              <a:t>Spustelėję redaguokite stilių</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11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10/28/2019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0588501"/>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player.vimeo.com/video/1443911?app_id=12296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A35BF87-8530-45FE-BA43-667899EBD37D}"/>
              </a:ext>
            </a:extLst>
          </p:cNvPr>
          <p:cNvSpPr>
            <a:spLocks noGrp="1"/>
          </p:cNvSpPr>
          <p:nvPr>
            <p:ph type="ctrTitle"/>
          </p:nvPr>
        </p:nvSpPr>
        <p:spPr>
          <a:xfrm>
            <a:off x="684212" y="448575"/>
            <a:ext cx="9262045" cy="3666225"/>
          </a:xfrm>
        </p:spPr>
        <p:txBody>
          <a:bodyPr>
            <a:normAutofit/>
          </a:bodyPr>
          <a:lstStyle/>
          <a:p>
            <a:pPr algn="ctr"/>
            <a:r>
              <a:rPr lang="lt-LT" sz="5600" dirty="0">
                <a:solidFill>
                  <a:schemeClr val="bg1"/>
                </a:solidFill>
              </a:rPr>
              <a:t>Stovykla – ypatinga galimybė pažinti mokinį</a:t>
            </a:r>
          </a:p>
        </p:txBody>
      </p:sp>
      <p:sp>
        <p:nvSpPr>
          <p:cNvPr id="3" name="Antrinis pavadinimas 2">
            <a:extLst>
              <a:ext uri="{FF2B5EF4-FFF2-40B4-BE49-F238E27FC236}">
                <a16:creationId xmlns:a16="http://schemas.microsoft.com/office/drawing/2014/main" id="{0EB12C06-9C3F-4334-A243-24ABA70B7FAF}"/>
              </a:ext>
            </a:extLst>
          </p:cNvPr>
          <p:cNvSpPr>
            <a:spLocks noGrp="1"/>
          </p:cNvSpPr>
          <p:nvPr>
            <p:ph type="subTitle" idx="1"/>
          </p:nvPr>
        </p:nvSpPr>
        <p:spPr>
          <a:xfrm>
            <a:off x="684212" y="4977442"/>
            <a:ext cx="6400800" cy="813758"/>
          </a:xfrm>
        </p:spPr>
        <p:txBody>
          <a:bodyPr/>
          <a:lstStyle/>
          <a:p>
            <a:r>
              <a:rPr lang="lt-LT" sz="2000" i="1" dirty="0">
                <a:solidFill>
                  <a:schemeClr val="bg1"/>
                </a:solidFill>
                <a:latin typeface="+mj-lt"/>
              </a:rPr>
              <a:t>Vilkaviškio vyskupijos Parapinės katechezės ir religinio švietimo centro referentė Lina Mažeikaitė</a:t>
            </a:r>
          </a:p>
          <a:p>
            <a:endParaRPr lang="lt-LT" dirty="0"/>
          </a:p>
        </p:txBody>
      </p:sp>
      <p:sp>
        <p:nvSpPr>
          <p:cNvPr id="4" name="Antrinis pavadinimas 2">
            <a:extLst>
              <a:ext uri="{FF2B5EF4-FFF2-40B4-BE49-F238E27FC236}">
                <a16:creationId xmlns:a16="http://schemas.microsoft.com/office/drawing/2014/main" id="{23FD8380-E28F-4D8F-823B-0E5A05B72054}"/>
              </a:ext>
            </a:extLst>
          </p:cNvPr>
          <p:cNvSpPr txBox="1">
            <a:spLocks/>
          </p:cNvSpPr>
          <p:nvPr/>
        </p:nvSpPr>
        <p:spPr>
          <a:xfrm>
            <a:off x="9514786" y="6082342"/>
            <a:ext cx="1949719" cy="430601"/>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50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lt-LT" sz="2000" dirty="0">
                <a:solidFill>
                  <a:schemeClr val="bg1"/>
                </a:solidFill>
                <a:latin typeface="+mj-lt"/>
              </a:rPr>
              <a:t>2019 spalio 28 d.</a:t>
            </a:r>
          </a:p>
          <a:p>
            <a:endParaRPr lang="lt-LT" dirty="0"/>
          </a:p>
        </p:txBody>
      </p:sp>
    </p:spTree>
    <p:extLst>
      <p:ext uri="{BB962C8B-B14F-4D97-AF65-F5344CB8AC3E}">
        <p14:creationId xmlns:p14="http://schemas.microsoft.com/office/powerpoint/2010/main" val="328602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3"/>
            <a:ext cx="10831513" cy="876860"/>
          </a:xfrm>
          <a:noFill/>
          <a:ln>
            <a:noFill/>
          </a:ln>
        </p:spPr>
        <p:txBody>
          <a:bodyPr>
            <a:noAutofit/>
          </a:bodyPr>
          <a:lstStyle/>
          <a:p>
            <a:pPr algn="ctr"/>
            <a:r>
              <a:rPr lang="lt-LT" sz="5400" dirty="0">
                <a:solidFill>
                  <a:schemeClr val="bg1"/>
                </a:solidFill>
              </a:rPr>
              <a:t>Psichologinė pagalba</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1173192" y="1371600"/>
            <a:ext cx="10524226" cy="5190066"/>
          </a:xfrm>
        </p:spPr>
        <p:txBody>
          <a:bodyPr>
            <a:normAutofit fontScale="85000" lnSpcReduction="20000"/>
          </a:bodyPr>
          <a:lstStyle/>
          <a:p>
            <a:pPr algn="just">
              <a:buClrTx/>
              <a:buFont typeface="Wingdings" panose="05000000000000000000" pitchFamily="2" charset="2"/>
              <a:buChar char="§"/>
            </a:pPr>
            <a:r>
              <a:rPr lang="lt-LT" sz="2400" dirty="0">
                <a:solidFill>
                  <a:schemeClr val="bg1"/>
                </a:solidFill>
              </a:rPr>
              <a:t>Tėvų meilės trūkumas;</a:t>
            </a:r>
          </a:p>
          <a:p>
            <a:pPr algn="just">
              <a:buClrTx/>
              <a:buFont typeface="Wingdings" panose="05000000000000000000" pitchFamily="2" charset="2"/>
              <a:buChar char="§"/>
            </a:pPr>
            <a:r>
              <a:rPr lang="lt-LT" sz="2400" dirty="0">
                <a:solidFill>
                  <a:schemeClr val="bg1"/>
                </a:solidFill>
              </a:rPr>
              <a:t>Giežti reikalavimai (namuose, mokykloje, iš bendraamžių);</a:t>
            </a:r>
          </a:p>
          <a:p>
            <a:pPr algn="just">
              <a:buClrTx/>
              <a:buFont typeface="Wingdings" panose="05000000000000000000" pitchFamily="2" charset="2"/>
              <a:buChar char="§"/>
            </a:pPr>
            <a:r>
              <a:rPr lang="lt-LT" sz="2400" dirty="0">
                <a:solidFill>
                  <a:schemeClr val="bg1"/>
                </a:solidFill>
              </a:rPr>
              <a:t>Tėvų skyrybos;</a:t>
            </a:r>
          </a:p>
          <a:p>
            <a:pPr algn="just">
              <a:buClrTx/>
              <a:buFont typeface="Wingdings" panose="05000000000000000000" pitchFamily="2" charset="2"/>
              <a:buChar char="§"/>
            </a:pPr>
            <a:r>
              <a:rPr lang="lt-LT" sz="2400" dirty="0">
                <a:solidFill>
                  <a:schemeClr val="bg1"/>
                </a:solidFill>
              </a:rPr>
              <a:t>Nerimas;</a:t>
            </a:r>
          </a:p>
          <a:p>
            <a:pPr algn="just">
              <a:buClrTx/>
              <a:buFont typeface="Wingdings" panose="05000000000000000000" pitchFamily="2" charset="2"/>
              <a:buChar char="§"/>
            </a:pPr>
            <a:r>
              <a:rPr lang="lt-LT" sz="2400" dirty="0">
                <a:solidFill>
                  <a:schemeClr val="bg1"/>
                </a:solidFill>
              </a:rPr>
              <a:t>Socializacijos stoka;</a:t>
            </a:r>
          </a:p>
          <a:p>
            <a:pPr algn="just">
              <a:buClrTx/>
              <a:buFont typeface="Wingdings" panose="05000000000000000000" pitchFamily="2" charset="2"/>
              <a:buChar char="§"/>
            </a:pPr>
            <a:r>
              <a:rPr lang="lt-LT" sz="2400" dirty="0">
                <a:solidFill>
                  <a:schemeClr val="bg1"/>
                </a:solidFill>
              </a:rPr>
              <a:t>Elgesio sutrikimai;</a:t>
            </a:r>
          </a:p>
          <a:p>
            <a:pPr algn="just">
              <a:buClrTx/>
              <a:buFont typeface="Wingdings" panose="05000000000000000000" pitchFamily="2" charset="2"/>
              <a:buChar char="§"/>
            </a:pPr>
            <a:r>
              <a:rPr lang="lt-LT" sz="2400" dirty="0" err="1">
                <a:solidFill>
                  <a:schemeClr val="bg1"/>
                </a:solidFill>
              </a:rPr>
              <a:t>Suicidinės</a:t>
            </a:r>
            <a:r>
              <a:rPr lang="lt-LT" sz="2400" dirty="0">
                <a:solidFill>
                  <a:schemeClr val="bg1"/>
                </a:solidFill>
              </a:rPr>
              <a:t> mintys;</a:t>
            </a:r>
          </a:p>
          <a:p>
            <a:pPr algn="just">
              <a:buClrTx/>
              <a:buFont typeface="Wingdings" panose="05000000000000000000" pitchFamily="2" charset="2"/>
              <a:buChar char="§"/>
            </a:pPr>
            <a:r>
              <a:rPr lang="lt-LT" sz="2400" dirty="0">
                <a:solidFill>
                  <a:schemeClr val="bg1"/>
                </a:solidFill>
              </a:rPr>
              <a:t>Depresija;</a:t>
            </a:r>
          </a:p>
          <a:p>
            <a:pPr algn="just">
              <a:buClrTx/>
              <a:buFont typeface="Wingdings" panose="05000000000000000000" pitchFamily="2" charset="2"/>
              <a:buChar char="§"/>
            </a:pPr>
            <a:r>
              <a:rPr lang="lt-LT" sz="2400" dirty="0">
                <a:solidFill>
                  <a:schemeClr val="bg1"/>
                </a:solidFill>
              </a:rPr>
              <a:t>Vienišumas;</a:t>
            </a:r>
          </a:p>
          <a:p>
            <a:pPr algn="just">
              <a:buClrTx/>
              <a:buFont typeface="Wingdings" panose="05000000000000000000" pitchFamily="2" charset="2"/>
              <a:buChar char="§"/>
            </a:pPr>
            <a:r>
              <a:rPr lang="lt-LT" sz="2400" dirty="0">
                <a:solidFill>
                  <a:schemeClr val="bg1"/>
                </a:solidFill>
              </a:rPr>
              <a:t>Lytiškumo ugdymo spragos;</a:t>
            </a:r>
          </a:p>
          <a:p>
            <a:pPr algn="just">
              <a:buClrTx/>
              <a:buFont typeface="Wingdings" panose="05000000000000000000" pitchFamily="2" charset="2"/>
              <a:buChar char="§"/>
            </a:pPr>
            <a:r>
              <a:rPr lang="lt-LT" sz="2400" dirty="0">
                <a:solidFill>
                  <a:schemeClr val="bg1"/>
                </a:solidFill>
              </a:rPr>
              <a:t>Kritinio mąstymo stoka;</a:t>
            </a:r>
          </a:p>
          <a:p>
            <a:pPr algn="just">
              <a:buClrTx/>
              <a:buFont typeface="Wingdings" panose="05000000000000000000" pitchFamily="2" charset="2"/>
              <a:buChar char="§"/>
            </a:pPr>
            <a:r>
              <a:rPr lang="lt-LT" sz="2400" dirty="0">
                <a:solidFill>
                  <a:schemeClr val="bg1"/>
                </a:solidFill>
              </a:rPr>
              <a:t>Kompleksai;</a:t>
            </a:r>
          </a:p>
          <a:p>
            <a:pPr algn="just">
              <a:buClrTx/>
              <a:buFont typeface="Wingdings" panose="05000000000000000000" pitchFamily="2" charset="2"/>
              <a:buChar char="§"/>
            </a:pPr>
            <a:r>
              <a:rPr lang="lt-LT" sz="2400" dirty="0">
                <a:solidFill>
                  <a:schemeClr val="bg1"/>
                </a:solidFill>
              </a:rPr>
              <a:t>Priklausomybės (tabakui, alkoholiui, PC ir kt.);</a:t>
            </a:r>
            <a:endParaRPr lang="lt-LT" sz="1500" dirty="0">
              <a:solidFill>
                <a:schemeClr val="bg1"/>
              </a:solidFill>
            </a:endParaRPr>
          </a:p>
        </p:txBody>
      </p:sp>
    </p:spTree>
    <p:extLst>
      <p:ext uri="{BB962C8B-B14F-4D97-AF65-F5344CB8AC3E}">
        <p14:creationId xmlns:p14="http://schemas.microsoft.com/office/powerpoint/2010/main" val="101755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1101147"/>
          </a:xfrm>
          <a:noFill/>
          <a:ln>
            <a:noFill/>
          </a:ln>
        </p:spPr>
        <p:txBody>
          <a:bodyPr/>
          <a:lstStyle/>
          <a:p>
            <a:pPr algn="ctr"/>
            <a:r>
              <a:rPr lang="lt-LT" dirty="0">
                <a:solidFill>
                  <a:schemeClr val="bg1"/>
                </a:solidFill>
              </a:rPr>
              <a:t>Grįžtamasis ryšys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940279" y="1397479"/>
            <a:ext cx="10042046" cy="5227607"/>
          </a:xfrm>
        </p:spPr>
        <p:txBody>
          <a:bodyPr/>
          <a:lstStyle/>
          <a:p>
            <a:pPr>
              <a:buClrTx/>
            </a:pPr>
            <a:endParaRPr lang="lt-LT" dirty="0">
              <a:solidFill>
                <a:schemeClr val="bg1"/>
              </a:solidFill>
            </a:endParaRPr>
          </a:p>
          <a:p>
            <a:pPr>
              <a:buClrTx/>
            </a:pPr>
            <a:r>
              <a:rPr lang="lt-LT" dirty="0">
                <a:solidFill>
                  <a:schemeClr val="bg1"/>
                </a:solidFill>
              </a:rPr>
              <a:t>Ilgametis dalyvavimas stovykloje;</a:t>
            </a:r>
          </a:p>
          <a:p>
            <a:pPr>
              <a:buClrTx/>
            </a:pPr>
            <a:r>
              <a:rPr lang="lt-LT" dirty="0">
                <a:solidFill>
                  <a:schemeClr val="bg1"/>
                </a:solidFill>
              </a:rPr>
              <a:t>Vadovų komandos dalis;</a:t>
            </a:r>
          </a:p>
          <a:p>
            <a:pPr>
              <a:buClrTx/>
            </a:pPr>
            <a:r>
              <a:rPr lang="lt-LT" dirty="0" err="1">
                <a:solidFill>
                  <a:schemeClr val="bg1"/>
                </a:solidFill>
              </a:rPr>
              <a:t>Savanoriavimas</a:t>
            </a:r>
            <a:r>
              <a:rPr lang="lt-LT" dirty="0">
                <a:solidFill>
                  <a:schemeClr val="bg1"/>
                </a:solidFill>
              </a:rPr>
              <a:t> renginiuose;</a:t>
            </a:r>
          </a:p>
          <a:p>
            <a:pPr>
              <a:buClrTx/>
            </a:pPr>
            <a:r>
              <a:rPr lang="lt-LT" dirty="0">
                <a:solidFill>
                  <a:schemeClr val="bg1"/>
                </a:solidFill>
              </a:rPr>
              <a:t>Dalyvavimas parapijos gyvenime;</a:t>
            </a:r>
          </a:p>
          <a:p>
            <a:pPr>
              <a:buClrTx/>
            </a:pPr>
            <a:r>
              <a:rPr lang="lt-LT" dirty="0">
                <a:solidFill>
                  <a:schemeClr val="bg1"/>
                </a:solidFill>
              </a:rPr>
              <a:t>Dalyvavimas jaunimo renginiuose ir atsakomybių prisiėmimas;</a:t>
            </a:r>
          </a:p>
          <a:p>
            <a:pPr>
              <a:buClrTx/>
            </a:pPr>
            <a:r>
              <a:rPr lang="lt-LT" dirty="0">
                <a:solidFill>
                  <a:schemeClr val="bg1"/>
                </a:solidFill>
              </a:rPr>
              <a:t>Įsitraukimas į bendruomenes;</a:t>
            </a:r>
          </a:p>
          <a:p>
            <a:pPr>
              <a:buClrTx/>
            </a:pPr>
            <a:r>
              <a:rPr lang="lt-LT" dirty="0">
                <a:solidFill>
                  <a:schemeClr val="bg1"/>
                </a:solidFill>
              </a:rPr>
              <a:t>Susitikimai su stovyklautojais;</a:t>
            </a:r>
          </a:p>
          <a:p>
            <a:pPr>
              <a:buClrTx/>
            </a:pPr>
            <a:r>
              <a:rPr lang="lt-LT" dirty="0">
                <a:solidFill>
                  <a:schemeClr val="bg1"/>
                </a:solidFill>
              </a:rPr>
              <a:t>Kaip tu gyveni?</a:t>
            </a:r>
          </a:p>
          <a:p>
            <a:pPr>
              <a:buClrTx/>
            </a:pPr>
            <a:r>
              <a:rPr lang="en-US" dirty="0">
                <a:solidFill>
                  <a:schemeClr val="bg1"/>
                </a:solidFill>
              </a:rPr>
              <a:t>#</a:t>
            </a:r>
            <a:r>
              <a:rPr lang="en-US" dirty="0" err="1">
                <a:solidFill>
                  <a:schemeClr val="bg1"/>
                </a:solidFill>
              </a:rPr>
              <a:t>stofk</a:t>
            </a:r>
            <a:r>
              <a:rPr lang="lt-LT" dirty="0">
                <a:solidFill>
                  <a:schemeClr val="bg1"/>
                </a:solidFill>
              </a:rPr>
              <a:t>ė</a:t>
            </a:r>
            <a:r>
              <a:rPr lang="en-US" dirty="0">
                <a:solidFill>
                  <a:schemeClr val="bg1"/>
                </a:solidFill>
              </a:rPr>
              <a:t> t</a:t>
            </a:r>
            <a:r>
              <a:rPr lang="lt-LT" dirty="0">
                <a:solidFill>
                  <a:schemeClr val="bg1"/>
                </a:solidFill>
              </a:rPr>
              <a:t>ę</a:t>
            </a:r>
            <a:r>
              <a:rPr lang="en-US" dirty="0" err="1">
                <a:solidFill>
                  <a:schemeClr val="bg1"/>
                </a:solidFill>
              </a:rPr>
              <a:t>siasi</a:t>
            </a:r>
            <a:endParaRPr lang="lt-LT" dirty="0">
              <a:solidFill>
                <a:schemeClr val="bg1"/>
              </a:solidFill>
            </a:endParaRPr>
          </a:p>
          <a:p>
            <a:pPr>
              <a:buClrTx/>
            </a:pPr>
            <a:endParaRPr lang="lt-LT" dirty="0">
              <a:solidFill>
                <a:schemeClr val="bg1"/>
              </a:solidFill>
            </a:endParaRPr>
          </a:p>
          <a:p>
            <a:pPr>
              <a:buClrTx/>
            </a:pPr>
            <a:endParaRPr lang="lt-LT" dirty="0">
              <a:solidFill>
                <a:schemeClr val="bg1"/>
              </a:solidFill>
            </a:endParaRPr>
          </a:p>
          <a:p>
            <a:endParaRPr lang="lt-LT" dirty="0"/>
          </a:p>
        </p:txBody>
      </p:sp>
    </p:spTree>
    <p:extLst>
      <p:ext uri="{BB962C8B-B14F-4D97-AF65-F5344CB8AC3E}">
        <p14:creationId xmlns:p14="http://schemas.microsoft.com/office/powerpoint/2010/main" val="396692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3"/>
            <a:ext cx="10831513" cy="980376"/>
          </a:xfrm>
          <a:noFill/>
          <a:ln>
            <a:noFill/>
          </a:ln>
        </p:spPr>
        <p:txBody>
          <a:bodyPr>
            <a:normAutofit/>
          </a:bodyPr>
          <a:lstStyle/>
          <a:p>
            <a:pPr algn="ctr"/>
            <a:r>
              <a:rPr lang="lt-LT" sz="5400" dirty="0">
                <a:solidFill>
                  <a:schemeClr val="bg1"/>
                </a:solidFill>
              </a:rPr>
              <a:t>reklama</a:t>
            </a:r>
          </a:p>
        </p:txBody>
      </p:sp>
      <p:pic>
        <p:nvPicPr>
          <p:cNvPr id="5" name="Turinio vietos rezervavimo ženklas 4">
            <a:extLst>
              <a:ext uri="{FF2B5EF4-FFF2-40B4-BE49-F238E27FC236}">
                <a16:creationId xmlns:a16="http://schemas.microsoft.com/office/drawing/2014/main" id="{6EC3C3CA-C29F-4A7A-9F89-D6692AAC97CE}"/>
              </a:ext>
            </a:extLst>
          </p:cNvPr>
          <p:cNvPicPr>
            <a:picLocks noGrp="1" noChangeAspect="1"/>
          </p:cNvPicPr>
          <p:nvPr>
            <p:ph idx="1"/>
          </p:nvPr>
        </p:nvPicPr>
        <p:blipFill>
          <a:blip r:embed="rId2"/>
          <a:stretch>
            <a:fillRect/>
          </a:stretch>
        </p:blipFill>
        <p:spPr>
          <a:xfrm>
            <a:off x="7024163" y="2569040"/>
            <a:ext cx="4982169" cy="3017920"/>
          </a:xfrm>
        </p:spPr>
      </p:pic>
      <p:sp>
        <p:nvSpPr>
          <p:cNvPr id="6" name="TextBox 5">
            <a:extLst>
              <a:ext uri="{FF2B5EF4-FFF2-40B4-BE49-F238E27FC236}">
                <a16:creationId xmlns:a16="http://schemas.microsoft.com/office/drawing/2014/main" id="{7256A249-1E2A-4E78-95DC-CCDD6BF99B06}"/>
              </a:ext>
            </a:extLst>
          </p:cNvPr>
          <p:cNvSpPr txBox="1"/>
          <p:nvPr/>
        </p:nvSpPr>
        <p:spPr>
          <a:xfrm>
            <a:off x="265567" y="1342533"/>
            <a:ext cx="6368146" cy="3847207"/>
          </a:xfrm>
          <a:prstGeom prst="rect">
            <a:avLst/>
          </a:prstGeom>
          <a:noFill/>
        </p:spPr>
        <p:txBody>
          <a:bodyPr wrap="square" rtlCol="0">
            <a:spAutoFit/>
          </a:bodyPr>
          <a:lstStyle/>
          <a:p>
            <a:pPr algn="ctr"/>
            <a:r>
              <a:rPr lang="lt-LT" sz="3200" dirty="0">
                <a:solidFill>
                  <a:schemeClr val="bg1"/>
                </a:solidFill>
              </a:rPr>
              <a:t>18-oji Vilkaviškio vyskupijos ministrantų, giedotojų ir adoruotojų stovykla</a:t>
            </a:r>
          </a:p>
          <a:p>
            <a:pPr algn="ctr"/>
            <a:endParaRPr lang="lt-LT" sz="3200" dirty="0">
              <a:solidFill>
                <a:schemeClr val="bg1"/>
              </a:solidFill>
            </a:endParaRPr>
          </a:p>
          <a:p>
            <a:pPr algn="ctr"/>
            <a:r>
              <a:rPr lang="lt-LT" sz="4800" b="1" dirty="0">
                <a:solidFill>
                  <a:schemeClr val="bg1"/>
                </a:solidFill>
              </a:rPr>
              <a:t>„ECCLESIA MEA“ </a:t>
            </a:r>
          </a:p>
          <a:p>
            <a:pPr algn="ctr"/>
            <a:endParaRPr lang="lt-LT" sz="3200" b="1" dirty="0">
              <a:solidFill>
                <a:schemeClr val="bg1"/>
              </a:solidFill>
            </a:endParaRPr>
          </a:p>
          <a:p>
            <a:pPr algn="ctr"/>
            <a:r>
              <a:rPr lang="lt-LT" sz="3600" dirty="0">
                <a:solidFill>
                  <a:schemeClr val="bg1"/>
                </a:solidFill>
              </a:rPr>
              <a:t>2020 m. liepos 13 – 19 d. </a:t>
            </a:r>
          </a:p>
        </p:txBody>
      </p:sp>
    </p:spTree>
    <p:extLst>
      <p:ext uri="{BB962C8B-B14F-4D97-AF65-F5344CB8AC3E}">
        <p14:creationId xmlns:p14="http://schemas.microsoft.com/office/powerpoint/2010/main" val="343293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endParaRPr lang="lt-LT" dirty="0">
              <a:solidFill>
                <a:schemeClr val="bg1"/>
              </a:solidFill>
            </a:endParaRPr>
          </a:p>
        </p:txBody>
      </p:sp>
      <p:pic>
        <p:nvPicPr>
          <p:cNvPr id="5" name="Turinio vietos rezervavimo ženklas 4">
            <a:extLst>
              <a:ext uri="{FF2B5EF4-FFF2-40B4-BE49-F238E27FC236}">
                <a16:creationId xmlns:a16="http://schemas.microsoft.com/office/drawing/2014/main" id="{79C2DDEA-59C5-4887-BC76-D33FFB26D43D}"/>
              </a:ext>
            </a:extLst>
          </p:cNvPr>
          <p:cNvPicPr>
            <a:picLocks noGrp="1" noChangeAspect="1"/>
          </p:cNvPicPr>
          <p:nvPr>
            <p:ph idx="1"/>
          </p:nvPr>
        </p:nvPicPr>
        <p:blipFill>
          <a:blip r:embed="rId2"/>
          <a:stretch>
            <a:fillRect/>
          </a:stretch>
        </p:blipFill>
        <p:spPr>
          <a:xfrm>
            <a:off x="1467967" y="296332"/>
            <a:ext cx="9435822" cy="6506786"/>
          </a:xfrm>
        </p:spPr>
      </p:pic>
    </p:spTree>
    <p:extLst>
      <p:ext uri="{BB962C8B-B14F-4D97-AF65-F5344CB8AC3E}">
        <p14:creationId xmlns:p14="http://schemas.microsoft.com/office/powerpoint/2010/main" val="263014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2003 m.</a:t>
            </a:r>
          </a:p>
        </p:txBody>
      </p:sp>
      <p:pic>
        <p:nvPicPr>
          <p:cNvPr id="7" name="Turinio vietos rezervavimo ženklas 6">
            <a:extLst>
              <a:ext uri="{FF2B5EF4-FFF2-40B4-BE49-F238E27FC236}">
                <a16:creationId xmlns:a16="http://schemas.microsoft.com/office/drawing/2014/main" id="{15527F9A-92CF-41E1-8146-4B1F2BE51904}"/>
              </a:ext>
            </a:extLst>
          </p:cNvPr>
          <p:cNvPicPr>
            <a:picLocks noGrp="1" noChangeAspect="1"/>
          </p:cNvPicPr>
          <p:nvPr>
            <p:ph idx="1"/>
          </p:nvPr>
        </p:nvPicPr>
        <p:blipFill>
          <a:blip r:embed="rId2"/>
          <a:stretch>
            <a:fillRect/>
          </a:stretch>
        </p:blipFill>
        <p:spPr>
          <a:xfrm>
            <a:off x="2047447" y="1061145"/>
            <a:ext cx="7898810" cy="5660722"/>
          </a:xfrm>
        </p:spPr>
      </p:pic>
    </p:spTree>
    <p:extLst>
      <p:ext uri="{BB962C8B-B14F-4D97-AF65-F5344CB8AC3E}">
        <p14:creationId xmlns:p14="http://schemas.microsoft.com/office/powerpoint/2010/main" val="429420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2004 m. </a:t>
            </a:r>
          </a:p>
        </p:txBody>
      </p:sp>
      <p:pic>
        <p:nvPicPr>
          <p:cNvPr id="5" name="Turinio vietos rezervavimo ženklas 4">
            <a:extLst>
              <a:ext uri="{FF2B5EF4-FFF2-40B4-BE49-F238E27FC236}">
                <a16:creationId xmlns:a16="http://schemas.microsoft.com/office/drawing/2014/main" id="{A5039F00-98C4-410B-BFEE-04C2C2BE910B}"/>
              </a:ext>
            </a:extLst>
          </p:cNvPr>
          <p:cNvPicPr>
            <a:picLocks noGrp="1" noChangeAspect="1"/>
          </p:cNvPicPr>
          <p:nvPr>
            <p:ph idx="1"/>
          </p:nvPr>
        </p:nvPicPr>
        <p:blipFill>
          <a:blip r:embed="rId2"/>
          <a:stretch>
            <a:fillRect/>
          </a:stretch>
        </p:blipFill>
        <p:spPr>
          <a:xfrm>
            <a:off x="1936464" y="1021551"/>
            <a:ext cx="8117456" cy="5741410"/>
          </a:xfrm>
        </p:spPr>
      </p:pic>
    </p:spTree>
    <p:extLst>
      <p:ext uri="{BB962C8B-B14F-4D97-AF65-F5344CB8AC3E}">
        <p14:creationId xmlns:p14="http://schemas.microsoft.com/office/powerpoint/2010/main" val="223715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2005 m. </a:t>
            </a:r>
          </a:p>
        </p:txBody>
      </p:sp>
      <p:pic>
        <p:nvPicPr>
          <p:cNvPr id="11" name="Turinio vietos rezervavimo ženklas 10">
            <a:extLst>
              <a:ext uri="{FF2B5EF4-FFF2-40B4-BE49-F238E27FC236}">
                <a16:creationId xmlns:a16="http://schemas.microsoft.com/office/drawing/2014/main" id="{896C5D77-D524-4941-858C-C47C2C901AB5}"/>
              </a:ext>
            </a:extLst>
          </p:cNvPr>
          <p:cNvPicPr>
            <a:picLocks noGrp="1" noChangeAspect="1"/>
          </p:cNvPicPr>
          <p:nvPr>
            <p:ph idx="1"/>
          </p:nvPr>
        </p:nvPicPr>
        <p:blipFill>
          <a:blip r:embed="rId2"/>
          <a:stretch>
            <a:fillRect/>
          </a:stretch>
        </p:blipFill>
        <p:spPr>
          <a:xfrm>
            <a:off x="2032629" y="1142751"/>
            <a:ext cx="7620330" cy="5715249"/>
          </a:xfrm>
        </p:spPr>
      </p:pic>
    </p:spTree>
    <p:extLst>
      <p:ext uri="{BB962C8B-B14F-4D97-AF65-F5344CB8AC3E}">
        <p14:creationId xmlns:p14="http://schemas.microsoft.com/office/powerpoint/2010/main" val="3537972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2006 m. </a:t>
            </a:r>
          </a:p>
        </p:txBody>
      </p:sp>
      <p:pic>
        <p:nvPicPr>
          <p:cNvPr id="5" name="Turinio vietos rezervavimo ženklas 4">
            <a:extLst>
              <a:ext uri="{FF2B5EF4-FFF2-40B4-BE49-F238E27FC236}">
                <a16:creationId xmlns:a16="http://schemas.microsoft.com/office/drawing/2014/main" id="{36FFC4CC-FBDD-41B8-96B7-4F2822D7B8FD}"/>
              </a:ext>
            </a:extLst>
          </p:cNvPr>
          <p:cNvPicPr>
            <a:picLocks noGrp="1" noChangeAspect="1"/>
          </p:cNvPicPr>
          <p:nvPr>
            <p:ph idx="1"/>
          </p:nvPr>
        </p:nvPicPr>
        <p:blipFill>
          <a:blip r:embed="rId2"/>
          <a:stretch>
            <a:fillRect/>
          </a:stretch>
        </p:blipFill>
        <p:spPr>
          <a:xfrm>
            <a:off x="2208453" y="1196375"/>
            <a:ext cx="7453132" cy="5596388"/>
          </a:xfrm>
        </p:spPr>
      </p:pic>
    </p:spTree>
    <p:extLst>
      <p:ext uri="{BB962C8B-B14F-4D97-AF65-F5344CB8AC3E}">
        <p14:creationId xmlns:p14="http://schemas.microsoft.com/office/powerpoint/2010/main" val="402998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2007 m. </a:t>
            </a:r>
          </a:p>
        </p:txBody>
      </p:sp>
      <p:pic>
        <p:nvPicPr>
          <p:cNvPr id="13" name="Turinio vietos rezervavimo ženklas 12">
            <a:extLst>
              <a:ext uri="{FF2B5EF4-FFF2-40B4-BE49-F238E27FC236}">
                <a16:creationId xmlns:a16="http://schemas.microsoft.com/office/drawing/2014/main" id="{C0194951-0D9F-4F10-89C2-5152E3A2AF6E}"/>
              </a:ext>
            </a:extLst>
          </p:cNvPr>
          <p:cNvPicPr>
            <a:picLocks noGrp="1" noChangeAspect="1"/>
          </p:cNvPicPr>
          <p:nvPr>
            <p:ph idx="1"/>
          </p:nvPr>
        </p:nvPicPr>
        <p:blipFill>
          <a:blip r:embed="rId2"/>
          <a:stretch>
            <a:fillRect/>
          </a:stretch>
        </p:blipFill>
        <p:spPr>
          <a:xfrm>
            <a:off x="2213784" y="1175100"/>
            <a:ext cx="7577198" cy="5682900"/>
          </a:xfrm>
        </p:spPr>
      </p:pic>
    </p:spTree>
    <p:extLst>
      <p:ext uri="{BB962C8B-B14F-4D97-AF65-F5344CB8AC3E}">
        <p14:creationId xmlns:p14="http://schemas.microsoft.com/office/powerpoint/2010/main" val="171232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2008 m. </a:t>
            </a:r>
          </a:p>
        </p:txBody>
      </p:sp>
      <p:pic>
        <p:nvPicPr>
          <p:cNvPr id="3" name="Internetinė medija 2" title="ￄﾮsiklausyk (trumpasis klipukas)">
            <a:hlinkClick r:id="" action="ppaction://media"/>
            <a:extLst>
              <a:ext uri="{FF2B5EF4-FFF2-40B4-BE49-F238E27FC236}">
                <a16:creationId xmlns:a16="http://schemas.microsoft.com/office/drawing/2014/main" id="{E1818474-B2FA-4247-A80A-6ED3FF8AF61F}"/>
              </a:ext>
            </a:extLst>
          </p:cNvPr>
          <p:cNvPicPr>
            <a:picLocks noGrp="1" noRot="1" noChangeAspect="1"/>
          </p:cNvPicPr>
          <p:nvPr>
            <p:ph idx="1"/>
            <a:videoFile r:link="rId1"/>
          </p:nvPr>
        </p:nvPicPr>
        <p:blipFill>
          <a:blip r:embed="rId3"/>
          <a:stretch>
            <a:fillRect/>
          </a:stretch>
        </p:blipFill>
        <p:spPr>
          <a:xfrm>
            <a:off x="1583038" y="1207140"/>
            <a:ext cx="9519159" cy="5354528"/>
          </a:xfrm>
          <a:prstGeom prst="rect">
            <a:avLst/>
          </a:prstGeom>
        </p:spPr>
      </p:pic>
    </p:spTree>
    <p:extLst>
      <p:ext uri="{BB962C8B-B14F-4D97-AF65-F5344CB8AC3E}">
        <p14:creationId xmlns:p14="http://schemas.microsoft.com/office/powerpoint/2010/main" val="13687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0810" y="287707"/>
            <a:ext cx="10831513" cy="954498"/>
          </a:xfrm>
          <a:noFill/>
          <a:ln>
            <a:noFill/>
          </a:ln>
        </p:spPr>
        <p:txBody>
          <a:bodyPr>
            <a:normAutofit/>
          </a:bodyPr>
          <a:lstStyle/>
          <a:p>
            <a:pPr algn="ctr"/>
            <a:r>
              <a:rPr lang="lt-LT" sz="5400" dirty="0">
                <a:solidFill>
                  <a:schemeClr val="bg1"/>
                </a:solidFill>
              </a:rPr>
              <a:t>Temos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7" y="1138687"/>
            <a:ext cx="10479088" cy="5627873"/>
          </a:xfrm>
        </p:spPr>
        <p:txBody>
          <a:bodyPr>
            <a:normAutofit fontScale="70000" lnSpcReduction="20000"/>
          </a:bodyPr>
          <a:lstStyle/>
          <a:p>
            <a:pPr marL="457200" indent="-457200">
              <a:buClrTx/>
              <a:buFont typeface="+mj-lt"/>
              <a:buAutoNum type="arabicPeriod"/>
            </a:pPr>
            <a:r>
              <a:rPr lang="lt-LT" dirty="0">
                <a:solidFill>
                  <a:schemeClr val="bg1"/>
                </a:solidFill>
              </a:rPr>
              <a:t>2003 m. –  Susipažinimas, sportas, Kryžiaus kelias, išėjimas į pažadėtąją žemę, Žolinė,  „</a:t>
            </a:r>
            <a:r>
              <a:rPr lang="lt-LT" dirty="0" err="1">
                <a:solidFill>
                  <a:schemeClr val="bg1"/>
                </a:solidFill>
              </a:rPr>
              <a:t>Tep</a:t>
            </a:r>
            <a:r>
              <a:rPr lang="lt-LT" dirty="0">
                <a:solidFill>
                  <a:schemeClr val="bg1"/>
                </a:solidFill>
              </a:rPr>
              <a:t> i Ne“, išvykos.</a:t>
            </a:r>
          </a:p>
          <a:p>
            <a:pPr marL="457200" indent="-457200">
              <a:buClrTx/>
              <a:buFont typeface="+mj-lt"/>
              <a:buAutoNum type="arabicPeriod"/>
            </a:pPr>
            <a:r>
              <a:rPr lang="lt-LT" dirty="0">
                <a:solidFill>
                  <a:schemeClr val="bg1"/>
                </a:solidFill>
              </a:rPr>
              <a:t>2004 m. – Talentai, gyvybė, sportas, pašaukimas, tradicijos, piligrimystė, ekumenizmas.</a:t>
            </a:r>
          </a:p>
          <a:p>
            <a:pPr marL="457200" indent="-457200">
              <a:buClrTx/>
              <a:buFont typeface="+mj-lt"/>
              <a:buAutoNum type="arabicPeriod"/>
            </a:pPr>
            <a:r>
              <a:rPr lang="lt-LT" dirty="0">
                <a:solidFill>
                  <a:schemeClr val="bg1"/>
                </a:solidFill>
              </a:rPr>
              <a:t>2005 m. – SEPTYNI (Sakramentai)</a:t>
            </a:r>
          </a:p>
          <a:p>
            <a:pPr marL="457200" indent="-457200">
              <a:buClrTx/>
              <a:buFont typeface="+mj-lt"/>
              <a:buAutoNum type="arabicPeriod"/>
            </a:pPr>
            <a:r>
              <a:rPr lang="lt-LT" dirty="0">
                <a:solidFill>
                  <a:schemeClr val="bg1"/>
                </a:solidFill>
              </a:rPr>
              <a:t>2006 m. – CIKLAS (Liturginiai metai)</a:t>
            </a:r>
          </a:p>
          <a:p>
            <a:pPr marL="457200" indent="-457200">
              <a:buClrTx/>
              <a:buFont typeface="+mj-lt"/>
              <a:buAutoNum type="arabicPeriod"/>
            </a:pPr>
            <a:r>
              <a:rPr lang="lt-LT" dirty="0">
                <a:solidFill>
                  <a:schemeClr val="bg1"/>
                </a:solidFill>
              </a:rPr>
              <a:t>2007 m. – ATSILIEPK (Dievo įsakymai)</a:t>
            </a:r>
          </a:p>
          <a:p>
            <a:pPr marL="457200" indent="-457200">
              <a:buClrTx/>
              <a:buFont typeface="+mj-lt"/>
              <a:buAutoNum type="arabicPeriod"/>
            </a:pPr>
            <a:r>
              <a:rPr lang="lt-LT" dirty="0">
                <a:solidFill>
                  <a:schemeClr val="bg1"/>
                </a:solidFill>
              </a:rPr>
              <a:t>2008 m. – ĮSIKLAUSYK (Didžiosios dorybės ir ydos)</a:t>
            </a:r>
          </a:p>
          <a:p>
            <a:pPr marL="457200" indent="-457200">
              <a:buClrTx/>
              <a:buFont typeface="+mj-lt"/>
              <a:buAutoNum type="arabicPeriod"/>
            </a:pPr>
            <a:r>
              <a:rPr lang="lt-LT" dirty="0">
                <a:solidFill>
                  <a:schemeClr val="bg1"/>
                </a:solidFill>
              </a:rPr>
              <a:t>2009 m. – ŽINGSNIAI (Kristaus gyvenimas)</a:t>
            </a:r>
          </a:p>
          <a:p>
            <a:pPr marL="457200" indent="-457200">
              <a:buClrTx/>
              <a:buFont typeface="+mj-lt"/>
              <a:buAutoNum type="arabicPeriod"/>
            </a:pPr>
            <a:r>
              <a:rPr lang="lt-LT" dirty="0">
                <a:solidFill>
                  <a:schemeClr val="bg1"/>
                </a:solidFill>
              </a:rPr>
              <a:t>2010 m. – PAŠAUKTAS BŪTI (Pašaukimas)</a:t>
            </a:r>
          </a:p>
          <a:p>
            <a:pPr marL="457200" indent="-457200">
              <a:buClrTx/>
              <a:buFont typeface="+mj-lt"/>
              <a:buAutoNum type="arabicPeriod"/>
            </a:pPr>
            <a:r>
              <a:rPr lang="lt-LT" dirty="0">
                <a:solidFill>
                  <a:schemeClr val="bg1"/>
                </a:solidFill>
              </a:rPr>
              <a:t>2011 m. – [SU]KŪRIMAS (Pasaulio sukūrimo slėpinys)</a:t>
            </a:r>
          </a:p>
          <a:p>
            <a:pPr marL="457200" indent="-457200">
              <a:buClrTx/>
              <a:buFont typeface="+mj-lt"/>
              <a:buAutoNum type="arabicPeriod"/>
            </a:pPr>
            <a:r>
              <a:rPr lang="lt-LT" dirty="0">
                <a:solidFill>
                  <a:schemeClr val="bg1"/>
                </a:solidFill>
              </a:rPr>
              <a:t>2012 m. – VINCE (</a:t>
            </a:r>
            <a:r>
              <a:rPr lang="lt-LT" dirty="0" err="1">
                <a:solidFill>
                  <a:schemeClr val="bg1"/>
                </a:solidFill>
              </a:rPr>
              <a:t>pal</a:t>
            </a:r>
            <a:r>
              <a:rPr lang="lt-LT" dirty="0">
                <a:solidFill>
                  <a:schemeClr val="bg1"/>
                </a:solidFill>
              </a:rPr>
              <a:t>. J. Matulaičio gyvenimas ir darbai) </a:t>
            </a:r>
          </a:p>
          <a:p>
            <a:pPr marL="457200" indent="-457200">
              <a:buClrTx/>
              <a:buFont typeface="+mj-lt"/>
              <a:buAutoNum type="arabicPeriod"/>
            </a:pPr>
            <a:r>
              <a:rPr lang="lt-LT" dirty="0">
                <a:solidFill>
                  <a:schemeClr val="bg1"/>
                </a:solidFill>
              </a:rPr>
              <a:t>2013 m. – CREDO (Tikiu)</a:t>
            </a:r>
          </a:p>
          <a:p>
            <a:pPr marL="457200" indent="-457200">
              <a:buClrTx/>
              <a:buFont typeface="+mj-lt"/>
              <a:buAutoNum type="arabicPeriod"/>
            </a:pPr>
            <a:r>
              <a:rPr lang="lt-LT" dirty="0">
                <a:solidFill>
                  <a:schemeClr val="bg1"/>
                </a:solidFill>
              </a:rPr>
              <a:t>2014 m. – ŽODIS (Šventasis Raštas)</a:t>
            </a:r>
          </a:p>
          <a:p>
            <a:pPr marL="457200" indent="-457200">
              <a:buClrTx/>
              <a:buFont typeface="+mj-lt"/>
              <a:buAutoNum type="arabicPeriod"/>
            </a:pPr>
            <a:r>
              <a:rPr lang="lt-LT" dirty="0">
                <a:solidFill>
                  <a:schemeClr val="bg1"/>
                </a:solidFill>
              </a:rPr>
              <a:t>2015 m. – TOTUS TUUS (Pašvęstasis gyvenimas)</a:t>
            </a:r>
          </a:p>
          <a:p>
            <a:pPr marL="457200" indent="-457200">
              <a:buClrTx/>
              <a:buFont typeface="+mj-lt"/>
              <a:buAutoNum type="arabicPeriod"/>
            </a:pPr>
            <a:r>
              <a:rPr lang="lt-LT" dirty="0">
                <a:solidFill>
                  <a:schemeClr val="bg1"/>
                </a:solidFill>
              </a:rPr>
              <a:t>2016 m. – MISERICORDIA VULTUS (Gailestingumas)</a:t>
            </a:r>
          </a:p>
          <a:p>
            <a:pPr marL="457200" indent="-457200">
              <a:buClrTx/>
              <a:buFont typeface="+mj-lt"/>
              <a:buAutoNum type="arabicPeriod"/>
            </a:pPr>
            <a:r>
              <a:rPr lang="lt-LT" dirty="0">
                <a:solidFill>
                  <a:schemeClr val="bg1"/>
                </a:solidFill>
              </a:rPr>
              <a:t>2017 m. – PAMETEI?! (Paprastumas, meilė, teisingumas)</a:t>
            </a:r>
          </a:p>
          <a:p>
            <a:pPr marL="457200" indent="-457200">
              <a:buClrTx/>
              <a:buFont typeface="+mj-lt"/>
              <a:buAutoNum type="arabicPeriod"/>
            </a:pPr>
            <a:r>
              <a:rPr lang="lt-LT" dirty="0">
                <a:solidFill>
                  <a:schemeClr val="bg1"/>
                </a:solidFill>
              </a:rPr>
              <a:t>2018 m. – UNUM (Lietuva ir Bažnyčia)</a:t>
            </a:r>
          </a:p>
          <a:p>
            <a:pPr marL="457200" indent="-457200">
              <a:buClrTx/>
              <a:buFont typeface="+mj-lt"/>
              <a:buAutoNum type="arabicPeriod"/>
            </a:pPr>
            <a:r>
              <a:rPr lang="lt-LT" dirty="0">
                <a:solidFill>
                  <a:schemeClr val="bg1"/>
                </a:solidFill>
              </a:rPr>
              <a:t>2019 m. – FIAT (Švč. Mergelės Marijos rožinis)</a:t>
            </a:r>
          </a:p>
          <a:p>
            <a:pPr marL="457200" indent="-457200">
              <a:buClrTx/>
              <a:buFont typeface="+mj-lt"/>
              <a:buAutoNum type="arabicPeriod"/>
            </a:pPr>
            <a:r>
              <a:rPr lang="lt-LT" dirty="0">
                <a:solidFill>
                  <a:schemeClr val="bg1"/>
                </a:solidFill>
              </a:rPr>
              <a:t>2020 m. – ECCLESIA MEA (Bažnyčia)</a:t>
            </a:r>
          </a:p>
        </p:txBody>
      </p:sp>
    </p:spTree>
    <p:extLst>
      <p:ext uri="{BB962C8B-B14F-4D97-AF65-F5344CB8AC3E}">
        <p14:creationId xmlns:p14="http://schemas.microsoft.com/office/powerpoint/2010/main" val="29892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2009 m. </a:t>
            </a:r>
          </a:p>
        </p:txBody>
      </p:sp>
      <p:pic>
        <p:nvPicPr>
          <p:cNvPr id="5" name="Turinio vietos rezervavimo ženklas 4">
            <a:extLst>
              <a:ext uri="{FF2B5EF4-FFF2-40B4-BE49-F238E27FC236}">
                <a16:creationId xmlns:a16="http://schemas.microsoft.com/office/drawing/2014/main" id="{78F4FF78-147E-4EB3-93AB-B2943A22450D}"/>
              </a:ext>
            </a:extLst>
          </p:cNvPr>
          <p:cNvPicPr>
            <a:picLocks noGrp="1" noChangeAspect="1"/>
          </p:cNvPicPr>
          <p:nvPr>
            <p:ph idx="1"/>
          </p:nvPr>
        </p:nvPicPr>
        <p:blipFill>
          <a:blip r:embed="rId2"/>
          <a:stretch>
            <a:fillRect/>
          </a:stretch>
        </p:blipFill>
        <p:spPr>
          <a:xfrm>
            <a:off x="1946365" y="929249"/>
            <a:ext cx="7801484" cy="5851114"/>
          </a:xfrm>
        </p:spPr>
      </p:pic>
    </p:spTree>
    <p:extLst>
      <p:ext uri="{BB962C8B-B14F-4D97-AF65-F5344CB8AC3E}">
        <p14:creationId xmlns:p14="http://schemas.microsoft.com/office/powerpoint/2010/main" val="199351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2010 m. </a:t>
            </a:r>
          </a:p>
        </p:txBody>
      </p:sp>
      <p:pic>
        <p:nvPicPr>
          <p:cNvPr id="17" name="Turinio vietos rezervavimo ženklas 16">
            <a:extLst>
              <a:ext uri="{FF2B5EF4-FFF2-40B4-BE49-F238E27FC236}">
                <a16:creationId xmlns:a16="http://schemas.microsoft.com/office/drawing/2014/main" id="{65E7A318-E6ED-460C-850E-6A22F76C61B3}"/>
              </a:ext>
            </a:extLst>
          </p:cNvPr>
          <p:cNvPicPr>
            <a:picLocks noGrp="1" noChangeAspect="1"/>
          </p:cNvPicPr>
          <p:nvPr>
            <p:ph idx="1"/>
          </p:nvPr>
        </p:nvPicPr>
        <p:blipFill>
          <a:blip r:embed="rId2"/>
          <a:stretch>
            <a:fillRect/>
          </a:stretch>
        </p:blipFill>
        <p:spPr>
          <a:xfrm>
            <a:off x="2075761" y="1125770"/>
            <a:ext cx="7499559" cy="5624670"/>
          </a:xfrm>
        </p:spPr>
      </p:pic>
    </p:spTree>
    <p:extLst>
      <p:ext uri="{BB962C8B-B14F-4D97-AF65-F5344CB8AC3E}">
        <p14:creationId xmlns:p14="http://schemas.microsoft.com/office/powerpoint/2010/main" val="3532583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1597353" y="330837"/>
            <a:ext cx="3518111" cy="900043"/>
          </a:xfrm>
          <a:noFill/>
          <a:ln>
            <a:noFill/>
          </a:ln>
        </p:spPr>
        <p:txBody>
          <a:bodyPr/>
          <a:lstStyle/>
          <a:p>
            <a:pPr algn="ctr"/>
            <a:r>
              <a:rPr lang="lt-LT" dirty="0">
                <a:solidFill>
                  <a:schemeClr val="bg1"/>
                </a:solidFill>
              </a:rPr>
              <a:t>2011 m. </a:t>
            </a:r>
          </a:p>
        </p:txBody>
      </p:sp>
      <p:pic>
        <p:nvPicPr>
          <p:cNvPr id="5" name="Turinio vietos rezervavimo ženklas 4">
            <a:extLst>
              <a:ext uri="{FF2B5EF4-FFF2-40B4-BE49-F238E27FC236}">
                <a16:creationId xmlns:a16="http://schemas.microsoft.com/office/drawing/2014/main" id="{9A7814E9-0949-4942-85D4-1B3ED890E3A4}"/>
              </a:ext>
            </a:extLst>
          </p:cNvPr>
          <p:cNvPicPr>
            <a:picLocks noGrp="1" noChangeAspect="1"/>
          </p:cNvPicPr>
          <p:nvPr>
            <p:ph idx="1"/>
          </p:nvPr>
        </p:nvPicPr>
        <p:blipFill>
          <a:blip r:embed="rId2"/>
          <a:stretch>
            <a:fillRect/>
          </a:stretch>
        </p:blipFill>
        <p:spPr>
          <a:xfrm>
            <a:off x="6952891" y="0"/>
            <a:ext cx="5175849" cy="6901133"/>
          </a:xfrm>
        </p:spPr>
      </p:pic>
      <p:pic>
        <p:nvPicPr>
          <p:cNvPr id="7" name="Paveikslėlis 6">
            <a:extLst>
              <a:ext uri="{FF2B5EF4-FFF2-40B4-BE49-F238E27FC236}">
                <a16:creationId xmlns:a16="http://schemas.microsoft.com/office/drawing/2014/main" id="{C6828D1A-2E28-4625-B082-D1A1E4AEC528}"/>
              </a:ext>
            </a:extLst>
          </p:cNvPr>
          <p:cNvPicPr>
            <a:picLocks noChangeAspect="1"/>
          </p:cNvPicPr>
          <p:nvPr/>
        </p:nvPicPr>
        <p:blipFill>
          <a:blip r:embed="rId3"/>
          <a:stretch>
            <a:fillRect/>
          </a:stretch>
        </p:blipFill>
        <p:spPr>
          <a:xfrm>
            <a:off x="-1" y="1643331"/>
            <a:ext cx="6952891" cy="5214669"/>
          </a:xfrm>
          <a:prstGeom prst="rect">
            <a:avLst/>
          </a:prstGeom>
        </p:spPr>
      </p:pic>
    </p:spTree>
    <p:extLst>
      <p:ext uri="{BB962C8B-B14F-4D97-AF65-F5344CB8AC3E}">
        <p14:creationId xmlns:p14="http://schemas.microsoft.com/office/powerpoint/2010/main" val="63725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2012 m.</a:t>
            </a:r>
          </a:p>
        </p:txBody>
      </p:sp>
      <p:pic>
        <p:nvPicPr>
          <p:cNvPr id="5" name="Turinio vietos rezervavimo ženklas 4">
            <a:extLst>
              <a:ext uri="{FF2B5EF4-FFF2-40B4-BE49-F238E27FC236}">
                <a16:creationId xmlns:a16="http://schemas.microsoft.com/office/drawing/2014/main" id="{283CDDD8-27F7-4DB8-AA4C-4CF1642B12BD}"/>
              </a:ext>
            </a:extLst>
          </p:cNvPr>
          <p:cNvPicPr>
            <a:picLocks noGrp="1" noChangeAspect="1"/>
          </p:cNvPicPr>
          <p:nvPr>
            <p:ph idx="1"/>
          </p:nvPr>
        </p:nvPicPr>
        <p:blipFill>
          <a:blip r:embed="rId2"/>
          <a:stretch>
            <a:fillRect/>
          </a:stretch>
        </p:blipFill>
        <p:spPr>
          <a:xfrm>
            <a:off x="1513736" y="1084704"/>
            <a:ext cx="8510158" cy="5651277"/>
          </a:xfrm>
        </p:spPr>
      </p:pic>
    </p:spTree>
    <p:extLst>
      <p:ext uri="{BB962C8B-B14F-4D97-AF65-F5344CB8AC3E}">
        <p14:creationId xmlns:p14="http://schemas.microsoft.com/office/powerpoint/2010/main" val="385435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995358" y="296332"/>
            <a:ext cx="5415591" cy="900043"/>
          </a:xfrm>
          <a:noFill/>
          <a:ln>
            <a:noFill/>
          </a:ln>
        </p:spPr>
        <p:txBody>
          <a:bodyPr/>
          <a:lstStyle/>
          <a:p>
            <a:pPr algn="ctr"/>
            <a:r>
              <a:rPr lang="lt-LT" dirty="0">
                <a:solidFill>
                  <a:schemeClr val="bg1"/>
                </a:solidFill>
              </a:rPr>
              <a:t>2013 m.</a:t>
            </a:r>
          </a:p>
        </p:txBody>
      </p:sp>
      <p:pic>
        <p:nvPicPr>
          <p:cNvPr id="7" name="Turinio vietos rezervavimo ženklas 6">
            <a:extLst>
              <a:ext uri="{FF2B5EF4-FFF2-40B4-BE49-F238E27FC236}">
                <a16:creationId xmlns:a16="http://schemas.microsoft.com/office/drawing/2014/main" id="{054E6A18-F0E8-4783-8F55-05445DA8ACEF}"/>
              </a:ext>
            </a:extLst>
          </p:cNvPr>
          <p:cNvPicPr>
            <a:picLocks noGrp="1" noChangeAspect="1"/>
          </p:cNvPicPr>
          <p:nvPr>
            <p:ph idx="1"/>
          </p:nvPr>
        </p:nvPicPr>
        <p:blipFill>
          <a:blip r:embed="rId2"/>
          <a:stretch>
            <a:fillRect/>
          </a:stretch>
        </p:blipFill>
        <p:spPr>
          <a:xfrm>
            <a:off x="5736567" y="1209495"/>
            <a:ext cx="6455434" cy="5648505"/>
          </a:xfrm>
        </p:spPr>
      </p:pic>
      <p:pic>
        <p:nvPicPr>
          <p:cNvPr id="9" name="Paveikslėlis 8">
            <a:extLst>
              <a:ext uri="{FF2B5EF4-FFF2-40B4-BE49-F238E27FC236}">
                <a16:creationId xmlns:a16="http://schemas.microsoft.com/office/drawing/2014/main" id="{7EFF9D22-D91B-4F22-8F9A-2A258900947C}"/>
              </a:ext>
            </a:extLst>
          </p:cNvPr>
          <p:cNvPicPr>
            <a:picLocks noChangeAspect="1"/>
          </p:cNvPicPr>
          <p:nvPr/>
        </p:nvPicPr>
        <p:blipFill>
          <a:blip r:embed="rId3"/>
          <a:stretch>
            <a:fillRect/>
          </a:stretch>
        </p:blipFill>
        <p:spPr>
          <a:xfrm>
            <a:off x="0" y="0"/>
            <a:ext cx="5143500" cy="6858000"/>
          </a:xfrm>
          <a:prstGeom prst="rect">
            <a:avLst/>
          </a:prstGeom>
        </p:spPr>
      </p:pic>
    </p:spTree>
    <p:extLst>
      <p:ext uri="{BB962C8B-B14F-4D97-AF65-F5344CB8AC3E}">
        <p14:creationId xmlns:p14="http://schemas.microsoft.com/office/powerpoint/2010/main" val="2519652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60718" y="296332"/>
            <a:ext cx="10850232" cy="900043"/>
          </a:xfrm>
          <a:noFill/>
          <a:ln>
            <a:noFill/>
          </a:ln>
        </p:spPr>
        <p:txBody>
          <a:bodyPr/>
          <a:lstStyle/>
          <a:p>
            <a:pPr algn="ctr"/>
            <a:r>
              <a:rPr lang="lt-LT" dirty="0">
                <a:solidFill>
                  <a:schemeClr val="bg1"/>
                </a:solidFill>
              </a:rPr>
              <a:t>2014 m.</a:t>
            </a:r>
          </a:p>
        </p:txBody>
      </p:sp>
      <p:pic>
        <p:nvPicPr>
          <p:cNvPr id="6" name="Turinio vietos rezervavimo ženklas 5">
            <a:extLst>
              <a:ext uri="{FF2B5EF4-FFF2-40B4-BE49-F238E27FC236}">
                <a16:creationId xmlns:a16="http://schemas.microsoft.com/office/drawing/2014/main" id="{A53E09CD-0C32-4119-938A-F9605A869114}"/>
              </a:ext>
            </a:extLst>
          </p:cNvPr>
          <p:cNvPicPr>
            <a:picLocks noGrp="1" noChangeAspect="1"/>
          </p:cNvPicPr>
          <p:nvPr>
            <p:ph idx="1"/>
          </p:nvPr>
        </p:nvPicPr>
        <p:blipFill>
          <a:blip r:embed="rId2"/>
          <a:stretch>
            <a:fillRect/>
          </a:stretch>
        </p:blipFill>
        <p:spPr>
          <a:xfrm>
            <a:off x="1398512" y="1026067"/>
            <a:ext cx="8573623" cy="5715748"/>
          </a:xfrm>
        </p:spPr>
      </p:pic>
    </p:spTree>
    <p:extLst>
      <p:ext uri="{BB962C8B-B14F-4D97-AF65-F5344CB8AC3E}">
        <p14:creationId xmlns:p14="http://schemas.microsoft.com/office/powerpoint/2010/main" val="352027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2015 m.</a:t>
            </a:r>
          </a:p>
        </p:txBody>
      </p:sp>
      <p:pic>
        <p:nvPicPr>
          <p:cNvPr id="5" name="Turinio vietos rezervavimo ženklas 4">
            <a:extLst>
              <a:ext uri="{FF2B5EF4-FFF2-40B4-BE49-F238E27FC236}">
                <a16:creationId xmlns:a16="http://schemas.microsoft.com/office/drawing/2014/main" id="{CDB489AC-9AC9-4F58-9E82-E3C9E4B1FE37}"/>
              </a:ext>
            </a:extLst>
          </p:cNvPr>
          <p:cNvPicPr>
            <a:picLocks noGrp="1" noChangeAspect="1"/>
          </p:cNvPicPr>
          <p:nvPr>
            <p:ph idx="1"/>
          </p:nvPr>
        </p:nvPicPr>
        <p:blipFill>
          <a:blip r:embed="rId2"/>
          <a:stretch>
            <a:fillRect/>
          </a:stretch>
        </p:blipFill>
        <p:spPr>
          <a:xfrm>
            <a:off x="1954838" y="1196375"/>
            <a:ext cx="8282324" cy="5528452"/>
          </a:xfrm>
        </p:spPr>
      </p:pic>
    </p:spTree>
    <p:extLst>
      <p:ext uri="{BB962C8B-B14F-4D97-AF65-F5344CB8AC3E}">
        <p14:creationId xmlns:p14="http://schemas.microsoft.com/office/powerpoint/2010/main" val="2420027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2016 m.</a:t>
            </a:r>
          </a:p>
        </p:txBody>
      </p:sp>
      <p:pic>
        <p:nvPicPr>
          <p:cNvPr id="5" name="Turinio vietos rezervavimo ženklas 4">
            <a:extLst>
              <a:ext uri="{FF2B5EF4-FFF2-40B4-BE49-F238E27FC236}">
                <a16:creationId xmlns:a16="http://schemas.microsoft.com/office/drawing/2014/main" id="{4EF848DC-07EC-4055-B31E-4A8820986CA7}"/>
              </a:ext>
            </a:extLst>
          </p:cNvPr>
          <p:cNvPicPr>
            <a:picLocks noGrp="1" noChangeAspect="1"/>
          </p:cNvPicPr>
          <p:nvPr>
            <p:ph idx="1"/>
          </p:nvPr>
        </p:nvPicPr>
        <p:blipFill>
          <a:blip r:embed="rId2"/>
          <a:stretch>
            <a:fillRect/>
          </a:stretch>
        </p:blipFill>
        <p:spPr>
          <a:xfrm>
            <a:off x="7612856" y="0"/>
            <a:ext cx="4579144" cy="6858002"/>
          </a:xfrm>
        </p:spPr>
      </p:pic>
      <p:pic>
        <p:nvPicPr>
          <p:cNvPr id="9" name="Paveikslėlis 8">
            <a:extLst>
              <a:ext uri="{FF2B5EF4-FFF2-40B4-BE49-F238E27FC236}">
                <a16:creationId xmlns:a16="http://schemas.microsoft.com/office/drawing/2014/main" id="{8F1D2086-E9CF-4AB8-A018-FE4654367AB8}"/>
              </a:ext>
            </a:extLst>
          </p:cNvPr>
          <p:cNvPicPr>
            <a:picLocks noChangeAspect="1"/>
          </p:cNvPicPr>
          <p:nvPr/>
        </p:nvPicPr>
        <p:blipFill>
          <a:blip r:embed="rId3"/>
          <a:stretch>
            <a:fillRect/>
          </a:stretch>
        </p:blipFill>
        <p:spPr>
          <a:xfrm>
            <a:off x="0" y="0"/>
            <a:ext cx="4579144" cy="6858000"/>
          </a:xfrm>
          <a:prstGeom prst="rect">
            <a:avLst/>
          </a:prstGeom>
        </p:spPr>
      </p:pic>
    </p:spTree>
    <p:extLst>
      <p:ext uri="{BB962C8B-B14F-4D97-AF65-F5344CB8AC3E}">
        <p14:creationId xmlns:p14="http://schemas.microsoft.com/office/powerpoint/2010/main" val="14193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2017 m.</a:t>
            </a:r>
          </a:p>
        </p:txBody>
      </p:sp>
      <p:pic>
        <p:nvPicPr>
          <p:cNvPr id="5" name="Turinio vietos rezervavimo ženklas 4">
            <a:extLst>
              <a:ext uri="{FF2B5EF4-FFF2-40B4-BE49-F238E27FC236}">
                <a16:creationId xmlns:a16="http://schemas.microsoft.com/office/drawing/2014/main" id="{9F0DE483-83F5-4864-8C0A-8436F5557DB8}"/>
              </a:ext>
            </a:extLst>
          </p:cNvPr>
          <p:cNvPicPr>
            <a:picLocks noGrp="1" noChangeAspect="1"/>
          </p:cNvPicPr>
          <p:nvPr>
            <p:ph idx="1"/>
          </p:nvPr>
        </p:nvPicPr>
        <p:blipFill>
          <a:blip r:embed="rId2"/>
          <a:stretch>
            <a:fillRect/>
          </a:stretch>
        </p:blipFill>
        <p:spPr>
          <a:xfrm>
            <a:off x="2078966" y="1161877"/>
            <a:ext cx="8307238" cy="5536806"/>
          </a:xfrm>
        </p:spPr>
      </p:pic>
    </p:spTree>
    <p:extLst>
      <p:ext uri="{BB962C8B-B14F-4D97-AF65-F5344CB8AC3E}">
        <p14:creationId xmlns:p14="http://schemas.microsoft.com/office/powerpoint/2010/main" val="199805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2017 m.</a:t>
            </a:r>
          </a:p>
        </p:txBody>
      </p:sp>
      <p:pic>
        <p:nvPicPr>
          <p:cNvPr id="5" name="Turinio vietos rezervavimo ženklas 4">
            <a:extLst>
              <a:ext uri="{FF2B5EF4-FFF2-40B4-BE49-F238E27FC236}">
                <a16:creationId xmlns:a16="http://schemas.microsoft.com/office/drawing/2014/main" id="{64E3F71D-02B1-4AFE-9702-E9667AB83D0C}"/>
              </a:ext>
            </a:extLst>
          </p:cNvPr>
          <p:cNvPicPr>
            <a:picLocks noGrp="1" noChangeAspect="1"/>
          </p:cNvPicPr>
          <p:nvPr>
            <p:ph idx="1"/>
          </p:nvPr>
        </p:nvPicPr>
        <p:blipFill>
          <a:blip r:embed="rId2"/>
          <a:stretch>
            <a:fillRect/>
          </a:stretch>
        </p:blipFill>
        <p:spPr>
          <a:xfrm>
            <a:off x="1488693" y="954902"/>
            <a:ext cx="8768114" cy="5809732"/>
          </a:xfrm>
        </p:spPr>
      </p:pic>
    </p:spTree>
    <p:extLst>
      <p:ext uri="{BB962C8B-B14F-4D97-AF65-F5344CB8AC3E}">
        <p14:creationId xmlns:p14="http://schemas.microsoft.com/office/powerpoint/2010/main" val="121807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1507067"/>
          </a:xfrm>
          <a:noFill/>
          <a:ln>
            <a:noFill/>
          </a:ln>
        </p:spPr>
        <p:txBody>
          <a:bodyPr>
            <a:normAutofit/>
          </a:bodyPr>
          <a:lstStyle/>
          <a:p>
            <a:pPr algn="ctr"/>
            <a:r>
              <a:rPr lang="lt-LT" sz="5400" dirty="0">
                <a:solidFill>
                  <a:schemeClr val="bg1"/>
                </a:solidFill>
              </a:rPr>
              <a:t>Statistika</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7" y="1466492"/>
            <a:ext cx="10479088" cy="5236234"/>
          </a:xfrm>
        </p:spPr>
        <p:txBody>
          <a:bodyPr>
            <a:normAutofit/>
          </a:bodyPr>
          <a:lstStyle/>
          <a:p>
            <a:pPr marL="457200" indent="-457200">
              <a:buClrTx/>
              <a:buFont typeface="+mj-lt"/>
              <a:buAutoNum type="arabicPeriod"/>
            </a:pPr>
            <a:r>
              <a:rPr lang="lt-LT" dirty="0">
                <a:solidFill>
                  <a:schemeClr val="bg1"/>
                </a:solidFill>
              </a:rPr>
              <a:t>Nuo 2007 m. stovykloje yra dalyvavę – 533 stovyklautojai</a:t>
            </a:r>
          </a:p>
          <a:p>
            <a:pPr marL="457200" indent="-457200">
              <a:buClrTx/>
              <a:buFont typeface="+mj-lt"/>
              <a:buAutoNum type="arabicPeriod"/>
            </a:pPr>
            <a:r>
              <a:rPr lang="lt-LT" dirty="0">
                <a:solidFill>
                  <a:schemeClr val="bg1"/>
                </a:solidFill>
              </a:rPr>
              <a:t>Nuo 2003 m. stovykloje savanoriavo – 110 vadovų</a:t>
            </a:r>
          </a:p>
          <a:p>
            <a:pPr marL="3143250" lvl="7" indent="0">
              <a:buClrTx/>
              <a:buNone/>
            </a:pPr>
            <a:r>
              <a:rPr lang="lt-LT" dirty="0">
                <a:solidFill>
                  <a:schemeClr val="bg1"/>
                </a:solidFill>
              </a:rPr>
              <a:t>95 pasauliečiai</a:t>
            </a:r>
          </a:p>
          <a:p>
            <a:pPr marL="3143250" lvl="7" indent="0">
              <a:buClrTx/>
              <a:buNone/>
            </a:pPr>
            <a:r>
              <a:rPr lang="lt-LT" dirty="0">
                <a:solidFill>
                  <a:schemeClr val="bg1"/>
                </a:solidFill>
              </a:rPr>
              <a:t>10 kunigų</a:t>
            </a:r>
          </a:p>
          <a:p>
            <a:pPr marL="3143250" lvl="7" indent="0">
              <a:buClrTx/>
              <a:buNone/>
            </a:pPr>
            <a:r>
              <a:rPr lang="lt-LT" dirty="0">
                <a:solidFill>
                  <a:schemeClr val="bg1"/>
                </a:solidFill>
              </a:rPr>
              <a:t>3 seserys vienuolės</a:t>
            </a:r>
          </a:p>
          <a:p>
            <a:pPr marL="3143250" lvl="7" indent="0">
              <a:buClrTx/>
              <a:buNone/>
            </a:pPr>
            <a:r>
              <a:rPr lang="lt-LT" dirty="0">
                <a:solidFill>
                  <a:schemeClr val="bg1"/>
                </a:solidFill>
              </a:rPr>
              <a:t>2 broliai vienuoliai</a:t>
            </a:r>
          </a:p>
          <a:p>
            <a:pPr marL="457200" indent="-457200">
              <a:buClrTx/>
              <a:buFont typeface="+mj-lt"/>
              <a:buAutoNum type="arabicPeriod"/>
            </a:pPr>
            <a:r>
              <a:rPr lang="lt-LT" dirty="0">
                <a:solidFill>
                  <a:schemeClr val="bg1"/>
                </a:solidFill>
              </a:rPr>
              <a:t>Stovyklautojai tapę vadovais – 22 vadovai</a:t>
            </a:r>
          </a:p>
          <a:p>
            <a:pPr marL="457200" indent="-457200">
              <a:buClrTx/>
              <a:buFont typeface="+mj-lt"/>
              <a:buAutoNum type="arabicPeriod"/>
            </a:pPr>
            <a:r>
              <a:rPr lang="lt-LT" dirty="0">
                <a:solidFill>
                  <a:schemeClr val="bg1"/>
                </a:solidFill>
              </a:rPr>
              <a:t>Trumpiausias savanoriavimo laikas – 4 dienos</a:t>
            </a:r>
          </a:p>
          <a:p>
            <a:pPr marL="457200" indent="-457200">
              <a:buClrTx/>
              <a:buFont typeface="+mj-lt"/>
              <a:buAutoNum type="arabicPeriod"/>
            </a:pPr>
            <a:r>
              <a:rPr lang="lt-LT" dirty="0">
                <a:solidFill>
                  <a:schemeClr val="bg1"/>
                </a:solidFill>
              </a:rPr>
              <a:t>Ilgiausias savanoriavimo laikas – 16 metų</a:t>
            </a:r>
          </a:p>
          <a:p>
            <a:pPr marL="457200" indent="-457200">
              <a:buClrTx/>
              <a:buFont typeface="+mj-lt"/>
              <a:buAutoNum type="arabicPeriod"/>
            </a:pPr>
            <a:r>
              <a:rPr lang="lt-LT" dirty="0">
                <a:solidFill>
                  <a:schemeClr val="bg1"/>
                </a:solidFill>
              </a:rPr>
              <a:t>Ilgiausiai stovykla vyko 11 dienų</a:t>
            </a:r>
          </a:p>
          <a:p>
            <a:pPr marL="457200" indent="-457200">
              <a:buClrTx/>
              <a:buFont typeface="+mj-lt"/>
              <a:buAutoNum type="arabicPeriod"/>
            </a:pPr>
            <a:r>
              <a:rPr lang="lt-LT" dirty="0">
                <a:solidFill>
                  <a:schemeClr val="bg1"/>
                </a:solidFill>
              </a:rPr>
              <a:t>Trumpiausiai stovykla vyko 7 dienas</a:t>
            </a:r>
          </a:p>
          <a:p>
            <a:pPr marL="3143250" lvl="7" indent="0">
              <a:buClrTx/>
              <a:buNone/>
            </a:pPr>
            <a:endParaRPr lang="lt-LT" dirty="0">
              <a:solidFill>
                <a:schemeClr val="bg1"/>
              </a:solidFill>
            </a:endParaRPr>
          </a:p>
        </p:txBody>
      </p:sp>
    </p:spTree>
    <p:extLst>
      <p:ext uri="{BB962C8B-B14F-4D97-AF65-F5344CB8AC3E}">
        <p14:creationId xmlns:p14="http://schemas.microsoft.com/office/powerpoint/2010/main" val="150846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2018 m.</a:t>
            </a:r>
          </a:p>
        </p:txBody>
      </p:sp>
      <p:pic>
        <p:nvPicPr>
          <p:cNvPr id="5" name="Turinio vietos rezervavimo ženklas 4">
            <a:extLst>
              <a:ext uri="{FF2B5EF4-FFF2-40B4-BE49-F238E27FC236}">
                <a16:creationId xmlns:a16="http://schemas.microsoft.com/office/drawing/2014/main" id="{92089881-9FBF-4A6A-B9FE-3932F5BB3278}"/>
              </a:ext>
            </a:extLst>
          </p:cNvPr>
          <p:cNvPicPr>
            <a:picLocks noGrp="1" noChangeAspect="1"/>
          </p:cNvPicPr>
          <p:nvPr>
            <p:ph idx="1"/>
          </p:nvPr>
        </p:nvPicPr>
        <p:blipFill>
          <a:blip r:embed="rId2"/>
          <a:stretch>
            <a:fillRect/>
          </a:stretch>
        </p:blipFill>
        <p:spPr>
          <a:xfrm>
            <a:off x="1670353" y="1196375"/>
            <a:ext cx="8362167" cy="5573417"/>
          </a:xfrm>
        </p:spPr>
      </p:pic>
    </p:spTree>
    <p:extLst>
      <p:ext uri="{BB962C8B-B14F-4D97-AF65-F5344CB8AC3E}">
        <p14:creationId xmlns:p14="http://schemas.microsoft.com/office/powerpoint/2010/main" val="235764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2018 m.</a:t>
            </a:r>
          </a:p>
        </p:txBody>
      </p:sp>
      <p:pic>
        <p:nvPicPr>
          <p:cNvPr id="7" name="Turinio vietos rezervavimo ženklas 6">
            <a:extLst>
              <a:ext uri="{FF2B5EF4-FFF2-40B4-BE49-F238E27FC236}">
                <a16:creationId xmlns:a16="http://schemas.microsoft.com/office/drawing/2014/main" id="{799998EE-1D7D-4CE5-B655-4AFCB329810B}"/>
              </a:ext>
            </a:extLst>
          </p:cNvPr>
          <p:cNvPicPr>
            <a:picLocks noGrp="1" noChangeAspect="1"/>
          </p:cNvPicPr>
          <p:nvPr>
            <p:ph idx="1"/>
          </p:nvPr>
        </p:nvPicPr>
        <p:blipFill>
          <a:blip r:embed="rId2"/>
          <a:stretch>
            <a:fillRect/>
          </a:stretch>
        </p:blipFill>
        <p:spPr>
          <a:xfrm>
            <a:off x="1463321" y="1148930"/>
            <a:ext cx="8267276" cy="5510172"/>
          </a:xfrm>
        </p:spPr>
      </p:pic>
    </p:spTree>
    <p:extLst>
      <p:ext uri="{BB962C8B-B14F-4D97-AF65-F5344CB8AC3E}">
        <p14:creationId xmlns:p14="http://schemas.microsoft.com/office/powerpoint/2010/main" val="517984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00043"/>
          </a:xfrm>
          <a:noFill/>
          <a:ln>
            <a:noFill/>
          </a:ln>
        </p:spPr>
        <p:txBody>
          <a:bodyPr/>
          <a:lstStyle/>
          <a:p>
            <a:pPr algn="ctr"/>
            <a:r>
              <a:rPr lang="lt-LT" dirty="0">
                <a:solidFill>
                  <a:schemeClr val="bg1"/>
                </a:solidFill>
              </a:rPr>
              <a:t>2019 m.</a:t>
            </a:r>
          </a:p>
        </p:txBody>
      </p:sp>
      <p:pic>
        <p:nvPicPr>
          <p:cNvPr id="5" name="Turinio vietos rezervavimo ženklas 4">
            <a:extLst>
              <a:ext uri="{FF2B5EF4-FFF2-40B4-BE49-F238E27FC236}">
                <a16:creationId xmlns:a16="http://schemas.microsoft.com/office/drawing/2014/main" id="{61E64F33-F419-481F-BE87-3CE9F6EE2758}"/>
              </a:ext>
            </a:extLst>
          </p:cNvPr>
          <p:cNvPicPr>
            <a:picLocks noGrp="1" noChangeAspect="1"/>
          </p:cNvPicPr>
          <p:nvPr>
            <p:ph idx="1"/>
          </p:nvPr>
        </p:nvPicPr>
        <p:blipFill>
          <a:blip r:embed="rId2"/>
          <a:stretch>
            <a:fillRect/>
          </a:stretch>
        </p:blipFill>
        <p:spPr>
          <a:xfrm>
            <a:off x="1697040" y="1065944"/>
            <a:ext cx="8395866" cy="5668252"/>
          </a:xfrm>
        </p:spPr>
      </p:pic>
    </p:spTree>
    <p:extLst>
      <p:ext uri="{BB962C8B-B14F-4D97-AF65-F5344CB8AC3E}">
        <p14:creationId xmlns:p14="http://schemas.microsoft.com/office/powerpoint/2010/main" val="2697145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3"/>
            <a:ext cx="10831513" cy="989004"/>
          </a:xfrm>
          <a:noFill/>
          <a:ln>
            <a:noFill/>
          </a:ln>
        </p:spPr>
        <p:txBody>
          <a:bodyPr>
            <a:normAutofit/>
          </a:bodyPr>
          <a:lstStyle/>
          <a:p>
            <a:pPr algn="ctr"/>
            <a:r>
              <a:rPr lang="lt-LT" sz="5400" dirty="0">
                <a:solidFill>
                  <a:schemeClr val="bg1"/>
                </a:solidFill>
              </a:rPr>
              <a:t>dvasingumas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7" y="1216325"/>
            <a:ext cx="10479088" cy="5495025"/>
          </a:xfrm>
        </p:spPr>
        <p:txBody>
          <a:bodyPr>
            <a:noAutofit/>
          </a:bodyPr>
          <a:lstStyle/>
          <a:p>
            <a:pPr algn="just">
              <a:buClrTx/>
            </a:pPr>
            <a:r>
              <a:rPr lang="lt-LT" sz="1600" dirty="0">
                <a:solidFill>
                  <a:schemeClr val="bg1"/>
                </a:solidFill>
              </a:rPr>
              <a:t>Kiekvienas esame priverstas būti vienaip ar kitaip dvasingas – mūsų dvasingumas gali teigti gyvybę arba ją naikinti. </a:t>
            </a:r>
          </a:p>
          <a:p>
            <a:pPr algn="just">
              <a:buClrTx/>
            </a:pPr>
            <a:r>
              <a:rPr lang="lt-LT" sz="1600" dirty="0">
                <a:solidFill>
                  <a:schemeClr val="bg1"/>
                </a:solidFill>
              </a:rPr>
              <a:t>Dvasingumas neturi nieko bendra su natūraliai kylančiu ar sąmoningu apsisprendimu imtis kokios nors dvasinės veiklos – eiti į bažnyčią, melstis ar medituoti, skaityti dvasinę literatūrą ar imtis dvasinių pratybų. Tai daug gilesnis dalykas. Visa tai yra tik religingumas.</a:t>
            </a:r>
          </a:p>
          <a:p>
            <a:pPr algn="just">
              <a:buClrTx/>
            </a:pPr>
            <a:r>
              <a:rPr lang="lt-LT" sz="1600" dirty="0">
                <a:solidFill>
                  <a:schemeClr val="bg1"/>
                </a:solidFill>
              </a:rPr>
              <a:t>Nepaisant mūsų noro ar religingumo, kiekvienas esame dvasingas.</a:t>
            </a:r>
          </a:p>
          <a:p>
            <a:pPr algn="just">
              <a:buClrTx/>
            </a:pPr>
            <a:r>
              <a:rPr lang="lt-LT" sz="1600" dirty="0">
                <a:solidFill>
                  <a:schemeClr val="bg1"/>
                </a:solidFill>
              </a:rPr>
              <a:t>Mūsų dvasingumas lemia mūsų veiksmus.</a:t>
            </a:r>
          </a:p>
          <a:p>
            <a:pPr algn="just">
              <a:buClrTx/>
            </a:pPr>
            <a:r>
              <a:rPr lang="lt-LT" sz="1600" dirty="0">
                <a:solidFill>
                  <a:schemeClr val="bg1"/>
                </a:solidFill>
              </a:rPr>
              <a:t>Dvasingumas yra mus deginanti ugnis, gebėjimas viena ar kita linkme pakreipti savo troškimus. Tasai gebėjimas (disciplina, įpročiai) pasitarnauja didesnei mūsų kūno, proto ir sielos integracijai, labiau suartina mus su Dievu, žmonėmis ir pasauliu. </a:t>
            </a:r>
          </a:p>
          <a:p>
            <a:pPr algn="just">
              <a:buClrTx/>
            </a:pPr>
            <a:r>
              <a:rPr lang="lt-LT" sz="1600" dirty="0">
                <a:solidFill>
                  <a:schemeClr val="bg1"/>
                </a:solidFill>
              </a:rPr>
              <a:t>Tikrasis dvasingumas – buvimo krikščioniu būdas, žvilgsnis į pasaulį, jo vertinimas iš Kristaus pozicijų ir įsipareigojimas kurti Dievo karalystę.</a:t>
            </a:r>
          </a:p>
          <a:p>
            <a:pPr algn="just">
              <a:buClrTx/>
            </a:pPr>
            <a:r>
              <a:rPr lang="lt-LT" sz="1600" dirty="0">
                <a:solidFill>
                  <a:schemeClr val="bg1"/>
                </a:solidFill>
              </a:rPr>
              <a:t>Dvasingo žmogaus priešingybė yra būtybė, stokojanti gyvenimo jėgos, žmogus, praradęs savo tapatybę, nebežinantis, kas jis toks yra. Sveika siela padeda mums išlikti gyvybingiems ir integraliems.</a:t>
            </a:r>
          </a:p>
        </p:txBody>
      </p:sp>
    </p:spTree>
    <p:extLst>
      <p:ext uri="{BB962C8B-B14F-4D97-AF65-F5344CB8AC3E}">
        <p14:creationId xmlns:p14="http://schemas.microsoft.com/office/powerpoint/2010/main" val="19400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894113"/>
          </a:xfrm>
          <a:noFill/>
          <a:ln>
            <a:noFill/>
          </a:ln>
        </p:spPr>
        <p:txBody>
          <a:bodyPr>
            <a:noAutofit/>
          </a:bodyPr>
          <a:lstStyle/>
          <a:p>
            <a:pPr algn="ctr"/>
            <a:r>
              <a:rPr lang="lt-LT" sz="5400" dirty="0">
                <a:solidFill>
                  <a:schemeClr val="bg1"/>
                </a:solidFill>
              </a:rPr>
              <a:t>užtarimas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379562" y="1190446"/>
            <a:ext cx="11317857" cy="5460520"/>
          </a:xfrm>
        </p:spPr>
        <p:txBody>
          <a:bodyPr>
            <a:normAutofit/>
          </a:bodyPr>
          <a:lstStyle/>
          <a:p>
            <a:pPr algn="just">
              <a:buClrTx/>
            </a:pPr>
            <a:r>
              <a:rPr lang="lt-LT" dirty="0">
                <a:solidFill>
                  <a:schemeClr val="bg1"/>
                </a:solidFill>
              </a:rPr>
              <a:t>Meldžiamės už kitus vedami tikėjimo, kad Viešpats gali įsiterpti į konkrečią situaciją, kad Jo valia viešpatauja visur. Užtardami kitus liudijame Dievo akivaizdoje, kad jie yra verti Jo malonės. </a:t>
            </a:r>
          </a:p>
          <a:p>
            <a:pPr algn="just">
              <a:buClrTx/>
            </a:pPr>
            <a:r>
              <a:rPr lang="lt-LT" dirty="0">
                <a:solidFill>
                  <a:schemeClr val="bg1"/>
                </a:solidFill>
              </a:rPr>
              <a:t>Melsdamiesi už kitus išreiškiame viltį, kad ateitis bus geresnė, kad ji Dievo rankose ir priklauso nuo Jo. Dažnai meldžiamės dėl situacijų, kurios žmogišku požiūriu atrodo beviltiškos. Melsdamiesi parodome, kad esame savo viltį sudėję į Viešpatį ir Jo veikimą, nes žmogiški ištekliai yra išsemti. </a:t>
            </a:r>
          </a:p>
          <a:p>
            <a:pPr algn="just">
              <a:buClrTx/>
            </a:pPr>
            <a:r>
              <a:rPr lang="lt-LT" dirty="0">
                <a:solidFill>
                  <a:schemeClr val="bg1"/>
                </a:solidFill>
              </a:rPr>
              <a:t>Užtarimo maldoje trokštame gėrio ne tik sau, bet ir kitiems, nes to reikalauja meilės, kuria esame susieti su artimaisiais, prigimtis. Todėl melstis už kitus yra broliškos meilės bruožas. Mylėti reiškia linkėti didžiausio gėrio kitam. </a:t>
            </a:r>
          </a:p>
          <a:p>
            <a:pPr algn="just">
              <a:buClrTx/>
            </a:pPr>
            <a:r>
              <a:rPr lang="lt-LT" dirty="0">
                <a:solidFill>
                  <a:schemeClr val="bg1"/>
                </a:solidFill>
              </a:rPr>
              <a:t>Užtarimo malda yra palaiminimas, t. y. linkėjimas kitam laimės. Maldoje už kitą slypi šis linkėjimas. </a:t>
            </a:r>
          </a:p>
          <a:p>
            <a:pPr algn="just">
              <a:buClrTx/>
            </a:pPr>
            <a:r>
              <a:rPr lang="lt-LT" dirty="0">
                <a:solidFill>
                  <a:schemeClr val="bg1"/>
                </a:solidFill>
              </a:rPr>
              <a:t>Užtarimo malda, kylanti iš broliškos meilės, yra nesavanaudiškas, kilnus ir pranokstantis save veiksmas.</a:t>
            </a:r>
          </a:p>
        </p:txBody>
      </p:sp>
    </p:spTree>
    <p:extLst>
      <p:ext uri="{BB962C8B-B14F-4D97-AF65-F5344CB8AC3E}">
        <p14:creationId xmlns:p14="http://schemas.microsoft.com/office/powerpoint/2010/main" val="142965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3"/>
            <a:ext cx="10831513" cy="1032136"/>
          </a:xfrm>
          <a:noFill/>
          <a:ln>
            <a:noFill/>
          </a:ln>
        </p:spPr>
        <p:txBody>
          <a:bodyPr>
            <a:normAutofit/>
          </a:bodyPr>
          <a:lstStyle/>
          <a:p>
            <a:pPr algn="ctr"/>
            <a:r>
              <a:rPr lang="lt-LT" sz="5400" dirty="0">
                <a:solidFill>
                  <a:schemeClr val="bg1"/>
                </a:solidFill>
              </a:rPr>
              <a:t>Sakramentinis gyvenimas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6" y="1742536"/>
            <a:ext cx="11142423" cy="4942936"/>
          </a:xfrm>
        </p:spPr>
        <p:txBody>
          <a:bodyPr/>
          <a:lstStyle/>
          <a:p>
            <a:pPr algn="just">
              <a:buClrTx/>
            </a:pPr>
            <a:r>
              <a:rPr lang="lt-LT" sz="2800" dirty="0">
                <a:solidFill>
                  <a:schemeClr val="bg1"/>
                </a:solidFill>
                <a:latin typeface="+mj-lt"/>
              </a:rPr>
              <a:t>Sakramentai yra Kristaus įsteigti ir Bažnyčiai patikėti veiksmingi malonės ženklai, kuriais mums teikiamas dieviškasis gyvenimas. (KBK 1131)</a:t>
            </a:r>
          </a:p>
          <a:p>
            <a:pPr algn="just">
              <a:buClrTx/>
            </a:pPr>
            <a:r>
              <a:rPr lang="lt-LT" sz="2800" dirty="0">
                <a:solidFill>
                  <a:schemeClr val="bg1"/>
                </a:solidFill>
                <a:latin typeface="+mj-lt"/>
              </a:rPr>
              <a:t>Bažnyčios sakramentais, duoda vaisių naujajame, pagal Dvasią, gyvenime Kristuje (KBK 740)</a:t>
            </a:r>
          </a:p>
          <a:p>
            <a:pPr algn="just">
              <a:buClrTx/>
            </a:pPr>
            <a:r>
              <a:rPr lang="lt-LT" sz="2800" dirty="0">
                <a:solidFill>
                  <a:schemeClr val="bg1"/>
                </a:solidFill>
                <a:latin typeface="+mj-lt"/>
              </a:rPr>
              <a:t>Sakramentai yra juslėmis patiriami ženklai (žodžiai ir veiksmai), prieinami mūsų žmogiškajai prigimčiai. Kristaus veikimu ir Šventosios Dvasios galia jie padaro veiksmingą malonę, kurią žymi. (KBK 1084)</a:t>
            </a:r>
          </a:p>
          <a:p>
            <a:pPr>
              <a:buClrTx/>
            </a:pPr>
            <a:endParaRPr lang="lt-LT" dirty="0">
              <a:solidFill>
                <a:schemeClr val="bg1"/>
              </a:solidFill>
            </a:endParaRPr>
          </a:p>
          <a:p>
            <a:endParaRPr lang="lt-LT" dirty="0"/>
          </a:p>
        </p:txBody>
      </p:sp>
    </p:spTree>
    <p:extLst>
      <p:ext uri="{BB962C8B-B14F-4D97-AF65-F5344CB8AC3E}">
        <p14:creationId xmlns:p14="http://schemas.microsoft.com/office/powerpoint/2010/main" val="284500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928619"/>
          </a:xfrm>
          <a:noFill/>
          <a:ln>
            <a:noFill/>
          </a:ln>
        </p:spPr>
        <p:txBody>
          <a:bodyPr>
            <a:normAutofit/>
          </a:bodyPr>
          <a:lstStyle/>
          <a:p>
            <a:pPr algn="ctr"/>
            <a:r>
              <a:rPr lang="lt-LT" sz="5400" dirty="0">
                <a:solidFill>
                  <a:schemeClr val="bg1"/>
                </a:solidFill>
              </a:rPr>
              <a:t>Atsivertimas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7" y="1224952"/>
            <a:ext cx="11487480" cy="5443268"/>
          </a:xfrm>
        </p:spPr>
        <p:txBody>
          <a:bodyPr>
            <a:noAutofit/>
          </a:bodyPr>
          <a:lstStyle/>
          <a:p>
            <a:pPr algn="just">
              <a:buClrTx/>
              <a:buFont typeface="Wingdings" panose="05000000000000000000" pitchFamily="2" charset="2"/>
              <a:buChar char="§"/>
            </a:pPr>
            <a:r>
              <a:rPr lang="lt-LT" sz="2400" dirty="0">
                <a:solidFill>
                  <a:schemeClr val="bg1"/>
                </a:solidFill>
                <a:latin typeface="+mj-lt"/>
              </a:rPr>
              <a:t>Atsivertimas ‒ tai tikėjimas Kristumi ir priėmimas Dievo meilės, apsisprendimas kurti savo gyvenimą ant Dievo žodžio pamatų ir kvietimo evangelizuoti priėmimas. Atsivertimas suponuoja gyvenimo krypties kaitą, nes atidengia žmogaus „būties šaknis ir leidžia pažinti Gėrio versmę“. (Enciklika </a:t>
            </a:r>
            <a:r>
              <a:rPr lang="lt-LT" sz="2400" dirty="0" err="1">
                <a:solidFill>
                  <a:schemeClr val="bg1"/>
                </a:solidFill>
                <a:latin typeface="+mj-lt"/>
              </a:rPr>
              <a:t>Lumen</a:t>
            </a:r>
            <a:r>
              <a:rPr lang="lt-LT" sz="2400" dirty="0">
                <a:solidFill>
                  <a:schemeClr val="bg1"/>
                </a:solidFill>
                <a:latin typeface="+mj-lt"/>
              </a:rPr>
              <a:t> </a:t>
            </a:r>
            <a:r>
              <a:rPr lang="lt-LT" sz="2400" dirty="0" err="1">
                <a:solidFill>
                  <a:schemeClr val="bg1"/>
                </a:solidFill>
                <a:latin typeface="+mj-lt"/>
              </a:rPr>
              <a:t>Fidei</a:t>
            </a:r>
            <a:r>
              <a:rPr lang="lt-LT" sz="2400" dirty="0">
                <a:solidFill>
                  <a:schemeClr val="bg1"/>
                </a:solidFill>
                <a:latin typeface="+mj-lt"/>
              </a:rPr>
              <a:t> nr. 11).</a:t>
            </a:r>
          </a:p>
          <a:p>
            <a:pPr algn="just">
              <a:buClrTx/>
              <a:buFont typeface="Wingdings" panose="05000000000000000000" pitchFamily="2" charset="2"/>
              <a:buChar char="§"/>
            </a:pPr>
            <a:r>
              <a:rPr lang="lt-LT" sz="2400" dirty="0">
                <a:solidFill>
                  <a:schemeClr val="bg1"/>
                </a:solidFill>
                <a:latin typeface="+mj-lt"/>
              </a:rPr>
              <a:t>Atsivertimas yra kiekvieno asmens skirtingai išgyvenamas procesas, nes tai apgaubta slėpinio šydu. Šis procesas priklauso nuo santykio su Dievu ir su kitu asmeniu. „Asmeniui reikia Dievo, santykio su Juo, kuriame asmuo skleidžiasi, auga, peržengdamas save. Asmuo negali augti be Dievo ar kito žmogaus, jis gali nebent lavinti įgūdžius, kaupti žinias, patirtį, bet ne augti ir tapti kaip asmuo – iš esmės.“ (Straipsnis: Jagminaitė, G., Gaidamavičiūtė, J. </a:t>
            </a:r>
            <a:r>
              <a:rPr lang="lt-LT" sz="2400" i="1" dirty="0">
                <a:solidFill>
                  <a:schemeClr val="bg1"/>
                </a:solidFill>
                <a:latin typeface="+mj-lt"/>
              </a:rPr>
              <a:t>Žmogaus sampratos ir jų įtaka gyvenimo būdui ir kokybei.)</a:t>
            </a:r>
            <a:endParaRPr lang="lt-LT" sz="2400" dirty="0">
              <a:solidFill>
                <a:schemeClr val="bg1"/>
              </a:solidFill>
              <a:latin typeface="+mj-lt"/>
            </a:endParaRPr>
          </a:p>
          <a:p>
            <a:pPr algn="just">
              <a:buClrTx/>
              <a:buFont typeface="Wingdings" panose="05000000000000000000" pitchFamily="2" charset="2"/>
              <a:buChar char="§"/>
            </a:pPr>
            <a:r>
              <a:rPr lang="lt-LT" sz="2400" dirty="0">
                <a:solidFill>
                  <a:schemeClr val="bg1"/>
                </a:solidFill>
                <a:latin typeface="+mj-lt"/>
              </a:rPr>
              <a:t>Atsivertimas yra tikėjimo ugdymo proceso pradžia. Tai ‒ atsivėrimas naujam pažinimui, vertikaliam ir horizontaliam bendravimui, patyrimui ir įsipareigojimui. Susitikimas su Jėzumi atveria naują horizontą: Dievo karalystę vedančią amžinybės link.</a:t>
            </a:r>
          </a:p>
        </p:txBody>
      </p:sp>
    </p:spTree>
    <p:extLst>
      <p:ext uri="{BB962C8B-B14F-4D97-AF65-F5344CB8AC3E}">
        <p14:creationId xmlns:p14="http://schemas.microsoft.com/office/powerpoint/2010/main" val="352225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2"/>
            <a:ext cx="10831513" cy="1092521"/>
          </a:xfrm>
          <a:noFill/>
          <a:ln>
            <a:noFill/>
          </a:ln>
        </p:spPr>
        <p:txBody>
          <a:bodyPr>
            <a:normAutofit/>
          </a:bodyPr>
          <a:lstStyle/>
          <a:p>
            <a:pPr algn="ctr"/>
            <a:r>
              <a:rPr lang="lt-LT" sz="5400" dirty="0">
                <a:solidFill>
                  <a:schemeClr val="bg1"/>
                </a:solidFill>
              </a:rPr>
              <a:t>bendraminčiai</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503236" y="1388854"/>
            <a:ext cx="11090665" cy="5172814"/>
          </a:xfrm>
        </p:spPr>
        <p:txBody>
          <a:bodyPr>
            <a:normAutofit/>
          </a:bodyPr>
          <a:lstStyle/>
          <a:p>
            <a:pPr algn="just">
              <a:buClrTx/>
            </a:pPr>
            <a:r>
              <a:rPr lang="lt-LT" sz="3200" dirty="0">
                <a:solidFill>
                  <a:schemeClr val="bg1"/>
                </a:solidFill>
                <a:latin typeface="+mj-lt"/>
              </a:rPr>
              <a:t>Bažnyčia, kaip apaštalų tikėjimu gyvenanti ir jį perduodanti bendruomenė, yra Šventosios Dvasios pažinimo vieta (KBK 688).</a:t>
            </a:r>
          </a:p>
          <a:p>
            <a:pPr algn="just">
              <a:buClrTx/>
            </a:pPr>
            <a:r>
              <a:rPr lang="lt-LT" sz="3200" dirty="0">
                <a:solidFill>
                  <a:schemeClr val="bg1"/>
                </a:solidFill>
                <a:latin typeface="+mj-lt"/>
              </a:rPr>
              <a:t>Bendruomenė perduoda tikėjimo lobius ir veda į atvirumą Dievo link.</a:t>
            </a:r>
          </a:p>
          <a:p>
            <a:pPr algn="just">
              <a:buClrTx/>
            </a:pPr>
            <a:r>
              <a:rPr lang="lt-LT" sz="3200" dirty="0">
                <a:solidFill>
                  <a:schemeClr val="bg1"/>
                </a:solidFill>
                <a:latin typeface="+mj-lt"/>
              </a:rPr>
              <a:t>Bendruomenė padeda skleistis, bręsti asmeniui, naujai atrasti save ir tarnystę.</a:t>
            </a:r>
          </a:p>
          <a:p>
            <a:pPr algn="just">
              <a:buClrTx/>
            </a:pPr>
            <a:r>
              <a:rPr lang="lt-LT" sz="3200" dirty="0">
                <a:solidFill>
                  <a:schemeClr val="bg1"/>
                </a:solidFill>
                <a:latin typeface="+mj-lt"/>
              </a:rPr>
              <a:t>Vienintelis būdas suprasti, kas yra Dievas, tai patirti bendrystę su kitais žmonėmis.</a:t>
            </a:r>
          </a:p>
        </p:txBody>
      </p:sp>
    </p:spTree>
    <p:extLst>
      <p:ext uri="{BB962C8B-B14F-4D97-AF65-F5344CB8AC3E}">
        <p14:creationId xmlns:p14="http://schemas.microsoft.com/office/powerpoint/2010/main" val="87877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0"/>
                <a:lumOff val="100000"/>
              </a:schemeClr>
            </a:gs>
          </a:gsLst>
          <a:lin ang="612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51CDE1-46B2-4F82-9F6A-8FECC9F2ED45}"/>
              </a:ext>
            </a:extLst>
          </p:cNvPr>
          <p:cNvSpPr>
            <a:spLocks noGrp="1"/>
          </p:cNvSpPr>
          <p:nvPr>
            <p:ph type="title"/>
          </p:nvPr>
        </p:nvSpPr>
        <p:spPr>
          <a:xfrm>
            <a:off x="579436" y="296333"/>
            <a:ext cx="10831513" cy="902740"/>
          </a:xfrm>
          <a:noFill/>
          <a:ln>
            <a:noFill/>
          </a:ln>
        </p:spPr>
        <p:txBody>
          <a:bodyPr>
            <a:normAutofit fontScale="90000"/>
          </a:bodyPr>
          <a:lstStyle/>
          <a:p>
            <a:pPr algn="ctr"/>
            <a:r>
              <a:rPr lang="lt-LT" sz="5400" dirty="0">
                <a:solidFill>
                  <a:schemeClr val="bg1"/>
                </a:solidFill>
              </a:rPr>
              <a:t>kaukės</a:t>
            </a:r>
          </a:p>
        </p:txBody>
      </p:sp>
      <p:sp>
        <p:nvSpPr>
          <p:cNvPr id="3" name="Turinio vietos rezervavimo ženklas 2">
            <a:extLst>
              <a:ext uri="{FF2B5EF4-FFF2-40B4-BE49-F238E27FC236}">
                <a16:creationId xmlns:a16="http://schemas.microsoft.com/office/drawing/2014/main" id="{192AC05E-5859-49F3-9071-EFECA606DD30}"/>
              </a:ext>
            </a:extLst>
          </p:cNvPr>
          <p:cNvSpPr>
            <a:spLocks noGrp="1"/>
          </p:cNvSpPr>
          <p:nvPr>
            <p:ph idx="1"/>
          </p:nvPr>
        </p:nvSpPr>
        <p:spPr>
          <a:xfrm>
            <a:off x="448574" y="1199073"/>
            <a:ext cx="11163990" cy="5362594"/>
          </a:xfrm>
        </p:spPr>
        <p:txBody>
          <a:bodyPr>
            <a:noAutofit/>
          </a:bodyPr>
          <a:lstStyle/>
          <a:p>
            <a:pPr algn="just">
              <a:buClrTx/>
              <a:buFont typeface="Wingdings" panose="05000000000000000000" pitchFamily="2" charset="2"/>
              <a:buChar char="§"/>
            </a:pPr>
            <a:r>
              <a:rPr lang="lt-LT" sz="2100" dirty="0">
                <a:solidFill>
                  <a:schemeClr val="bg1"/>
                </a:solidFill>
              </a:rPr>
              <a:t>Kaukė – tai elgesys, padedantis prisitaikyti situacijoje, kurioje neįmanoma bendrauti atvirai, t. y. nuoširdžiai. Kaukė riboja mūsų saviraišką, daro nenuoširdžiais, tačiau daro bendravimą saugesnį. Kaukė nėra absoliuti – dažnai tai, kas slypi po ja, išduoda kūno kalba, akių išraiška, arba tiesiog mūsų intuicija. </a:t>
            </a:r>
          </a:p>
          <a:p>
            <a:pPr algn="just">
              <a:buClrTx/>
              <a:buFont typeface="Wingdings" panose="05000000000000000000" pitchFamily="2" charset="2"/>
              <a:buChar char="§"/>
            </a:pPr>
            <a:r>
              <a:rPr lang="lt-LT" sz="2100" dirty="0">
                <a:solidFill>
                  <a:schemeClr val="bg1"/>
                </a:solidFill>
              </a:rPr>
              <a:t>Labai maži vaikai skiria atvirą bendravimą nuo kaukės ir bandančius ją užsidėti greit demaskuoja. Darželinio amžiaus vaikai išmoksta „gražiai elgtis“, bet tik viešose vietose. Pradinėse klasėse itin prisitaikę vaikai išmoksta mandagumo kaukių bendraudami su mokytojais, o kai kada – kai tėvai griežti ir reiklūs – ir su tėvais. Paaugliai neretai kategoriškai nusiplėšia kaukes mokykloje ir šeimoje (tėvai tai vadina „</a:t>
            </a:r>
            <a:r>
              <a:rPr lang="lt-LT" sz="2100" dirty="0" err="1">
                <a:solidFill>
                  <a:schemeClr val="bg1"/>
                </a:solidFill>
              </a:rPr>
              <a:t>suįžūlėjimu</a:t>
            </a:r>
            <a:r>
              <a:rPr lang="lt-LT" sz="2100" dirty="0">
                <a:solidFill>
                  <a:schemeClr val="bg1"/>
                </a:solidFill>
              </a:rPr>
              <a:t>“), bet išmoksta dėvėti kaukes būdami tarp bendraamžių. </a:t>
            </a:r>
          </a:p>
          <a:p>
            <a:pPr algn="just">
              <a:buClrTx/>
              <a:buFont typeface="Wingdings" panose="05000000000000000000" pitchFamily="2" charset="2"/>
              <a:buChar char="§"/>
            </a:pPr>
            <a:r>
              <a:rPr lang="lt-LT" sz="2100" dirty="0">
                <a:solidFill>
                  <a:schemeClr val="bg1"/>
                </a:solidFill>
              </a:rPr>
              <a:t>Jaunuoliai, jiems saugioje aplinkoje, dažnai tampa atviri, elgiasi ne taip, kaip mes logiškai iš jų tikimės, būna spontaniški, reaguoja įvairiomis emocijomis, pasirodo esą silpni. </a:t>
            </a:r>
          </a:p>
        </p:txBody>
      </p:sp>
    </p:spTree>
    <p:extLst>
      <p:ext uri="{BB962C8B-B14F-4D97-AF65-F5344CB8AC3E}">
        <p14:creationId xmlns:p14="http://schemas.microsoft.com/office/powerpoint/2010/main" val="2322501527"/>
      </p:ext>
    </p:extLst>
  </p:cSld>
  <p:clrMapOvr>
    <a:masterClrMapping/>
  </p:clrMapOvr>
</p:sld>
</file>

<file path=ppt/theme/theme1.xml><?xml version="1.0" encoding="utf-8"?>
<a:theme xmlns:a="http://schemas.openxmlformats.org/drawingml/2006/main" name="Dalis">
  <a:themeElements>
    <a:clrScheme name="Dalis">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Pasirinktinis 1">
      <a:majorFont>
        <a:latin typeface="Times New Roman"/>
        <a:ea typeface=""/>
        <a:cs typeface=""/>
      </a:majorFont>
      <a:minorFont>
        <a:latin typeface="Arial"/>
        <a:ea typeface=""/>
        <a:cs typeface=""/>
      </a:minorFont>
    </a:fontScheme>
    <a:fmtScheme name="Juostuotas kraštas">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676</TotalTime>
  <Words>1161</Words>
  <Application>Microsoft Office PowerPoint</Application>
  <PresentationFormat>Plačiaekranė</PresentationFormat>
  <Paragraphs>116</Paragraphs>
  <Slides>32</Slides>
  <Notes>0</Notes>
  <HiddenSlides>0</HiddenSlides>
  <MMClips>1</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32</vt:i4>
      </vt:variant>
    </vt:vector>
  </HeadingPairs>
  <TitlesOfParts>
    <vt:vector size="37" baseType="lpstr">
      <vt:lpstr>Arial</vt:lpstr>
      <vt:lpstr>Times New Roman</vt:lpstr>
      <vt:lpstr>Wingdings</vt:lpstr>
      <vt:lpstr>Wingdings 3</vt:lpstr>
      <vt:lpstr>Dalis</vt:lpstr>
      <vt:lpstr>Stovykla – ypatinga galimybė pažinti mokinį</vt:lpstr>
      <vt:lpstr>Temos</vt:lpstr>
      <vt:lpstr>Statistika</vt:lpstr>
      <vt:lpstr>dvasingumas</vt:lpstr>
      <vt:lpstr>užtarimas</vt:lpstr>
      <vt:lpstr>Sakramentinis gyvenimas</vt:lpstr>
      <vt:lpstr>Atsivertimas</vt:lpstr>
      <vt:lpstr>bendraminčiai</vt:lpstr>
      <vt:lpstr>kaukės</vt:lpstr>
      <vt:lpstr>Psichologinė pagalba</vt:lpstr>
      <vt:lpstr>Grįžtamasis ryšys</vt:lpstr>
      <vt:lpstr>reklama</vt:lpstr>
      <vt:lpstr>„PowerPoint“ pateiktis</vt:lpstr>
      <vt:lpstr>2003 m.</vt:lpstr>
      <vt:lpstr>2004 m. </vt:lpstr>
      <vt:lpstr>2005 m. </vt:lpstr>
      <vt:lpstr>2006 m. </vt:lpstr>
      <vt:lpstr>2007 m. </vt:lpstr>
      <vt:lpstr>2008 m. </vt:lpstr>
      <vt:lpstr>2009 m. </vt:lpstr>
      <vt:lpstr>2010 m. </vt:lpstr>
      <vt:lpstr>2011 m. </vt:lpstr>
      <vt:lpstr>2012 m.</vt:lpstr>
      <vt:lpstr>2013 m.</vt:lpstr>
      <vt:lpstr>2014 m.</vt:lpstr>
      <vt:lpstr>2015 m.</vt:lpstr>
      <vt:lpstr>2016 m.</vt:lpstr>
      <vt:lpstr>2017 m.</vt:lpstr>
      <vt:lpstr>2017 m.</vt:lpstr>
      <vt:lpstr>2018 m.</vt:lpstr>
      <vt:lpstr>2018 m.</vt:lpstr>
      <vt:lpstr>2019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Stovykla – ypatinga galimybė pažinti mokinį</dc:title>
  <dc:creator>VVPKRŠC</dc:creator>
  <cp:lastModifiedBy>VVPKRŠC</cp:lastModifiedBy>
  <cp:revision>29</cp:revision>
  <dcterms:created xsi:type="dcterms:W3CDTF">2019-10-25T05:28:26Z</dcterms:created>
  <dcterms:modified xsi:type="dcterms:W3CDTF">2019-10-28T06:59:45Z</dcterms:modified>
</cp:coreProperties>
</file>