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13"/>
  </p:handoutMasterIdLst>
  <p:sldIdLst>
    <p:sldId id="269" r:id="rId3"/>
    <p:sldId id="281" r:id="rId4"/>
    <p:sldId id="266" r:id="rId5"/>
    <p:sldId id="271" r:id="rId6"/>
    <p:sldId id="272" r:id="rId7"/>
    <p:sldId id="276" r:id="rId8"/>
    <p:sldId id="280" r:id="rId9"/>
    <p:sldId id="277" r:id="rId10"/>
    <p:sldId id="282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800000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549319331170808E-2"/>
          <c:y val="0.17232900607742407"/>
          <c:w val="0.4576031126349564"/>
          <c:h val="0.723990244089265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Procentai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Kiekvieną sekmadienį</c:v>
                </c:pt>
                <c:pt idx="1">
                  <c:v>Per didžiasias šventes</c:v>
                </c:pt>
                <c:pt idx="2">
                  <c:v>Kai vedasi mokytoja</c:v>
                </c:pt>
                <c:pt idx="3">
                  <c:v>Kai vedasi seneliai</c:v>
                </c:pt>
                <c:pt idx="4">
                  <c:v>Kai eina draugai</c:v>
                </c:pt>
                <c:pt idx="5">
                  <c:v>Niekada</c:v>
                </c:pt>
                <c:pt idx="6">
                  <c:v>Kita</c:v>
                </c:pt>
              </c:strCache>
            </c:strRef>
          </c:cat>
          <c:val>
            <c:numRef>
              <c:f>Sheet1!$B$2:$B$8</c:f>
              <c:numCache>
                <c:formatCode>###0.0</c:formatCode>
                <c:ptCount val="7"/>
                <c:pt idx="0">
                  <c:v>12.865497076023541</c:v>
                </c:pt>
                <c:pt idx="1">
                  <c:v>42.690058479532155</c:v>
                </c:pt>
                <c:pt idx="2">
                  <c:v>11.695906432748552</c:v>
                </c:pt>
                <c:pt idx="3">
                  <c:v>5.8479532163742665</c:v>
                </c:pt>
                <c:pt idx="4" formatCode="####.0">
                  <c:v>0.58479532163742698</c:v>
                </c:pt>
                <c:pt idx="5">
                  <c:v>9.3567251461988299</c:v>
                </c:pt>
                <c:pt idx="6">
                  <c:v>16.374269005847953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65952349244283615"/>
          <c:y val="2.1121355492092941E-2"/>
          <c:w val="0.26248542839160482"/>
          <c:h val="0.84396972827459849"/>
        </c:manualLayout>
      </c:layout>
      <c:overlay val="0"/>
      <c:txPr>
        <a:bodyPr/>
        <a:lstStyle/>
        <a:p>
          <a:pPr>
            <a:defRPr lang="lt-LT"/>
          </a:pPr>
          <a:endParaRPr lang="lt-LT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902190175095041E-2"/>
          <c:y val="7.2673879662324234E-2"/>
          <c:w val="0.49040836887916389"/>
          <c:h val="0.845935436848548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 dalyvauji parapijoje oraganizuojamose veiklose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Giedu su jaunimo choru</c:v>
                </c:pt>
                <c:pt idx="1">
                  <c:v>Kita</c:v>
                </c:pt>
                <c:pt idx="2">
                  <c:v>Nelankau nieko, nes nežinau kas vyksta</c:v>
                </c:pt>
                <c:pt idx="3">
                  <c:v>Nelankau, nes nenoriu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</c:v>
                </c:pt>
                <c:pt idx="1">
                  <c:v>6.5</c:v>
                </c:pt>
                <c:pt idx="2">
                  <c:v>35.5</c:v>
                </c:pt>
                <c:pt idx="3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52250109361330399"/>
          <c:y val="0.23392857142857137"/>
          <c:w val="0.37166447944007414"/>
          <c:h val="0.57407074115735457"/>
        </c:manualLayout>
      </c:layout>
      <c:overlay val="0"/>
      <c:txPr>
        <a:bodyPr/>
        <a:lstStyle/>
        <a:p>
          <a:pPr>
            <a:defRPr lang="lt-LT"/>
          </a:pPr>
          <a:endParaRPr lang="lt-LT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005424967933463E-2"/>
          <c:y val="9.3853279652260743E-2"/>
          <c:w val="0.44095126369037008"/>
          <c:h val="0.694140958333234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 dalyvauji visuomeninių organizacijų veikloje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Ateitininkų</c:v>
                </c:pt>
                <c:pt idx="1">
                  <c:v>Skautų</c:v>
                </c:pt>
                <c:pt idx="2">
                  <c:v>Nelankau nieko, nes nenoriu</c:v>
                </c:pt>
                <c:pt idx="3">
                  <c:v>Norėčiau, bet mokykloje tokių organizacijų nėra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9.9</c:v>
                </c:pt>
                <c:pt idx="1">
                  <c:v>4.7</c:v>
                </c:pt>
                <c:pt idx="2">
                  <c:v>74.3</c:v>
                </c:pt>
                <c:pt idx="3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53867296087393124"/>
          <c:y val="9.2259403043267713E-2"/>
          <c:w val="0.33538075969670994"/>
          <c:h val="0.64976662985000178"/>
        </c:manualLayout>
      </c:layout>
      <c:overlay val="0"/>
      <c:txPr>
        <a:bodyPr/>
        <a:lstStyle/>
        <a:p>
          <a:pPr>
            <a:defRPr lang="lt-LT"/>
          </a:pPr>
          <a:endParaRPr lang="lt-LT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0.07923</cdr:x>
      <cdr:y>0</cdr:y>
    </cdr:from>
    <cdr:to>
      <cdr:x>0.42786</cdr:x>
      <cdr:y>0.15043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Ba</a:t>
          </a:r>
          <a:r>
            <a:rPr lang="lt-LT" sz="1000" dirty="0" err="1" smtClean="0">
              <a:latin typeface="Times New Roman" pitchFamily="18" charset="0"/>
              <a:cs typeface="Times New Roman" pitchFamily="18" charset="0"/>
            </a:rPr>
            <a:t>žnyčios</a:t>
          </a:r>
          <a:r>
            <a:rPr lang="lt-LT" sz="1000" dirty="0" smtClean="0">
              <a:latin typeface="Times New Roman" pitchFamily="18" charset="0"/>
              <a:cs typeface="Times New Roman" pitchFamily="18" charset="0"/>
            </a:rPr>
            <a:t> lankymas</a:t>
          </a:r>
          <a:endParaRPr lang="lt-LT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CCA1F0-B127-467B-AEC8-6533B2688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429000"/>
            <a:ext cx="4419600" cy="1524000"/>
          </a:xfrm>
        </p:spPr>
        <p:txBody>
          <a:bodyPr vert="horz"/>
          <a:lstStyle>
            <a:lvl1pPr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41148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28600"/>
            <a:ext cx="1828800" cy="6553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334000" cy="6553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" cy="6553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" cy="6553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" cy="6553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304800"/>
            <a:ext cx="2933700" cy="62484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304800"/>
            <a:ext cx="2933700" cy="62484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05600" cy="1143000"/>
          </a:xfrm>
        </p:spPr>
        <p:txBody>
          <a:bodyPr vert="horz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3354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174875"/>
            <a:ext cx="3354388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327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3203575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2322513" cy="1162050"/>
          </a:xfr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197350" cy="5853113"/>
          </a:xfrm>
        </p:spPr>
        <p:txBody>
          <a:bodyPr/>
          <a:lstStyle>
            <a:lvl1pPr>
              <a:defRPr sz="3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2322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9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304800"/>
            <a:ext cx="6019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aunoarkivyskupija.lt/kakc/parapine-k/" TargetMode="External"/><Relationship Id="rId2" Type="http://schemas.openxmlformats.org/officeDocument/2006/relationships/hyperlink" Target="http://www.vilniauskc.lt/v2/programa-rozinukai-planas-ir-veiklos-zingsniai,190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usra.lt/" TargetMode="External"/><Relationship Id="rId5" Type="http://schemas.openxmlformats.org/officeDocument/2006/relationships/hyperlink" Target="http://www.skautai.lt/" TargetMode="External"/><Relationship Id="rId4" Type="http://schemas.openxmlformats.org/officeDocument/2006/relationships/hyperlink" Target="http://www.seimosnamuose.lt/taxonomy/term/3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5234880" cy="4548336"/>
          </a:xfrm>
        </p:spPr>
        <p:txBody>
          <a:bodyPr/>
          <a:lstStyle/>
          <a:p>
            <a:r>
              <a:rPr lang="en-US" dirty="0" smtClean="0"/>
              <a:t>EUCHARISTIJOS </a:t>
            </a:r>
            <a:r>
              <a:rPr lang="en-US" dirty="0"/>
              <a:t>SAKRAMENTĄ PRIĖMUSIŲ VAIKŲ IR PAAUGLIŲ KATECHEZĖ IR JOS </a:t>
            </a:r>
            <a:r>
              <a:rPr lang="en-US" dirty="0" smtClean="0"/>
              <a:t>GALIMYBĖS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4114800" cy="831304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lt-LT" dirty="0" err="1" smtClean="0"/>
              <a:t>Čaplinskienė</a:t>
            </a:r>
            <a:endParaRPr lang="lt-LT" dirty="0" smtClean="0"/>
          </a:p>
          <a:p>
            <a:r>
              <a:rPr lang="lt-LT" dirty="0" smtClean="0"/>
              <a:t>Pranešimas parengtas pagal </a:t>
            </a:r>
            <a:r>
              <a:rPr lang="en-US" dirty="0" err="1" smtClean="0"/>
              <a:t>Magistro</a:t>
            </a:r>
            <a:r>
              <a:rPr lang="en-US" dirty="0" smtClean="0"/>
              <a:t> </a:t>
            </a:r>
            <a:r>
              <a:rPr lang="en-US" dirty="0" err="1" smtClean="0"/>
              <a:t>baigiam</a:t>
            </a:r>
            <a:r>
              <a:rPr lang="lt-LT" dirty="0" err="1" smtClean="0"/>
              <a:t>ąjį</a:t>
            </a:r>
            <a:r>
              <a:rPr lang="en-US" dirty="0" smtClean="0"/>
              <a:t> </a:t>
            </a:r>
            <a:r>
              <a:rPr lang="en-US" dirty="0" err="1" smtClean="0"/>
              <a:t>darb</a:t>
            </a:r>
            <a:r>
              <a:rPr lang="lt-LT" dirty="0" smtClean="0"/>
              <a:t>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err="1" smtClean="0"/>
              <a:t>Tarpsakramentinė</a:t>
            </a:r>
            <a:r>
              <a:rPr lang="lt-LT" sz="4000" dirty="0" smtClean="0"/>
              <a:t> </a:t>
            </a:r>
            <a:r>
              <a:rPr lang="lt-LT" sz="4000" dirty="0" err="1" smtClean="0"/>
              <a:t>katecchezė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04800"/>
            <a:ext cx="6140152" cy="6248400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r>
              <a:rPr lang="lt-LT" sz="3000" b="1" dirty="0" err="1" smtClean="0">
                <a:solidFill>
                  <a:srgbClr val="800000"/>
                </a:solidFill>
              </a:rPr>
              <a:t>Tarpsakramentinė</a:t>
            </a:r>
            <a:r>
              <a:rPr lang="lt-LT" sz="3000" b="1" dirty="0" smtClean="0">
                <a:solidFill>
                  <a:srgbClr val="800000"/>
                </a:solidFill>
              </a:rPr>
              <a:t> </a:t>
            </a:r>
            <a:r>
              <a:rPr lang="lt-LT" sz="3000" b="1" dirty="0" err="1" smtClean="0">
                <a:solidFill>
                  <a:srgbClr val="800000"/>
                </a:solidFill>
              </a:rPr>
              <a:t>katechezė</a:t>
            </a:r>
            <a:r>
              <a:rPr lang="lt-LT" sz="3000" b="1" dirty="0" smtClean="0"/>
              <a:t>  </a:t>
            </a:r>
            <a:r>
              <a:rPr lang="lt-LT" dirty="0" smtClean="0"/>
              <a:t>- pirmą kartą priėmusių Švenčiausiąjį Sakramentą ir dar nepradėjusių ruoštis Sutvirtinimo sakramentui,  vaikų ir paauglių </a:t>
            </a:r>
            <a:r>
              <a:rPr lang="lt-LT" dirty="0" err="1" smtClean="0"/>
              <a:t>katechezė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97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err="1">
                <a:solidFill>
                  <a:srgbClr val="9F2936">
                    <a:lumMod val="75000"/>
                  </a:srgbClr>
                </a:solidFill>
              </a:rPr>
              <a:t>Tarpsakramentinė</a:t>
            </a:r>
            <a:r>
              <a:rPr lang="lt-LT" sz="4000" dirty="0">
                <a:solidFill>
                  <a:srgbClr val="9F2936">
                    <a:lumMod val="75000"/>
                  </a:srgbClr>
                </a:solidFill>
              </a:rPr>
              <a:t> </a:t>
            </a:r>
            <a:r>
              <a:rPr lang="lt-LT" sz="4000" dirty="0" err="1">
                <a:solidFill>
                  <a:srgbClr val="9F2936">
                    <a:lumMod val="75000"/>
                  </a:srgbClr>
                </a:solidFill>
              </a:rPr>
              <a:t>katecchezė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04800"/>
            <a:ext cx="6144344" cy="6248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solidFill>
                  <a:schemeClr val="tx1"/>
                </a:solidFill>
              </a:rPr>
              <a:t>Šiuo metu vykdomos </a:t>
            </a:r>
            <a:r>
              <a:rPr lang="lt-LT" dirty="0" err="1" smtClean="0">
                <a:solidFill>
                  <a:schemeClr val="tx1"/>
                </a:solidFill>
              </a:rPr>
              <a:t>katechezės</a:t>
            </a:r>
            <a:r>
              <a:rPr lang="lt-LT" dirty="0" smtClean="0">
                <a:solidFill>
                  <a:schemeClr val="tx1"/>
                </a:solidFill>
              </a:rPr>
              <a:t> programos vyskupijų, parapijų lygiu, bei mokyklose.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Vaikų ir paauglių, pirmą kartą priėmusių Eucharistijos sakramentą, poreikiai.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Ką galime padaryti dirbdami ranka rankon, su tais resursais, kuriuos turime.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/>
              <a:t> </a:t>
            </a:r>
            <a:r>
              <a:rPr lang="en-US" sz="4000" dirty="0" smtClean="0"/>
              <a:t>1. </a:t>
            </a:r>
            <a:r>
              <a:rPr lang="lt-LT" sz="4000" dirty="0" smtClean="0"/>
              <a:t>Vykdomos  </a:t>
            </a:r>
            <a:r>
              <a:rPr lang="lt-LT" sz="4000" dirty="0"/>
              <a:t>programos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04800"/>
            <a:ext cx="6140152" cy="6248400"/>
          </a:xfrm>
        </p:spPr>
        <p:txBody>
          <a:bodyPr/>
          <a:lstStyle/>
          <a:p>
            <a:r>
              <a:rPr lang="lt-LT" dirty="0" smtClean="0"/>
              <a:t>Vilniaus </a:t>
            </a:r>
            <a:r>
              <a:rPr lang="lt-LT" dirty="0"/>
              <a:t>Arkivyskupijoje paruošta programa „</a:t>
            </a:r>
            <a:r>
              <a:rPr lang="lt-LT" dirty="0" err="1" smtClean="0"/>
              <a:t>Rožinukai</a:t>
            </a:r>
            <a:r>
              <a:rPr lang="lt-LT" dirty="0" smtClean="0"/>
              <a:t>”</a:t>
            </a:r>
          </a:p>
          <a:p>
            <a:pPr marL="0" indent="0">
              <a:buNone/>
            </a:pPr>
            <a:r>
              <a:rPr lang="lt-LT" sz="2000" dirty="0" smtClean="0">
                <a:hlinkClick r:id="rId2"/>
              </a:rPr>
              <a:t>http</a:t>
            </a:r>
            <a:r>
              <a:rPr lang="lt-LT" sz="2000" dirty="0">
                <a:hlinkClick r:id="rId2"/>
              </a:rPr>
              <a:t>://</a:t>
            </a:r>
            <a:r>
              <a:rPr lang="lt-LT" sz="2000" dirty="0" smtClean="0">
                <a:hlinkClick r:id="rId2"/>
              </a:rPr>
              <a:t>www.vilniauskc.lt/v2/programa-rozinukai-planas-ir-veiklos-zingsniai,190.html</a:t>
            </a:r>
            <a:endParaRPr lang="lt-LT" sz="2000" dirty="0" smtClean="0"/>
          </a:p>
          <a:p>
            <a:r>
              <a:rPr lang="lt-LT" dirty="0" smtClean="0"/>
              <a:t>Kauno </a:t>
            </a:r>
            <a:r>
              <a:rPr lang="lt-LT" dirty="0"/>
              <a:t>arkivyskupijoje – „Jaunieji Misionieriai</a:t>
            </a:r>
            <a:r>
              <a:rPr lang="lt-LT" dirty="0" smtClean="0"/>
              <a:t>”.</a:t>
            </a:r>
          </a:p>
          <a:p>
            <a:pPr marL="0" indent="0">
              <a:buNone/>
            </a:pPr>
            <a:r>
              <a:rPr lang="lt-LT" sz="2000" dirty="0" smtClean="0">
                <a:hlinkClick r:id="rId3"/>
              </a:rPr>
              <a:t>http://kaunoarkivyskupija.lt/kakc/parapine-k/</a:t>
            </a:r>
            <a:endParaRPr lang="lt-LT" sz="2000" dirty="0" smtClean="0"/>
          </a:p>
          <a:p>
            <a:pPr marL="0" indent="0">
              <a:buNone/>
            </a:pPr>
            <a:r>
              <a:rPr lang="lt-LT" sz="2000" dirty="0" smtClean="0">
                <a:hlinkClick r:id="rId4"/>
              </a:rPr>
              <a:t>http</a:t>
            </a:r>
            <a:r>
              <a:rPr lang="lt-LT" sz="2000" dirty="0">
                <a:hlinkClick r:id="rId4"/>
              </a:rPr>
              <a:t>://www.seimosnamuose.lt/taxonomy/term/33</a:t>
            </a:r>
            <a:endParaRPr lang="lt-LT" sz="2000" dirty="0" smtClean="0"/>
          </a:p>
          <a:p>
            <a:r>
              <a:rPr lang="lt-LT" dirty="0" smtClean="0"/>
              <a:t>Katalikiškų organizacijų veikla:</a:t>
            </a:r>
          </a:p>
          <a:p>
            <a:pPr marL="0" lvl="0" indent="0">
              <a:buNone/>
            </a:pPr>
            <a:r>
              <a:rPr lang="lt-LT" sz="2400" b="1" dirty="0" smtClean="0">
                <a:solidFill>
                  <a:prstClr val="black"/>
                </a:solidFill>
              </a:rPr>
              <a:t>Lietuvos </a:t>
            </a:r>
            <a:r>
              <a:rPr lang="lt-LT" sz="2400" b="1" dirty="0">
                <a:solidFill>
                  <a:prstClr val="black"/>
                </a:solidFill>
              </a:rPr>
              <a:t>skautija </a:t>
            </a:r>
            <a:r>
              <a:rPr lang="lt-LT" dirty="0">
                <a:solidFill>
                  <a:prstClr val="black"/>
                </a:solidFill>
              </a:rPr>
              <a:t>(</a:t>
            </a:r>
            <a:r>
              <a:rPr lang="lt-LT" sz="2000" dirty="0">
                <a:solidFill>
                  <a:prstClr val="black"/>
                </a:solidFill>
                <a:hlinkClick r:id="rId5"/>
              </a:rPr>
              <a:t>http://www.skautai.lt</a:t>
            </a:r>
            <a:r>
              <a:rPr lang="lt-LT" sz="2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lt-LT" sz="2400" b="1" dirty="0">
                <a:solidFill>
                  <a:prstClr val="black"/>
                </a:solidFill>
              </a:rPr>
              <a:t>Ateitininkai</a:t>
            </a:r>
            <a:r>
              <a:rPr lang="lt-LT" dirty="0">
                <a:solidFill>
                  <a:prstClr val="black"/>
                </a:solidFill>
              </a:rPr>
              <a:t> (</a:t>
            </a:r>
            <a:r>
              <a:rPr lang="lt-LT" sz="2000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lt-LT" sz="2000" dirty="0" smtClean="0">
                <a:solidFill>
                  <a:prstClr val="black"/>
                </a:solidFill>
                <a:hlinkClick r:id="rId6"/>
              </a:rPr>
              <a:t>www.ausra.lt</a:t>
            </a:r>
            <a:r>
              <a:rPr lang="lt-LT" sz="2000" dirty="0" smtClean="0">
                <a:solidFill>
                  <a:prstClr val="black"/>
                </a:solidFill>
              </a:rPr>
              <a:t>)</a:t>
            </a:r>
            <a:endParaRPr lang="lt-LT" sz="2000" dirty="0">
              <a:solidFill>
                <a:prstClr val="black"/>
              </a:solidFill>
            </a:endParaRPr>
          </a:p>
          <a:p>
            <a:r>
              <a:rPr lang="lt-LT" dirty="0" smtClean="0"/>
              <a:t>Pavienės </a:t>
            </a:r>
            <a:r>
              <a:rPr lang="lt-LT" dirty="0"/>
              <a:t>iniciatyvos (jaunimo chorai, bei kitos katalikiškos veiklos prie mokyklų, parapijų) </a:t>
            </a:r>
          </a:p>
        </p:txBody>
      </p:sp>
    </p:spTree>
    <p:extLst>
      <p:ext uri="{BB962C8B-B14F-4D97-AF65-F5344CB8AC3E}">
        <p14:creationId xmlns:p14="http://schemas.microsoft.com/office/powerpoint/2010/main" val="35213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2. </a:t>
            </a:r>
            <a:r>
              <a:rPr lang="lt-LT" sz="4000" dirty="0" smtClean="0"/>
              <a:t>Tiriamieji ir jų poreikiai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</a:t>
            </a:r>
          </a:p>
          <a:p>
            <a:r>
              <a:rPr lang="lt-LT" dirty="0" smtClean="0"/>
              <a:t>Įgytų žinių panaudojimas praktikoje</a:t>
            </a:r>
          </a:p>
          <a:p>
            <a:endParaRPr lang="lt-LT" dirty="0"/>
          </a:p>
          <a:p>
            <a:endParaRPr lang="lt-L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79997"/>
              </p:ext>
            </p:extLst>
          </p:nvPr>
        </p:nvGraphicFramePr>
        <p:xfrm>
          <a:off x="1403648" y="1844824"/>
          <a:ext cx="6019799" cy="1422400"/>
        </p:xfrm>
        <a:graphic>
          <a:graphicData uri="http://schemas.openxmlformats.org/drawingml/2006/table">
            <a:tbl>
              <a:tblPr/>
              <a:tblGrid>
                <a:gridCol w="1934680"/>
                <a:gridCol w="1933883"/>
                <a:gridCol w="1075618"/>
                <a:gridCol w="1075618"/>
              </a:tblGrid>
              <a:tr h="200974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Ką veiki per Velykas?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Ridenu, daužau margučius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31,4%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Važiuoju pas senelę į kaimą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4,2%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Atostogauju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10,2%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92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Švenčiu Jėzaus prisikėlimą su savo artimaisiais, einu į Bažnyčią, ridenu margučius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53,4%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Nieko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lt-LT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0864498"/>
              </p:ext>
            </p:extLst>
          </p:nvPr>
        </p:nvGraphicFramePr>
        <p:xfrm>
          <a:off x="2267744" y="3645024"/>
          <a:ext cx="4544060" cy="28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4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8200" cy="6643931"/>
          </a:xfrm>
        </p:spPr>
        <p:txBody>
          <a:bodyPr/>
          <a:lstStyle/>
          <a:p>
            <a:r>
              <a:rPr lang="lt-LT" sz="3800" dirty="0" smtClean="0"/>
              <a:t>Dalyvavimas parapijos veiklose</a:t>
            </a:r>
            <a:endParaRPr lang="lt-LT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Parapijoje yra vaikų dienos centras, jaunimo choras, kas vasarą vyksta katalikiškos stovyklos bei piligriminiai žygiai. </a:t>
            </a:r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57239974"/>
              </p:ext>
            </p:extLst>
          </p:nvPr>
        </p:nvGraphicFramePr>
        <p:xfrm>
          <a:off x="1691680" y="2564904"/>
          <a:ext cx="4875396" cy="282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2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/>
              <a:t>Veiklos mokyklose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lt-LT" dirty="0" smtClean="0"/>
              <a:t>Organizacijų veikla mokyklose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61549505"/>
              </p:ext>
            </p:extLst>
          </p:nvPr>
        </p:nvGraphicFramePr>
        <p:xfrm>
          <a:off x="1763688" y="2348880"/>
          <a:ext cx="532765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3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/>
              <a:t>Veiklos mokyklose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Būreliai: </a:t>
            </a:r>
          </a:p>
          <a:p>
            <a:r>
              <a:rPr lang="lt-LT" dirty="0"/>
              <a:t>Iš 171 respondento net 100 mokykloje nelanko jokio būrelio, 19 iš jų lanko užsiėmimus už mokyklos </a:t>
            </a:r>
            <a:r>
              <a:rPr lang="lt-LT" dirty="0" smtClean="0"/>
              <a:t>ribų.</a:t>
            </a:r>
          </a:p>
          <a:p>
            <a:r>
              <a:rPr lang="lt-LT" dirty="0" smtClean="0"/>
              <a:t>Esami </a:t>
            </a:r>
            <a:r>
              <a:rPr lang="lt-LT" dirty="0"/>
              <a:t>būreliai – krepšinis, futbolas, kvadratas, dviračių būrelis, judrieji žaidimai, choras, įvairūs šokiai, teatras, dizainas, keramika, muzika, literatų būrelis.</a:t>
            </a:r>
          </a:p>
          <a:p>
            <a:r>
              <a:rPr lang="lt-LT" dirty="0" smtClean="0"/>
              <a:t>Pageidaujami </a:t>
            </a:r>
            <a:r>
              <a:rPr lang="lt-LT" dirty="0"/>
              <a:t>būreliai - bokso, kikbokso, baseino, lauko teniso, kulinarijos ir fotografijos būrelių, gitaros ir dar keleto kitų.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62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/>
              <a:t>Resursai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04800"/>
            <a:ext cx="6480720" cy="6248400"/>
          </a:xfrm>
        </p:spPr>
        <p:txBody>
          <a:bodyPr/>
          <a:lstStyle/>
          <a:p>
            <a:r>
              <a:rPr lang="en-US" dirty="0" err="1" smtClean="0"/>
              <a:t>Tikybos</a:t>
            </a:r>
            <a:r>
              <a:rPr lang="en-US" dirty="0" smtClean="0"/>
              <a:t> </a:t>
            </a:r>
            <a:r>
              <a:rPr lang="en-US" dirty="0" err="1" smtClean="0"/>
              <a:t>mokytojai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katechetai</a:t>
            </a:r>
            <a:r>
              <a:rPr lang="en-US" dirty="0" smtClean="0"/>
              <a:t>, b</a:t>
            </a:r>
            <a:r>
              <a:rPr lang="lt-LT" dirty="0" smtClean="0"/>
              <a:t>ū</a:t>
            </a:r>
            <a:r>
              <a:rPr lang="en-US" dirty="0" err="1" smtClean="0"/>
              <a:t>dami</a:t>
            </a:r>
            <a:r>
              <a:rPr lang="en-US" dirty="0" smtClean="0"/>
              <a:t> </a:t>
            </a:r>
            <a:r>
              <a:rPr lang="en-US" dirty="0" err="1" smtClean="0"/>
              <a:t>skirtingi</a:t>
            </a:r>
            <a:r>
              <a:rPr lang="en-US" dirty="0" smtClean="0"/>
              <a:t>, </a:t>
            </a:r>
            <a:r>
              <a:rPr lang="en-US" dirty="0" err="1" smtClean="0"/>
              <a:t>gali</a:t>
            </a:r>
            <a:r>
              <a:rPr lang="en-US" dirty="0" smtClean="0"/>
              <a:t> </a:t>
            </a:r>
            <a:r>
              <a:rPr lang="en-US" dirty="0" err="1" smtClean="0"/>
              <a:t>rinktis</a:t>
            </a:r>
            <a:r>
              <a:rPr lang="en-US" dirty="0" smtClean="0"/>
              <a:t> </a:t>
            </a:r>
            <a:r>
              <a:rPr lang="en-US" dirty="0" err="1" smtClean="0"/>
              <a:t>skirtingas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lt-LT" dirty="0" smtClean="0"/>
              <a:t> arba kurti katalikiškų </a:t>
            </a:r>
            <a:r>
              <a:rPr lang="lt-LT" dirty="0"/>
              <a:t>organizacijų vienetus </a:t>
            </a:r>
            <a:r>
              <a:rPr lang="lt-LT" dirty="0" smtClean="0"/>
              <a:t>mokyklose.</a:t>
            </a:r>
            <a:endParaRPr lang="lt-LT" dirty="0"/>
          </a:p>
          <a:p>
            <a:r>
              <a:rPr lang="lt-LT" dirty="0" smtClean="0"/>
              <a:t>Aktyvūs parapijiečiai parapijose gali užsiimti veiklomis, kurių trūksta mokyklose, bei įtraukti vaikus.</a:t>
            </a:r>
          </a:p>
          <a:p>
            <a:pPr lvl="0"/>
            <a:r>
              <a:rPr lang="lt-LT" dirty="0" smtClean="0">
                <a:solidFill>
                  <a:prstClr val="black"/>
                </a:solidFill>
              </a:rPr>
              <a:t>Katechetinis centras galėtų privačias </a:t>
            </a:r>
            <a:r>
              <a:rPr lang="lt-LT" dirty="0">
                <a:solidFill>
                  <a:prstClr val="black"/>
                </a:solidFill>
              </a:rPr>
              <a:t>iniciatyvas burti mažų bendruomenių </a:t>
            </a:r>
            <a:r>
              <a:rPr lang="lt-LT" dirty="0" smtClean="0">
                <a:solidFill>
                  <a:prstClr val="black"/>
                </a:solidFill>
              </a:rPr>
              <a:t>kūrimui, bei koordinuotų jų veiklą ne tik pastebėdamas, bet ir teikdamas metodinę, moralinę ar kitokią </a:t>
            </a:r>
            <a:r>
              <a:rPr lang="lt-LT" dirty="0" smtClean="0">
                <a:solidFill>
                  <a:prstClr val="black"/>
                </a:solidFill>
              </a:rPr>
              <a:t>pagalbą…</a:t>
            </a:r>
            <a:endParaRPr lang="lt-LT" dirty="0">
              <a:solidFill>
                <a:prstClr val="black"/>
              </a:solidFill>
            </a:endParaRP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1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36795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32180A-06F5-4A01-B6F5-41D40D817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TS010336795</Template>
  <TotalTime>726</TotalTime>
  <Words>374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TS010336795</vt:lpstr>
      <vt:lpstr>EUCHARISTIJOS SAKRAMENTĄ PRIĖMUSIŲ VAIKŲ IR PAAUGLIŲ KATECHEZĖ IR JOS GALIMYBĖS</vt:lpstr>
      <vt:lpstr>Tarpsakramentinė katecchezė</vt:lpstr>
      <vt:lpstr>Tarpsakramentinė katecchezė</vt:lpstr>
      <vt:lpstr> 1. Vykdomos  programos </vt:lpstr>
      <vt:lpstr>2. Tiriamieji ir jų poreikiai</vt:lpstr>
      <vt:lpstr>Dalyvavimas parapijos veiklose</vt:lpstr>
      <vt:lpstr>Veiklos mokyklose</vt:lpstr>
      <vt:lpstr>Veiklos mokyklose</vt:lpstr>
      <vt:lpstr>Resursai</vt:lpstr>
      <vt:lpstr>Ačiū už dėmesį</vt:lpstr>
    </vt:vector>
  </TitlesOfParts>
  <Company>Project-OS.org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in hand in</dc:title>
  <dc:creator>Brigitos</dc:creator>
  <cp:lastModifiedBy>Brigitos</cp:lastModifiedBy>
  <cp:revision>28</cp:revision>
  <dcterms:created xsi:type="dcterms:W3CDTF">2013-09-28T09:07:50Z</dcterms:created>
  <dcterms:modified xsi:type="dcterms:W3CDTF">2013-10-03T08:26:17Z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TC103367959990</vt:lpwstr>
  </property>
</Properties>
</file>