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2" r:id="rId6"/>
    <p:sldId id="274" r:id="rId7"/>
    <p:sldId id="317" r:id="rId8"/>
    <p:sldId id="318" r:id="rId9"/>
    <p:sldId id="319" r:id="rId10"/>
    <p:sldId id="311" r:id="rId11"/>
    <p:sldId id="310" r:id="rId12"/>
    <p:sldId id="261" r:id="rId13"/>
    <p:sldId id="312" r:id="rId14"/>
    <p:sldId id="314" r:id="rId15"/>
    <p:sldId id="320" r:id="rId16"/>
    <p:sldId id="315" r:id="rId17"/>
    <p:sldId id="321" r:id="rId18"/>
    <p:sldId id="322" r:id="rId19"/>
    <p:sldId id="316" r:id="rId20"/>
    <p:sldId id="313" r:id="rId21"/>
    <p:sldId id="263" r:id="rId22"/>
    <p:sldId id="3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60B9-D5A9-426B-9A78-EE654B9CE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B46A94-56B3-4B1A-A83E-9B6D56045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91F831-05C8-46E9-87A3-1B0431BE42D9}"/>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5" name="Footer Placeholder 4">
            <a:extLst>
              <a:ext uri="{FF2B5EF4-FFF2-40B4-BE49-F238E27FC236}">
                <a16:creationId xmlns:a16="http://schemas.microsoft.com/office/drawing/2014/main" id="{27198325-1F9F-44DA-B4F0-E5A3C805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9A184-BE04-40E5-AC01-468E9D37B255}"/>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26462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9FFD-960E-41CC-82D6-B153AFD237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A230F-AFAD-4F78-AF78-20EE8F4C98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F99DE-B73E-40AA-9B8C-90482139EB0F}"/>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5" name="Footer Placeholder 4">
            <a:extLst>
              <a:ext uri="{FF2B5EF4-FFF2-40B4-BE49-F238E27FC236}">
                <a16:creationId xmlns:a16="http://schemas.microsoft.com/office/drawing/2014/main" id="{53416D9C-550D-46F0-8BFF-1DFC1D8C4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99DBA-F425-4C7D-9491-AED935C04C14}"/>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47512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ABA43-4AE6-4344-AA96-CA934AB5F8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179C8-4977-46AB-AC3F-850CF6AC8B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AE2DD-8558-4FA7-86FD-28669725DF6B}"/>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5" name="Footer Placeholder 4">
            <a:extLst>
              <a:ext uri="{FF2B5EF4-FFF2-40B4-BE49-F238E27FC236}">
                <a16:creationId xmlns:a16="http://schemas.microsoft.com/office/drawing/2014/main" id="{3CC82F24-88AA-4704-83AC-7097F1651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206D9-79C5-4003-BA4D-A1B9AD1030B1}"/>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28625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7695-201B-4317-9F32-3155E1CA8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9ACDB-3608-4EF8-8F41-899C836ED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74A1D-5E6A-4452-99F9-07D359D51B5F}"/>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5" name="Footer Placeholder 4">
            <a:extLst>
              <a:ext uri="{FF2B5EF4-FFF2-40B4-BE49-F238E27FC236}">
                <a16:creationId xmlns:a16="http://schemas.microsoft.com/office/drawing/2014/main" id="{A1B6238C-2726-4FCC-8DB2-CA71CBF3B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C857E-BF7A-4997-B5CA-A4F22E21DE61}"/>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318168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666E-692B-40D0-8C35-D11A125DD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07886B-7A8A-4130-B423-28F57AC74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EB4F79-39C3-4281-9A72-E75437E244B1}"/>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5" name="Footer Placeholder 4">
            <a:extLst>
              <a:ext uri="{FF2B5EF4-FFF2-40B4-BE49-F238E27FC236}">
                <a16:creationId xmlns:a16="http://schemas.microsoft.com/office/drawing/2014/main" id="{6B985A55-5BFC-4DA2-B1BF-D52D7C3B4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34640-9CF7-49E5-B8AC-666475445E55}"/>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350775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EB2-CD53-4C03-847A-41167E166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7DD91-5507-4397-9CE6-C98F904FEB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2A192-FCA9-499C-BA40-7421D0E54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2EED9A-0EA7-4B16-BBC6-1ED31011829D}"/>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6" name="Footer Placeholder 5">
            <a:extLst>
              <a:ext uri="{FF2B5EF4-FFF2-40B4-BE49-F238E27FC236}">
                <a16:creationId xmlns:a16="http://schemas.microsoft.com/office/drawing/2014/main" id="{2164182C-4E7A-448C-8EF3-62B2F3F91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62596-E541-4421-A65B-519DED982115}"/>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107213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30C0-B2A8-4A24-98D4-97D548255E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CB75C-C099-44D2-A985-E2183E88C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6091B-D479-4704-8F35-B0C2A9D54E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2AA5F-5C6E-4196-9C65-0ECA1B65C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85785-BDCD-4EFD-A642-5936379DD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D8287C-85CE-4483-99CC-EFC363558AD1}"/>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8" name="Footer Placeholder 7">
            <a:extLst>
              <a:ext uri="{FF2B5EF4-FFF2-40B4-BE49-F238E27FC236}">
                <a16:creationId xmlns:a16="http://schemas.microsoft.com/office/drawing/2014/main" id="{0B6E8D60-4DF3-4763-9CD5-5E33D94EC3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7C0033-54B3-4619-8A84-41E349BAE927}"/>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139515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A5A5-F65B-4143-A7D9-772D18572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9FCF3A-E1CB-4E3E-96F6-77B1C91EF963}"/>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4" name="Footer Placeholder 3">
            <a:extLst>
              <a:ext uri="{FF2B5EF4-FFF2-40B4-BE49-F238E27FC236}">
                <a16:creationId xmlns:a16="http://schemas.microsoft.com/office/drawing/2014/main" id="{560DA681-0ADC-493B-8A2C-B0CBE99C42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F2F811-E4B9-445B-871A-9D0C2F75675F}"/>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116147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9EA1D-71D3-42AA-92CC-B1DD027E710D}"/>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3" name="Footer Placeholder 2">
            <a:extLst>
              <a:ext uri="{FF2B5EF4-FFF2-40B4-BE49-F238E27FC236}">
                <a16:creationId xmlns:a16="http://schemas.microsoft.com/office/drawing/2014/main" id="{3C323623-48A2-44D4-9BCC-7D256726D0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393CF-C947-468E-98EC-9D0B66AD4BD2}"/>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315335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7C65-8967-44C1-B435-2035C5E55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220B6-ECC1-4426-A3FB-65F0708A6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6E007-0A6B-443C-A977-89F339C2A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23551-2693-45C4-A2B8-F5E228C309AA}"/>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6" name="Footer Placeholder 5">
            <a:extLst>
              <a:ext uri="{FF2B5EF4-FFF2-40B4-BE49-F238E27FC236}">
                <a16:creationId xmlns:a16="http://schemas.microsoft.com/office/drawing/2014/main" id="{812A2D83-F569-4D20-A39B-EDAB20BC7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F685-A69A-4084-A2FC-C843709441CA}"/>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71601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FD08-A6A4-4E00-92AE-9D9C0EA49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56F96-0E3C-4AC6-9D2A-08761A203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D02E4-CD77-4A34-9B27-2443AD523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A4C74-5609-4FCC-B0F9-253A72059D7B}"/>
              </a:ext>
            </a:extLst>
          </p:cNvPr>
          <p:cNvSpPr>
            <a:spLocks noGrp="1"/>
          </p:cNvSpPr>
          <p:nvPr>
            <p:ph type="dt" sz="half" idx="10"/>
          </p:nvPr>
        </p:nvSpPr>
        <p:spPr/>
        <p:txBody>
          <a:bodyPr/>
          <a:lstStyle/>
          <a:p>
            <a:fld id="{7A988F90-E2F2-4CB8-AC3B-C200C9AACC85}" type="datetimeFigureOut">
              <a:rPr lang="en-US" smtClean="0"/>
              <a:t>10/27/2019</a:t>
            </a:fld>
            <a:endParaRPr lang="en-US"/>
          </a:p>
        </p:txBody>
      </p:sp>
      <p:sp>
        <p:nvSpPr>
          <p:cNvPr id="6" name="Footer Placeholder 5">
            <a:extLst>
              <a:ext uri="{FF2B5EF4-FFF2-40B4-BE49-F238E27FC236}">
                <a16:creationId xmlns:a16="http://schemas.microsoft.com/office/drawing/2014/main" id="{4F76CDAD-276F-43E0-94D2-03822644C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32F3A-1918-42E5-B605-3C3A060C28A6}"/>
              </a:ext>
            </a:extLst>
          </p:cNvPr>
          <p:cNvSpPr>
            <a:spLocks noGrp="1"/>
          </p:cNvSpPr>
          <p:nvPr>
            <p:ph type="sldNum" sz="quarter" idx="12"/>
          </p:nvPr>
        </p:nvSpPr>
        <p:spPr/>
        <p:txBody>
          <a:bodyPr/>
          <a:lstStyle/>
          <a:p>
            <a:fld id="{EA63DB0B-02EC-4472-AABF-1B40711CB6FD}" type="slidenum">
              <a:rPr lang="en-US" smtClean="0"/>
              <a:t>‹#›</a:t>
            </a:fld>
            <a:endParaRPr lang="en-US"/>
          </a:p>
        </p:txBody>
      </p:sp>
    </p:spTree>
    <p:extLst>
      <p:ext uri="{BB962C8B-B14F-4D97-AF65-F5344CB8AC3E}">
        <p14:creationId xmlns:p14="http://schemas.microsoft.com/office/powerpoint/2010/main" val="227486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B0A5E-2DC2-40D7-B90A-3DC1F7361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EE7B3-8BFA-444C-BE73-D3CEBBCB9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28213-79CE-40EE-BB3A-62D0EF8C5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88F90-E2F2-4CB8-AC3B-C200C9AACC85}" type="datetimeFigureOut">
              <a:rPr lang="en-US" smtClean="0"/>
              <a:t>10/27/2019</a:t>
            </a:fld>
            <a:endParaRPr lang="en-US"/>
          </a:p>
        </p:txBody>
      </p:sp>
      <p:sp>
        <p:nvSpPr>
          <p:cNvPr id="5" name="Footer Placeholder 4">
            <a:extLst>
              <a:ext uri="{FF2B5EF4-FFF2-40B4-BE49-F238E27FC236}">
                <a16:creationId xmlns:a16="http://schemas.microsoft.com/office/drawing/2014/main" id="{E0710E26-C007-4044-8E84-DA66BD354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7F4164-9D57-4FB0-8A4E-745A0333E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3DB0B-02EC-4472-AABF-1B40711CB6FD}" type="slidenum">
              <a:rPr lang="en-US" smtClean="0"/>
              <a:t>‹#›</a:t>
            </a:fld>
            <a:endParaRPr lang="en-US"/>
          </a:p>
        </p:txBody>
      </p:sp>
    </p:spTree>
    <p:extLst>
      <p:ext uri="{BB962C8B-B14F-4D97-AF65-F5344CB8AC3E}">
        <p14:creationId xmlns:p14="http://schemas.microsoft.com/office/powerpoint/2010/main" val="285759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BCFC-25A9-408B-9AFD-AB7986D939A8}"/>
              </a:ext>
            </a:extLst>
          </p:cNvPr>
          <p:cNvSpPr>
            <a:spLocks noGrp="1"/>
          </p:cNvSpPr>
          <p:nvPr>
            <p:ph type="ctrTitle"/>
          </p:nvPr>
        </p:nvSpPr>
        <p:spPr/>
        <p:txBody>
          <a:bodyPr>
            <a:normAutofit fontScale="90000"/>
          </a:bodyPr>
          <a:lstStyle/>
          <a:p>
            <a:r>
              <a:rPr lang="lt-LT" dirty="0"/>
              <a:t>Įvairūs mokinio pažinimo ir vertinimo būdai formaliame ir neformaliame ugdyme</a:t>
            </a:r>
            <a:endParaRPr lang="en-US" dirty="0"/>
          </a:p>
        </p:txBody>
      </p:sp>
      <p:sp>
        <p:nvSpPr>
          <p:cNvPr id="3" name="Subtitle 2">
            <a:extLst>
              <a:ext uri="{FF2B5EF4-FFF2-40B4-BE49-F238E27FC236}">
                <a16:creationId xmlns:a16="http://schemas.microsoft.com/office/drawing/2014/main" id="{7BED7963-9C4F-43BC-9D4C-65C0924841F9}"/>
              </a:ext>
            </a:extLst>
          </p:cNvPr>
          <p:cNvSpPr>
            <a:spLocks noGrp="1"/>
          </p:cNvSpPr>
          <p:nvPr>
            <p:ph type="subTitle" idx="1"/>
          </p:nvPr>
        </p:nvSpPr>
        <p:spPr/>
        <p:txBody>
          <a:bodyPr>
            <a:normAutofit lnSpcReduction="10000"/>
          </a:bodyPr>
          <a:lstStyle/>
          <a:p>
            <a:r>
              <a:rPr lang="lt-LT" dirty="0"/>
              <a:t>Kauno rajono Akademijos Ugnės Karvelis gimnazija</a:t>
            </a:r>
          </a:p>
          <a:p>
            <a:r>
              <a:rPr lang="lt-LT" dirty="0"/>
              <a:t>Tikybos mokytoja Renata Markevičienė</a:t>
            </a:r>
          </a:p>
          <a:p>
            <a:r>
              <a:rPr lang="lt-LT" dirty="0"/>
              <a:t>2019 10 28</a:t>
            </a:r>
          </a:p>
          <a:p>
            <a:r>
              <a:rPr lang="lt-LT" dirty="0"/>
              <a:t>Marijampolė</a:t>
            </a:r>
            <a:endParaRPr lang="en-US" dirty="0"/>
          </a:p>
        </p:txBody>
      </p:sp>
    </p:spTree>
    <p:extLst>
      <p:ext uri="{BB962C8B-B14F-4D97-AF65-F5344CB8AC3E}">
        <p14:creationId xmlns:p14="http://schemas.microsoft.com/office/powerpoint/2010/main" val="23485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B312-CBB8-4920-94B7-923C6CB73B78}"/>
              </a:ext>
            </a:extLst>
          </p:cNvPr>
          <p:cNvSpPr>
            <a:spLocks noGrp="1"/>
          </p:cNvSpPr>
          <p:nvPr>
            <p:ph type="title"/>
          </p:nvPr>
        </p:nvSpPr>
        <p:spPr/>
        <p:txBody>
          <a:bodyPr/>
          <a:lstStyle/>
          <a:p>
            <a:r>
              <a:rPr lang="lt-LT" dirty="0"/>
              <a:t>2.Malda, maldos formos</a:t>
            </a:r>
            <a:endParaRPr lang="en-US" dirty="0"/>
          </a:p>
        </p:txBody>
      </p:sp>
      <p:sp>
        <p:nvSpPr>
          <p:cNvPr id="4" name="Content Placeholder 3">
            <a:extLst>
              <a:ext uri="{FF2B5EF4-FFF2-40B4-BE49-F238E27FC236}">
                <a16:creationId xmlns:a16="http://schemas.microsoft.com/office/drawing/2014/main" id="{704E7928-22CD-4476-BB25-EF681BB9B771}"/>
              </a:ext>
            </a:extLst>
          </p:cNvPr>
          <p:cNvSpPr>
            <a:spLocks noGrp="1"/>
          </p:cNvSpPr>
          <p:nvPr>
            <p:ph sz="half" idx="1"/>
          </p:nvPr>
        </p:nvSpPr>
        <p:spPr/>
        <p:txBody>
          <a:bodyPr>
            <a:normAutofit fontScale="92500" lnSpcReduction="20000"/>
          </a:bodyPr>
          <a:lstStyle/>
          <a:p>
            <a:r>
              <a:rPr lang="lt-LT" dirty="0"/>
              <a:t>Pavyzdžiai:</a:t>
            </a:r>
          </a:p>
          <a:p>
            <a:r>
              <a:rPr lang="lt-LT" dirty="0"/>
              <a:t>Visiems penktokams skiriu atskirą pamoką maldai ir maldos vietai įsirengti. Remiuosi savo patirtimi. (atskiros pp)</a:t>
            </a:r>
          </a:p>
          <a:p>
            <a:r>
              <a:rPr lang="lt-LT" dirty="0"/>
              <a:t>Įprasta malda.</a:t>
            </a:r>
          </a:p>
          <a:p>
            <a:r>
              <a:rPr lang="lt-LT" dirty="0"/>
              <a:t>Mąstymo malda – iššūkis, bet reikalinga, ypač I – III g mokiniams.</a:t>
            </a:r>
          </a:p>
          <a:p>
            <a:r>
              <a:rPr lang="lt-LT" dirty="0"/>
              <a:t>Giesmės, pradėjau giedoti. Giesmės žodžius užrašau ant lentos</a:t>
            </a:r>
          </a:p>
          <a:p>
            <a:r>
              <a:rPr lang="lt-LT" dirty="0"/>
              <a:t>Giedojome lotyniškai, pateikiau įrašą.</a:t>
            </a:r>
            <a:endParaRPr lang="en-US" dirty="0"/>
          </a:p>
        </p:txBody>
      </p:sp>
      <p:pic>
        <p:nvPicPr>
          <p:cNvPr id="8" name="Content Placeholder 7">
            <a:extLst>
              <a:ext uri="{FF2B5EF4-FFF2-40B4-BE49-F238E27FC236}">
                <a16:creationId xmlns:a16="http://schemas.microsoft.com/office/drawing/2014/main" id="{04110ED9-142E-436E-AD54-F2328E3325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11194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3. Praktinės užduotys, metodai</a:t>
            </a:r>
            <a:br>
              <a:rPr lang="lt-LT" dirty="0"/>
            </a:br>
            <a:endParaRPr lang="lt-LT" dirty="0"/>
          </a:p>
        </p:txBody>
      </p:sp>
      <p:sp>
        <p:nvSpPr>
          <p:cNvPr id="5" name="Text Placeholder 4">
            <a:extLst>
              <a:ext uri="{FF2B5EF4-FFF2-40B4-BE49-F238E27FC236}">
                <a16:creationId xmlns:a16="http://schemas.microsoft.com/office/drawing/2014/main" id="{C0A22F01-029C-48CB-83D1-B54BAD1FA6E6}"/>
              </a:ext>
            </a:extLst>
          </p:cNvPr>
          <p:cNvSpPr>
            <a:spLocks noGrp="1"/>
          </p:cNvSpPr>
          <p:nvPr>
            <p:ph type="body" idx="1"/>
          </p:nvPr>
        </p:nvSpPr>
        <p:spPr/>
        <p:txBody>
          <a:bodyPr/>
          <a:lstStyle/>
          <a:p>
            <a:r>
              <a:rPr lang="lt-LT" dirty="0"/>
              <a:t>3.1. pozityvios asmens vertės ugdymas</a:t>
            </a:r>
            <a:endParaRPr lang="en-US" dirty="0"/>
          </a:p>
        </p:txBody>
      </p:sp>
      <p:sp>
        <p:nvSpPr>
          <p:cNvPr id="3" name="Content Placeholder 2"/>
          <p:cNvSpPr>
            <a:spLocks noGrp="1"/>
          </p:cNvSpPr>
          <p:nvPr>
            <p:ph sz="half" idx="2"/>
          </p:nvPr>
        </p:nvSpPr>
        <p:spPr/>
        <p:txBody>
          <a:bodyPr>
            <a:normAutofit fontScale="92500" lnSpcReduction="20000"/>
          </a:bodyPr>
          <a:lstStyle/>
          <a:p>
            <a:r>
              <a:rPr lang="lt-LT" dirty="0"/>
              <a:t>Mylimiausias, gerbiamiausias vyr. giminės atstovas</a:t>
            </a:r>
          </a:p>
          <a:p>
            <a:endParaRPr lang="lt-LT" dirty="0"/>
          </a:p>
          <a:p>
            <a:r>
              <a:rPr lang="lt-LT" dirty="0"/>
              <a:t>Suskaičiuoti</a:t>
            </a:r>
          </a:p>
          <a:p>
            <a:r>
              <a:rPr lang="lt-LT" dirty="0"/>
              <a:t>Pabraukti vienodus</a:t>
            </a:r>
          </a:p>
          <a:p>
            <a:r>
              <a:rPr lang="lt-LT" dirty="0"/>
              <a:t>Sudėti</a:t>
            </a:r>
          </a:p>
          <a:p>
            <a:r>
              <a:rPr lang="lt-LT" dirty="0"/>
              <a:t>Pasakyti išvadas</a:t>
            </a:r>
          </a:p>
          <a:p>
            <a:r>
              <a:rPr lang="lt-LT" dirty="0"/>
              <a:t>Parašyti tiek kartų aš esu, kiek sąvybių parašėte mylimam asmeniui.</a:t>
            </a:r>
          </a:p>
        </p:txBody>
      </p:sp>
      <p:sp>
        <p:nvSpPr>
          <p:cNvPr id="6" name="Text Placeholder 5">
            <a:extLst>
              <a:ext uri="{FF2B5EF4-FFF2-40B4-BE49-F238E27FC236}">
                <a16:creationId xmlns:a16="http://schemas.microsoft.com/office/drawing/2014/main" id="{43B890BF-0070-425B-9838-F2ED25C5E3FA}"/>
              </a:ext>
            </a:extLst>
          </p:cNvPr>
          <p:cNvSpPr>
            <a:spLocks noGrp="1"/>
          </p:cNvSpPr>
          <p:nvPr>
            <p:ph type="body" sz="quarter" idx="3"/>
          </p:nvPr>
        </p:nvSpPr>
        <p:spPr/>
        <p:txBody>
          <a:bodyPr/>
          <a:lstStyle/>
          <a:p>
            <a:endParaRPr lang="en-US"/>
          </a:p>
        </p:txBody>
      </p:sp>
      <p:sp>
        <p:nvSpPr>
          <p:cNvPr id="4" name="Content Placeholder 3"/>
          <p:cNvSpPr>
            <a:spLocks noGrp="1"/>
          </p:cNvSpPr>
          <p:nvPr>
            <p:ph sz="quarter" idx="4"/>
          </p:nvPr>
        </p:nvSpPr>
        <p:spPr/>
        <p:txBody>
          <a:bodyPr>
            <a:normAutofit fontScale="92500" lnSpcReduction="20000"/>
          </a:bodyPr>
          <a:lstStyle/>
          <a:p>
            <a:r>
              <a:rPr lang="lt-LT" dirty="0"/>
              <a:t>Mylimiausias, gerbiamiausias mot. Giminės atstovas.</a:t>
            </a:r>
          </a:p>
        </p:txBody>
      </p:sp>
    </p:spTree>
    <p:extLst>
      <p:ext uri="{BB962C8B-B14F-4D97-AF65-F5344CB8AC3E}">
        <p14:creationId xmlns:p14="http://schemas.microsoft.com/office/powerpoint/2010/main" val="74243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83D0-A08A-459F-85B6-71739FEA5E59}"/>
              </a:ext>
            </a:extLst>
          </p:cNvPr>
          <p:cNvSpPr>
            <a:spLocks noGrp="1"/>
          </p:cNvSpPr>
          <p:nvPr>
            <p:ph type="title"/>
          </p:nvPr>
        </p:nvSpPr>
        <p:spPr/>
        <p:txBody>
          <a:bodyPr/>
          <a:lstStyle/>
          <a:p>
            <a:r>
              <a:rPr lang="lt-LT" dirty="0"/>
              <a:t>3.2. Kahoot</a:t>
            </a:r>
            <a:endParaRPr lang="en-US" dirty="0"/>
          </a:p>
        </p:txBody>
      </p:sp>
      <p:sp>
        <p:nvSpPr>
          <p:cNvPr id="3" name="Content Placeholder 2">
            <a:extLst>
              <a:ext uri="{FF2B5EF4-FFF2-40B4-BE49-F238E27FC236}">
                <a16:creationId xmlns:a16="http://schemas.microsoft.com/office/drawing/2014/main" id="{78E59088-BD43-409E-B8D6-8610FF44DFCE}"/>
              </a:ext>
            </a:extLst>
          </p:cNvPr>
          <p:cNvSpPr>
            <a:spLocks noGrp="1"/>
          </p:cNvSpPr>
          <p:nvPr>
            <p:ph idx="1"/>
          </p:nvPr>
        </p:nvSpPr>
        <p:spPr/>
        <p:txBody>
          <a:bodyPr/>
          <a:lstStyle/>
          <a:p>
            <a:r>
              <a:rPr lang="lt-LT" dirty="0"/>
              <a:t>Rugsėjo pradžai 2019</a:t>
            </a:r>
          </a:p>
          <a:p>
            <a:r>
              <a:rPr lang="lt-LT" dirty="0"/>
              <a:t>6 kl. įvadas į dešimt Dievo įsakymų</a:t>
            </a:r>
          </a:p>
          <a:p>
            <a:r>
              <a:rPr lang="lt-LT" dirty="0"/>
              <a:t>Kryždirbystė ir kryžiaus simbolika</a:t>
            </a:r>
          </a:p>
          <a:p>
            <a:endParaRPr lang="en-US" dirty="0"/>
          </a:p>
        </p:txBody>
      </p:sp>
    </p:spTree>
    <p:extLst>
      <p:ext uri="{BB962C8B-B14F-4D97-AF65-F5344CB8AC3E}">
        <p14:creationId xmlns:p14="http://schemas.microsoft.com/office/powerpoint/2010/main" val="418140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8AA2-ECCC-4C4E-BD9E-1C625E031CF9}"/>
              </a:ext>
            </a:extLst>
          </p:cNvPr>
          <p:cNvSpPr>
            <a:spLocks noGrp="1"/>
          </p:cNvSpPr>
          <p:nvPr>
            <p:ph type="title"/>
          </p:nvPr>
        </p:nvSpPr>
        <p:spPr/>
        <p:txBody>
          <a:bodyPr/>
          <a:lstStyle/>
          <a:p>
            <a:r>
              <a:rPr lang="lt-LT" dirty="0"/>
              <a:t>8 klasė</a:t>
            </a:r>
            <a:endParaRPr lang="en-US" dirty="0"/>
          </a:p>
        </p:txBody>
      </p:sp>
      <p:sp>
        <p:nvSpPr>
          <p:cNvPr id="3" name="Content Placeholder 2">
            <a:extLst>
              <a:ext uri="{FF2B5EF4-FFF2-40B4-BE49-F238E27FC236}">
                <a16:creationId xmlns:a16="http://schemas.microsoft.com/office/drawing/2014/main" id="{5E8992D8-F917-4276-9629-74CB3344FC55}"/>
              </a:ext>
            </a:extLst>
          </p:cNvPr>
          <p:cNvSpPr>
            <a:spLocks noGrp="1"/>
          </p:cNvSpPr>
          <p:nvPr>
            <p:ph sz="half" idx="1"/>
          </p:nvPr>
        </p:nvSpPr>
        <p:spPr/>
        <p:txBody>
          <a:bodyPr/>
          <a:lstStyle/>
          <a:p>
            <a:r>
              <a:rPr lang="lt-LT" dirty="0"/>
              <a:t>T. Guenard „Stipriau už neapykantą“</a:t>
            </a:r>
          </a:p>
          <a:p>
            <a:r>
              <a:rPr lang="lt-LT" dirty="0"/>
              <a:t>Metodas</a:t>
            </a:r>
          </a:p>
          <a:p>
            <a:r>
              <a:rPr lang="lt-LT" dirty="0"/>
              <a:t>Situacijos kūrimas</a:t>
            </a:r>
            <a:endParaRPr lang="en-US" dirty="0"/>
          </a:p>
        </p:txBody>
      </p:sp>
      <p:pic>
        <p:nvPicPr>
          <p:cNvPr id="1028" name="Picture 4" descr="Image result for Times Guenard knyga">
            <a:extLst>
              <a:ext uri="{FF2B5EF4-FFF2-40B4-BE49-F238E27FC236}">
                <a16:creationId xmlns:a16="http://schemas.microsoft.com/office/drawing/2014/main" id="{BD623CC7-D494-4948-9013-06563B627B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24750" y="1953419"/>
            <a:ext cx="24765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4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497C-3ADE-44B1-B7A7-4DBFE3E2CD83}"/>
              </a:ext>
            </a:extLst>
          </p:cNvPr>
          <p:cNvSpPr>
            <a:spLocks noGrp="1"/>
          </p:cNvSpPr>
          <p:nvPr>
            <p:ph type="title"/>
          </p:nvPr>
        </p:nvSpPr>
        <p:spPr/>
        <p:txBody>
          <a:bodyPr/>
          <a:lstStyle/>
          <a:p>
            <a:r>
              <a:rPr lang="lt-LT" dirty="0"/>
              <a:t>Pokalbiai – gimė „Filosofų klubas“</a:t>
            </a:r>
            <a:endParaRPr lang="en-US" dirty="0"/>
          </a:p>
        </p:txBody>
      </p:sp>
      <p:pic>
        <p:nvPicPr>
          <p:cNvPr id="5" name="Content Placeholder 4">
            <a:extLst>
              <a:ext uri="{FF2B5EF4-FFF2-40B4-BE49-F238E27FC236}">
                <a16:creationId xmlns:a16="http://schemas.microsoft.com/office/drawing/2014/main" id="{5660DBA0-DC64-4E68-A10F-E3E22EB28E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972469"/>
            <a:ext cx="6096000" cy="4057650"/>
          </a:xfrm>
        </p:spPr>
      </p:pic>
    </p:spTree>
    <p:extLst>
      <p:ext uri="{BB962C8B-B14F-4D97-AF65-F5344CB8AC3E}">
        <p14:creationId xmlns:p14="http://schemas.microsoft.com/office/powerpoint/2010/main" val="149168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3DB7D-21E5-4BD7-B7DA-73D060FD8756}"/>
              </a:ext>
            </a:extLst>
          </p:cNvPr>
          <p:cNvSpPr>
            <a:spLocks noGrp="1"/>
          </p:cNvSpPr>
          <p:nvPr>
            <p:ph type="title"/>
          </p:nvPr>
        </p:nvSpPr>
        <p:spPr/>
        <p:txBody>
          <a:bodyPr/>
          <a:lstStyle/>
          <a:p>
            <a:r>
              <a:rPr lang="lt-LT" dirty="0"/>
              <a:t>Užduotys ypatingoms progoms, projektai</a:t>
            </a:r>
            <a:endParaRPr lang="en-US" dirty="0"/>
          </a:p>
        </p:txBody>
      </p:sp>
      <p:sp>
        <p:nvSpPr>
          <p:cNvPr id="5" name="Content Placeholder 4">
            <a:extLst>
              <a:ext uri="{FF2B5EF4-FFF2-40B4-BE49-F238E27FC236}">
                <a16:creationId xmlns:a16="http://schemas.microsoft.com/office/drawing/2014/main" id="{D80A094A-5B85-47B8-AE40-1AE919613314}"/>
              </a:ext>
            </a:extLst>
          </p:cNvPr>
          <p:cNvSpPr>
            <a:spLocks noGrp="1"/>
          </p:cNvSpPr>
          <p:nvPr>
            <p:ph sz="half" idx="1"/>
          </p:nvPr>
        </p:nvSpPr>
        <p:spPr/>
        <p:txBody>
          <a:bodyPr/>
          <a:lstStyle/>
          <a:p>
            <a:r>
              <a:rPr lang="lt-LT" dirty="0"/>
              <a:t>Ugdymo diena „Projektas Ugnė Kravelis ir mes“</a:t>
            </a:r>
          </a:p>
          <a:p>
            <a:r>
              <a:rPr lang="lt-LT" dirty="0"/>
              <a:t>10 kl – „Kryždirbystė ir kryžių simbolika“</a:t>
            </a:r>
          </a:p>
          <a:p>
            <a:r>
              <a:rPr lang="lt-LT" dirty="0"/>
              <a:t>8 kl – 9 kl – Orientacinis žaidimas </a:t>
            </a:r>
          </a:p>
          <a:p>
            <a:r>
              <a:rPr lang="lt-LT" dirty="0"/>
              <a:t>Esu dariusi interviu</a:t>
            </a:r>
            <a:endParaRPr lang="en-US" dirty="0"/>
          </a:p>
        </p:txBody>
      </p:sp>
      <p:pic>
        <p:nvPicPr>
          <p:cNvPr id="8" name="Content Placeholder 7">
            <a:extLst>
              <a:ext uri="{FF2B5EF4-FFF2-40B4-BE49-F238E27FC236}">
                <a16:creationId xmlns:a16="http://schemas.microsoft.com/office/drawing/2014/main" id="{3C10D542-A922-4B14-B130-A034BB2CA6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09979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F990-77CD-4E14-B2F7-71A7D126BA41}"/>
              </a:ext>
            </a:extLst>
          </p:cNvPr>
          <p:cNvSpPr>
            <a:spLocks noGrp="1"/>
          </p:cNvSpPr>
          <p:nvPr>
            <p:ph type="title"/>
          </p:nvPr>
        </p:nvSpPr>
        <p:spPr/>
        <p:txBody>
          <a:bodyPr/>
          <a:lstStyle/>
          <a:p>
            <a:r>
              <a:rPr lang="lt-LT" dirty="0"/>
              <a:t>7 e kl. ypatinga klasė, ypatingos veiklos</a:t>
            </a:r>
            <a:endParaRPr lang="en-US" dirty="0"/>
          </a:p>
        </p:txBody>
      </p:sp>
      <p:sp>
        <p:nvSpPr>
          <p:cNvPr id="3" name="Content Placeholder 2">
            <a:extLst>
              <a:ext uri="{FF2B5EF4-FFF2-40B4-BE49-F238E27FC236}">
                <a16:creationId xmlns:a16="http://schemas.microsoft.com/office/drawing/2014/main" id="{4A4BEF30-7775-42EA-9493-A0045FC86611}"/>
              </a:ext>
            </a:extLst>
          </p:cNvPr>
          <p:cNvSpPr>
            <a:spLocks noGrp="1"/>
          </p:cNvSpPr>
          <p:nvPr>
            <p:ph idx="1"/>
          </p:nvPr>
        </p:nvSpPr>
        <p:spPr/>
        <p:txBody>
          <a:bodyPr/>
          <a:lstStyle/>
          <a:p>
            <a:r>
              <a:rPr lang="lt-LT" dirty="0"/>
              <a:t>Sms žinutė s. Faustai ir susitarimas dėl susitikimo su jaunuoliais kolonijoje.</a:t>
            </a:r>
          </a:p>
          <a:p>
            <a:r>
              <a:rPr lang="lt-LT" dirty="0"/>
              <a:t>Ši klasė įtraukta į adventinės popietės</a:t>
            </a:r>
          </a:p>
          <a:p>
            <a:pPr marL="0" indent="0">
              <a:buNone/>
            </a:pPr>
            <a:r>
              <a:rPr lang="lt-LT" dirty="0"/>
              <a:t>scenarijų</a:t>
            </a:r>
            <a:endParaRPr lang="en-US" dirty="0"/>
          </a:p>
        </p:txBody>
      </p:sp>
      <p:pic>
        <p:nvPicPr>
          <p:cNvPr id="5" name="Picture 4">
            <a:extLst>
              <a:ext uri="{FF2B5EF4-FFF2-40B4-BE49-F238E27FC236}">
                <a16:creationId xmlns:a16="http://schemas.microsoft.com/office/drawing/2014/main" id="{951EDC34-FCF7-4521-9814-52F256C37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077" y="2355652"/>
            <a:ext cx="4630723" cy="3704578"/>
          </a:xfrm>
          <a:prstGeom prst="rect">
            <a:avLst/>
          </a:prstGeom>
        </p:spPr>
      </p:pic>
    </p:spTree>
    <p:extLst>
      <p:ext uri="{BB962C8B-B14F-4D97-AF65-F5344CB8AC3E}">
        <p14:creationId xmlns:p14="http://schemas.microsoft.com/office/powerpoint/2010/main" val="92782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FE43-9DC9-4E65-8AA6-85AF5A36F3E3}"/>
              </a:ext>
            </a:extLst>
          </p:cNvPr>
          <p:cNvSpPr>
            <a:spLocks noGrp="1"/>
          </p:cNvSpPr>
          <p:nvPr>
            <p:ph type="title"/>
          </p:nvPr>
        </p:nvSpPr>
        <p:spPr/>
        <p:txBody>
          <a:bodyPr/>
          <a:lstStyle/>
          <a:p>
            <a:r>
              <a:rPr lang="lt-LT" dirty="0"/>
              <a:t>Koliažai</a:t>
            </a:r>
            <a:endParaRPr lang="en-US" dirty="0"/>
          </a:p>
        </p:txBody>
      </p:sp>
      <p:sp>
        <p:nvSpPr>
          <p:cNvPr id="3" name="Content Placeholder 2">
            <a:extLst>
              <a:ext uri="{FF2B5EF4-FFF2-40B4-BE49-F238E27FC236}">
                <a16:creationId xmlns:a16="http://schemas.microsoft.com/office/drawing/2014/main" id="{37BF8B5F-5E25-4C3D-88E2-09AEBDB5B7FC}"/>
              </a:ext>
            </a:extLst>
          </p:cNvPr>
          <p:cNvSpPr>
            <a:spLocks noGrp="1"/>
          </p:cNvSpPr>
          <p:nvPr>
            <p:ph idx="1"/>
          </p:nvPr>
        </p:nvSpPr>
        <p:spPr/>
        <p:txBody>
          <a:bodyPr/>
          <a:lstStyle/>
          <a:p>
            <a:r>
              <a:rPr lang="lt-LT" dirty="0"/>
              <a:t>7 kl temoms iš skyriaus „ Mokausi santarvės“</a:t>
            </a:r>
          </a:p>
          <a:p>
            <a:r>
              <a:rPr lang="lt-LT" dirty="0"/>
              <a:t>Turi paruošti „ką tėvai galvoja apie vaikus“ „ką vaikai galvoja apie tėvus“ „ką patys paaugliai galvoja apie save“</a:t>
            </a:r>
          </a:p>
          <a:p>
            <a:r>
              <a:rPr lang="lt-LT" dirty="0"/>
              <a:t>8 kl. temai „Esu pašauktas būti žmogus, tikras žmogus“</a:t>
            </a:r>
            <a:endParaRPr lang="en-US" dirty="0"/>
          </a:p>
        </p:txBody>
      </p:sp>
    </p:spTree>
    <p:extLst>
      <p:ext uri="{BB962C8B-B14F-4D97-AF65-F5344CB8AC3E}">
        <p14:creationId xmlns:p14="http://schemas.microsoft.com/office/powerpoint/2010/main" val="234154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323D-2071-4B62-8F2B-6717F65C61E0}"/>
              </a:ext>
            </a:extLst>
          </p:cNvPr>
          <p:cNvSpPr>
            <a:spLocks noGrp="1"/>
          </p:cNvSpPr>
          <p:nvPr>
            <p:ph type="title"/>
          </p:nvPr>
        </p:nvSpPr>
        <p:spPr/>
        <p:txBody>
          <a:bodyPr/>
          <a:lstStyle/>
          <a:p>
            <a:r>
              <a:rPr lang="lt-LT" dirty="0"/>
              <a:t>vertybės</a:t>
            </a:r>
            <a:endParaRPr lang="en-US" dirty="0"/>
          </a:p>
        </p:txBody>
      </p:sp>
      <p:sp>
        <p:nvSpPr>
          <p:cNvPr id="3" name="Content Placeholder 2">
            <a:extLst>
              <a:ext uri="{FF2B5EF4-FFF2-40B4-BE49-F238E27FC236}">
                <a16:creationId xmlns:a16="http://schemas.microsoft.com/office/drawing/2014/main" id="{EFB4CE7B-777D-4853-BC6C-DAA349D6F511}"/>
              </a:ext>
            </a:extLst>
          </p:cNvPr>
          <p:cNvSpPr>
            <a:spLocks noGrp="1"/>
          </p:cNvSpPr>
          <p:nvPr>
            <p:ph idx="1"/>
          </p:nvPr>
        </p:nvSpPr>
        <p:spPr/>
        <p:txBody>
          <a:bodyPr/>
          <a:lstStyle/>
          <a:p>
            <a:r>
              <a:rPr lang="lt-LT" dirty="0"/>
              <a:t>Kiekvienai klasei pateikiu pamoką apie vertybes, tik skirtingais būdais,</a:t>
            </a:r>
          </a:p>
          <a:p>
            <a:r>
              <a:rPr lang="lt-LT" dirty="0"/>
              <a:t>5 kl – piešia į lagaminus vertybes</a:t>
            </a:r>
          </a:p>
          <a:p>
            <a:r>
              <a:rPr lang="lt-LT" dirty="0"/>
              <a:t>6 kl- vertybių kelias</a:t>
            </a:r>
          </a:p>
          <a:p>
            <a:r>
              <a:rPr lang="lt-LT" dirty="0"/>
              <a:t>7 kl – vertybių aukcionas</a:t>
            </a:r>
          </a:p>
          <a:p>
            <a:r>
              <a:rPr lang="lt-LT" dirty="0"/>
              <a:t>8 kl – vertybių tyrimas</a:t>
            </a:r>
          </a:p>
          <a:p>
            <a:r>
              <a:rPr lang="lt-LT" dirty="0"/>
              <a:t>9 kl – svajonių žemėlapis</a:t>
            </a:r>
          </a:p>
          <a:p>
            <a:r>
              <a:rPr lang="lt-LT" dirty="0"/>
              <a:t>11 kl – vertybės, asmeninis pasirinkimas, moralę apsprendžiančios vertybės</a:t>
            </a:r>
            <a:endParaRPr lang="en-US" dirty="0"/>
          </a:p>
        </p:txBody>
      </p:sp>
    </p:spTree>
    <p:extLst>
      <p:ext uri="{BB962C8B-B14F-4D97-AF65-F5344CB8AC3E}">
        <p14:creationId xmlns:p14="http://schemas.microsoft.com/office/powerpoint/2010/main" val="280873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D1EB-D26B-4477-AE7A-C5620A9110DE}"/>
              </a:ext>
            </a:extLst>
          </p:cNvPr>
          <p:cNvSpPr>
            <a:spLocks noGrp="1"/>
          </p:cNvSpPr>
          <p:nvPr>
            <p:ph type="title"/>
          </p:nvPr>
        </p:nvSpPr>
        <p:spPr/>
        <p:txBody>
          <a:bodyPr/>
          <a:lstStyle/>
          <a:p>
            <a:r>
              <a:rPr lang="lt-LT" dirty="0"/>
              <a:t>Neformalūs būdai pažinti mokinius, juos auginti ir kartu su jais augti</a:t>
            </a:r>
            <a:endParaRPr lang="en-US" dirty="0"/>
          </a:p>
        </p:txBody>
      </p:sp>
      <p:sp>
        <p:nvSpPr>
          <p:cNvPr id="3" name="Content Placeholder 2">
            <a:extLst>
              <a:ext uri="{FF2B5EF4-FFF2-40B4-BE49-F238E27FC236}">
                <a16:creationId xmlns:a16="http://schemas.microsoft.com/office/drawing/2014/main" id="{F16ADE2A-0F51-49C3-B0AE-9E9424347EA4}"/>
              </a:ext>
            </a:extLst>
          </p:cNvPr>
          <p:cNvSpPr>
            <a:spLocks noGrp="1"/>
          </p:cNvSpPr>
          <p:nvPr>
            <p:ph idx="1"/>
          </p:nvPr>
        </p:nvSpPr>
        <p:spPr/>
        <p:txBody>
          <a:bodyPr>
            <a:normAutofit fontScale="85000" lnSpcReduction="20000"/>
          </a:bodyPr>
          <a:lstStyle/>
          <a:p>
            <a:r>
              <a:rPr lang="lt-LT" dirty="0"/>
              <a:t>Išvykos, piligrimystės</a:t>
            </a:r>
          </a:p>
          <a:p>
            <a:r>
              <a:rPr lang="lt-LT" dirty="0"/>
              <a:t>Veiklos globėjos namuose (advento popietė, mokslo metų baigimo šventė)</a:t>
            </a:r>
          </a:p>
          <a:p>
            <a:r>
              <a:rPr lang="lt-LT" dirty="0"/>
              <a:t>Gimtadienių šventimas per pertraukas</a:t>
            </a:r>
          </a:p>
          <a:p>
            <a:r>
              <a:rPr lang="lt-LT" dirty="0"/>
              <a:t>Angelavimas</a:t>
            </a:r>
          </a:p>
          <a:p>
            <a:r>
              <a:rPr lang="lt-LT" dirty="0"/>
              <a:t>Kuopos dienos</a:t>
            </a:r>
          </a:p>
          <a:p>
            <a:r>
              <a:rPr lang="lt-LT" dirty="0"/>
              <a:t>Edukacinės išvykos (patirtis su 5 kl. gyvieji Biblijos paveikslai)</a:t>
            </a:r>
          </a:p>
          <a:p>
            <a:r>
              <a:rPr lang="lt-LT" dirty="0"/>
              <a:t>Dalyvavimas šv. Mišiose parapijos bažnyčioje</a:t>
            </a:r>
          </a:p>
          <a:p>
            <a:r>
              <a:rPr lang="lt-LT" dirty="0"/>
              <a:t>Dalyvavimas rekolekcijose kartu su mokiniais</a:t>
            </a:r>
          </a:p>
          <a:p>
            <a:r>
              <a:rPr lang="lt-LT" dirty="0"/>
              <a:t>Pasiruošimas konferencijoms, repeticijos</a:t>
            </a:r>
          </a:p>
          <a:p>
            <a:r>
              <a:rPr lang="lt-LT" dirty="0"/>
              <a:t>Pasidalinimas skaitomomis knygomis (perskaitytų knygų 2018 m. apžvalga)</a:t>
            </a:r>
          </a:p>
          <a:p>
            <a:r>
              <a:rPr lang="lt-LT"/>
              <a:t>Dalyvavimas konkursuose, mokinių  darbų tikrinimas – rašymas įžvalgų.</a:t>
            </a:r>
            <a:endParaRPr lang="lt-LT" dirty="0"/>
          </a:p>
          <a:p>
            <a:endParaRPr lang="lt-LT" dirty="0"/>
          </a:p>
          <a:p>
            <a:endParaRPr lang="en-US" dirty="0"/>
          </a:p>
        </p:txBody>
      </p:sp>
    </p:spTree>
    <p:extLst>
      <p:ext uri="{BB962C8B-B14F-4D97-AF65-F5344CB8AC3E}">
        <p14:creationId xmlns:p14="http://schemas.microsoft.com/office/powerpoint/2010/main" val="248501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6943-E4F7-4A6E-99BE-1D5407D580D0}"/>
              </a:ext>
            </a:extLst>
          </p:cNvPr>
          <p:cNvSpPr>
            <a:spLocks noGrp="1"/>
          </p:cNvSpPr>
          <p:nvPr>
            <p:ph type="title"/>
          </p:nvPr>
        </p:nvSpPr>
        <p:spPr/>
        <p:txBody>
          <a:bodyPr/>
          <a:lstStyle/>
          <a:p>
            <a:r>
              <a:rPr lang="lt-LT" dirty="0"/>
              <a:t>Pranešimo tikslas</a:t>
            </a:r>
            <a:endParaRPr lang="en-US" dirty="0"/>
          </a:p>
        </p:txBody>
      </p:sp>
      <p:sp>
        <p:nvSpPr>
          <p:cNvPr id="3" name="Content Placeholder 2">
            <a:extLst>
              <a:ext uri="{FF2B5EF4-FFF2-40B4-BE49-F238E27FC236}">
                <a16:creationId xmlns:a16="http://schemas.microsoft.com/office/drawing/2014/main" id="{029B381F-16E6-4FA7-990D-80A53AA08E1B}"/>
              </a:ext>
            </a:extLst>
          </p:cNvPr>
          <p:cNvSpPr>
            <a:spLocks noGrp="1"/>
          </p:cNvSpPr>
          <p:nvPr>
            <p:ph idx="1"/>
          </p:nvPr>
        </p:nvSpPr>
        <p:spPr/>
        <p:txBody>
          <a:bodyPr/>
          <a:lstStyle/>
          <a:p>
            <a:r>
              <a:rPr lang="lt-LT" dirty="0"/>
              <a:t>Apmąsčius ir įvardinus iššūkius pristatysiu mokinio pažinimo ir vertinimo būdus.</a:t>
            </a:r>
          </a:p>
          <a:p>
            <a:r>
              <a:rPr lang="lt-LT" dirty="0"/>
              <a:t>Dalinsiuosi gerąją patirtimi</a:t>
            </a:r>
            <a:endParaRPr lang="en-US" dirty="0"/>
          </a:p>
        </p:txBody>
      </p:sp>
    </p:spTree>
    <p:extLst>
      <p:ext uri="{BB962C8B-B14F-4D97-AF65-F5344CB8AC3E}">
        <p14:creationId xmlns:p14="http://schemas.microsoft.com/office/powerpoint/2010/main" val="423345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7998-C6AF-4AA4-9594-12D7C1647077}"/>
              </a:ext>
            </a:extLst>
          </p:cNvPr>
          <p:cNvSpPr>
            <a:spLocks noGrp="1"/>
          </p:cNvSpPr>
          <p:nvPr>
            <p:ph type="title"/>
          </p:nvPr>
        </p:nvSpPr>
        <p:spPr/>
        <p:txBody>
          <a:bodyPr/>
          <a:lstStyle/>
          <a:p>
            <a:r>
              <a:rPr lang="lt-LT" dirty="0"/>
              <a:t>Į(si)vertinimo būdai ir jų įvairovė</a:t>
            </a:r>
            <a:endParaRPr lang="en-US" dirty="0"/>
          </a:p>
        </p:txBody>
      </p:sp>
      <p:sp>
        <p:nvSpPr>
          <p:cNvPr id="3" name="Content Placeholder 2">
            <a:extLst>
              <a:ext uri="{FF2B5EF4-FFF2-40B4-BE49-F238E27FC236}">
                <a16:creationId xmlns:a16="http://schemas.microsoft.com/office/drawing/2014/main" id="{A82D1626-75F6-4315-AFC0-9DC06E1D439D}"/>
              </a:ext>
            </a:extLst>
          </p:cNvPr>
          <p:cNvSpPr>
            <a:spLocks noGrp="1"/>
          </p:cNvSpPr>
          <p:nvPr>
            <p:ph idx="1"/>
          </p:nvPr>
        </p:nvSpPr>
        <p:spPr/>
        <p:txBody>
          <a:bodyPr>
            <a:normAutofit fontScale="92500" lnSpcReduction="10000"/>
          </a:bodyPr>
          <a:lstStyle/>
          <a:p>
            <a:r>
              <a:rPr lang="lt-LT" dirty="0"/>
              <a:t>Žvaigdutės (kam skiri žvaigdutę)</a:t>
            </a:r>
          </a:p>
          <a:p>
            <a:r>
              <a:rPr lang="lt-LT" dirty="0"/>
              <a:t>Termometras (net malda jam sukurta)</a:t>
            </a:r>
          </a:p>
          <a:p>
            <a:r>
              <a:rPr lang="lt-LT" dirty="0"/>
              <a:t>Like sistema</a:t>
            </a:r>
          </a:p>
          <a:p>
            <a:r>
              <a:rPr lang="lt-LT" dirty="0"/>
              <a:t>Stoju, tupiu, sėdžiu</a:t>
            </a:r>
          </a:p>
          <a:p>
            <a:r>
              <a:rPr lang="lt-LT" dirty="0"/>
              <a:t>Spalvos geltona, žalia, raudona</a:t>
            </a:r>
          </a:p>
          <a:p>
            <a:r>
              <a:rPr lang="lt-LT" dirty="0"/>
              <a:t>Įrašai tėvams ir mokiniams (sąsiuviniuose)</a:t>
            </a:r>
          </a:p>
          <a:p>
            <a:r>
              <a:rPr lang="lt-LT" dirty="0"/>
              <a:t>Susirašinėjimas </a:t>
            </a:r>
          </a:p>
          <a:p>
            <a:r>
              <a:rPr lang="lt-LT" dirty="0"/>
              <a:t>11 klasei – labai aiški vertinimo sistema, po 3 – 4 pamokų,  įtvirtinimui suvokti pateikiu 7 kl. raštu apklausą ir pagal tai, ką parašo, toliau ruošiuosi pamokoms.</a:t>
            </a:r>
          </a:p>
          <a:p>
            <a:endParaRPr lang="en-US" dirty="0"/>
          </a:p>
        </p:txBody>
      </p:sp>
    </p:spTree>
    <p:extLst>
      <p:ext uri="{BB962C8B-B14F-4D97-AF65-F5344CB8AC3E}">
        <p14:creationId xmlns:p14="http://schemas.microsoft.com/office/powerpoint/2010/main" val="1806608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Termometras</a:t>
            </a:r>
          </a:p>
        </p:txBody>
      </p:sp>
      <p:pic>
        <p:nvPicPr>
          <p:cNvPr id="3074" name="Picture 2" descr="Vaizdo rezultatas pagal uÅ¾klausÄ âTermometras pieÅ¡tasâ"/>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67390" y="1825625"/>
            <a:ext cx="452322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r>
              <a:rPr lang="lt-LT" dirty="0"/>
              <a:t>Įvertink pamoką:</a:t>
            </a:r>
          </a:p>
          <a:p>
            <a:r>
              <a:rPr lang="lt-LT" dirty="0"/>
              <a:t>100 – puiku</a:t>
            </a:r>
          </a:p>
          <a:p>
            <a:r>
              <a:rPr lang="lt-LT" dirty="0"/>
              <a:t>80 – labai gerai</a:t>
            </a:r>
          </a:p>
          <a:p>
            <a:r>
              <a:rPr lang="lt-LT" dirty="0"/>
              <a:t>50-  kai ko nesupratau</a:t>
            </a:r>
          </a:p>
          <a:p>
            <a:r>
              <a:rPr lang="lt-LT" dirty="0"/>
              <a:t>20 – noriu paklausti</a:t>
            </a:r>
          </a:p>
          <a:p>
            <a:r>
              <a:rPr lang="lt-LT" dirty="0"/>
              <a:t>10 – jaučiuosi pavargęs (usi)</a:t>
            </a:r>
          </a:p>
        </p:txBody>
      </p:sp>
    </p:spTree>
    <p:extLst>
      <p:ext uri="{BB962C8B-B14F-4D97-AF65-F5344CB8AC3E}">
        <p14:creationId xmlns:p14="http://schemas.microsoft.com/office/powerpoint/2010/main" val="290632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DA3C28-5DFF-4012-A3D0-CBEDE6BEC5F9}"/>
              </a:ext>
            </a:extLst>
          </p:cNvPr>
          <p:cNvSpPr>
            <a:spLocks noGrp="1"/>
          </p:cNvSpPr>
          <p:nvPr>
            <p:ph type="title"/>
          </p:nvPr>
        </p:nvSpPr>
        <p:spPr/>
        <p:txBody>
          <a:bodyPr/>
          <a:lstStyle/>
          <a:p>
            <a:r>
              <a:rPr lang="lt-LT" dirty="0"/>
              <a:t>Ačiū už dėmesį</a:t>
            </a:r>
            <a:endParaRPr lang="en-US" dirty="0"/>
          </a:p>
        </p:txBody>
      </p:sp>
      <p:pic>
        <p:nvPicPr>
          <p:cNvPr id="8" name="Content Placeholder 7">
            <a:extLst>
              <a:ext uri="{FF2B5EF4-FFF2-40B4-BE49-F238E27FC236}">
                <a16:creationId xmlns:a16="http://schemas.microsoft.com/office/drawing/2014/main" id="{767F6195-0C5B-463F-9C68-62C3164F3C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63862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6CC6-282B-4A12-B3D5-151822187C40}"/>
              </a:ext>
            </a:extLst>
          </p:cNvPr>
          <p:cNvSpPr>
            <a:spLocks noGrp="1"/>
          </p:cNvSpPr>
          <p:nvPr>
            <p:ph type="title"/>
          </p:nvPr>
        </p:nvSpPr>
        <p:spPr/>
        <p:txBody>
          <a:bodyPr/>
          <a:lstStyle/>
          <a:p>
            <a:r>
              <a:rPr lang="lt-LT" dirty="0"/>
              <a:t>Keliami klausimai</a:t>
            </a:r>
            <a:endParaRPr lang="en-US" dirty="0"/>
          </a:p>
        </p:txBody>
      </p:sp>
      <p:sp>
        <p:nvSpPr>
          <p:cNvPr id="3" name="Content Placeholder 2">
            <a:extLst>
              <a:ext uri="{FF2B5EF4-FFF2-40B4-BE49-F238E27FC236}">
                <a16:creationId xmlns:a16="http://schemas.microsoft.com/office/drawing/2014/main" id="{3704F052-D78B-437C-BCE8-C324CE073D3B}"/>
              </a:ext>
            </a:extLst>
          </p:cNvPr>
          <p:cNvSpPr>
            <a:spLocks noGrp="1"/>
          </p:cNvSpPr>
          <p:nvPr>
            <p:ph idx="1"/>
          </p:nvPr>
        </p:nvSpPr>
        <p:spPr/>
        <p:txBody>
          <a:bodyPr>
            <a:normAutofit fontScale="92500" lnSpcReduction="10000"/>
          </a:bodyPr>
          <a:lstStyle/>
          <a:p>
            <a:r>
              <a:rPr lang="lt-LT" dirty="0"/>
              <a:t>Kokius būdus, metodus, vertinimą, stilių pasirinkus, kad sugebėčiau  nesugadinti, nepapiktinti, būti nuoširdi, neveidmainiaučiau, nebūčiau tik teisingumo statistė, tikėjimo tiesų žinovė,  neprasilenkčiau su gyvenimu ir meile ir tai, suvokusi, išlikčiau Tiesoje, Gailestingume ir santykyje su gyvuoju Dievu.</a:t>
            </a:r>
          </a:p>
          <a:p>
            <a:r>
              <a:rPr lang="lt-LT" dirty="0"/>
              <a:t>Bet ar tai įmanoma?</a:t>
            </a:r>
          </a:p>
          <a:p>
            <a:r>
              <a:rPr lang="lt-LT" dirty="0"/>
              <a:t>???</a:t>
            </a:r>
          </a:p>
          <a:p>
            <a:r>
              <a:rPr lang="lt-LT" dirty="0"/>
              <a:t>Kadangi turiu vilties, sakau – įmanoma...</a:t>
            </a:r>
          </a:p>
          <a:p>
            <a:endParaRPr lang="lt-LT" dirty="0"/>
          </a:p>
          <a:p>
            <a:r>
              <a:rPr lang="lt-LT" dirty="0"/>
              <a:t>Mokinio pažinimo, t. y. jo asmenybės augimo stebėjimas, vertinimas.</a:t>
            </a:r>
          </a:p>
          <a:p>
            <a:r>
              <a:rPr lang="lt-LT" dirty="0"/>
              <a:t>Mokinio asmenybės ir mokymosi ypatumai bendrame ugdymo kontekste.</a:t>
            </a:r>
          </a:p>
          <a:p>
            <a:endParaRPr lang="en-US" dirty="0"/>
          </a:p>
        </p:txBody>
      </p:sp>
    </p:spTree>
    <p:extLst>
      <p:ext uri="{BB962C8B-B14F-4D97-AF65-F5344CB8AC3E}">
        <p14:creationId xmlns:p14="http://schemas.microsoft.com/office/powerpoint/2010/main" val="16917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1. Įvadas - Nuovokumo stoka</a:t>
            </a:r>
          </a:p>
        </p:txBody>
      </p:sp>
      <p:sp>
        <p:nvSpPr>
          <p:cNvPr id="3" name="Content Placeholder 2"/>
          <p:cNvSpPr>
            <a:spLocks noGrp="1"/>
          </p:cNvSpPr>
          <p:nvPr>
            <p:ph idx="1"/>
          </p:nvPr>
        </p:nvSpPr>
        <p:spPr/>
        <p:txBody>
          <a:bodyPr>
            <a:normAutofit fontScale="92500" lnSpcReduction="20000"/>
          </a:bodyPr>
          <a:lstStyle/>
          <a:p>
            <a:r>
              <a:rPr lang="lt-LT" dirty="0"/>
              <a:t>Šiuolaikiniams žmogui sunku įsisąmoninti keletą, žmogaus asmenį, liečiančių dalykų:</a:t>
            </a:r>
          </a:p>
          <a:p>
            <a:r>
              <a:rPr lang="lt-LT" dirty="0"/>
              <a:t>Jog esu nuodėmingas. Savęs kaip nusidėjėlio neįsisąmonina, daugiausia jaučia neaiškų „kaltės jausmą“. Todėl nėra akistatos su kitu asmeniu – iš esmės su Dievu, kuriam esu nusidėjęs.</a:t>
            </a:r>
          </a:p>
          <a:p>
            <a:r>
              <a:rPr lang="lt-LT" dirty="0"/>
              <a:t>Nyksta suvokimas, jog Dievas yra asmuo. Ir žmogus turi galimybę atsidurti anoniminio „blogio“ valioje. Dievas – depersonilizuotas.</a:t>
            </a:r>
          </a:p>
          <a:p>
            <a:r>
              <a:rPr lang="lt-LT" dirty="0"/>
              <a:t>Blogis reiškiasi istorijoje (politika, visuomeninės struktūros), asmeniniame gyvenime (instinktai, paveldėjimas, aplinka), net kosmose (likimas, žvaigždės).</a:t>
            </a:r>
          </a:p>
          <a:p>
            <a:r>
              <a:rPr lang="lt-LT" dirty="0"/>
              <a:t>Esmė – prarastas visuminis teisingas ir gyvas ryšys su Kristumi.</a:t>
            </a:r>
          </a:p>
          <a:p>
            <a:r>
              <a:rPr lang="lt-LT" dirty="0"/>
              <a:t>Blogis apsirengęs „gėrio rūbais“. Jog egzistuoja personalios piktosios jėgos (Woland, Satan).</a:t>
            </a:r>
          </a:p>
          <a:p>
            <a:endParaRPr lang="lt-LT" dirty="0"/>
          </a:p>
        </p:txBody>
      </p:sp>
    </p:spTree>
    <p:extLst>
      <p:ext uri="{BB962C8B-B14F-4D97-AF65-F5344CB8AC3E}">
        <p14:creationId xmlns:p14="http://schemas.microsoft.com/office/powerpoint/2010/main" val="168377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1. Įvadas </a:t>
            </a:r>
          </a:p>
        </p:txBody>
      </p:sp>
      <p:sp>
        <p:nvSpPr>
          <p:cNvPr id="3" name="Content Placeholder 2"/>
          <p:cNvSpPr>
            <a:spLocks noGrp="1"/>
          </p:cNvSpPr>
          <p:nvPr>
            <p:ph idx="1"/>
          </p:nvPr>
        </p:nvSpPr>
        <p:spPr/>
        <p:txBody>
          <a:bodyPr/>
          <a:lstStyle/>
          <a:p>
            <a:r>
              <a:rPr lang="lt-LT" dirty="0"/>
              <a:t>Sugriautas integralus asmenybės ugdymas. Ugdomas, o greičiau sujaukiamos tik atskiros jos funkcijos, emocijos. Ir tokios tendencijos persikelia į mokyklas.</a:t>
            </a:r>
          </a:p>
          <a:p>
            <a:r>
              <a:rPr lang="lt-LT" dirty="0"/>
              <a:t> Didelis dėmesys malonumams. Ar tau patiko? Ar gali patikti tai, kas atliekama iš pareigos? Ne patinka ar nepatinka, o aš džiaugiuosi, kad atlikau tai, kas buvo būtina.</a:t>
            </a:r>
          </a:p>
          <a:p>
            <a:r>
              <a:rPr lang="lt-LT" dirty="0"/>
              <a:t>Leidžiama suabejoti savo tapatybe. Suabejok ar tu gerai jautiesi, kad gimei berniuku, ar mergaite.</a:t>
            </a:r>
          </a:p>
        </p:txBody>
      </p:sp>
    </p:spTree>
    <p:extLst>
      <p:ext uri="{BB962C8B-B14F-4D97-AF65-F5344CB8AC3E}">
        <p14:creationId xmlns:p14="http://schemas.microsoft.com/office/powerpoint/2010/main" val="103255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1. Liberalizmo grėsmė</a:t>
            </a:r>
          </a:p>
        </p:txBody>
      </p:sp>
      <p:sp>
        <p:nvSpPr>
          <p:cNvPr id="3" name="Content Placeholder 2"/>
          <p:cNvSpPr>
            <a:spLocks noGrp="1"/>
          </p:cNvSpPr>
          <p:nvPr>
            <p:ph idx="1"/>
          </p:nvPr>
        </p:nvSpPr>
        <p:spPr/>
        <p:txBody>
          <a:bodyPr>
            <a:normAutofit lnSpcReduction="10000"/>
          </a:bodyPr>
          <a:lstStyle/>
          <a:p>
            <a:r>
              <a:rPr lang="lt-LT" dirty="0"/>
              <a:t>Jau nuo Prancūzijos revoliucijos kuriami sekuliarūs krikščionybės pakaitalai.</a:t>
            </a:r>
          </a:p>
          <a:p>
            <a:r>
              <a:rPr lang="lt-LT" dirty="0"/>
              <a:t>Liberalizmas – tai filosofija neturinti tapatumo. Neturi moralės principų. Esmė – laisvė. Liberalas, tas asmuo, kuris viską kritikuoja. O juk kritika nėra dorybė. </a:t>
            </a:r>
          </a:p>
          <a:p>
            <a:r>
              <a:rPr lang="lt-LT" dirty="0"/>
              <a:t>Ir jeigu tokį dalyką perkeli į auklėjimo sritį, tai labai greitai prarandami orientyrai. Jau seniai mokytojas nėra autoritetas. Tai jeigu tėvai, mokytojai nėra autoritetai, tai į ką aš turėčiau lygiuotis? </a:t>
            </a:r>
          </a:p>
          <a:p>
            <a:r>
              <a:rPr lang="lt-LT" dirty="0"/>
              <a:t>Pas liberalus pats leidi moralės įstatymus, pats esi nuodėmklausys.</a:t>
            </a:r>
          </a:p>
          <a:p>
            <a:r>
              <a:rPr lang="lt-LT" dirty="0"/>
              <a:t>Pavyzdys su A ir B</a:t>
            </a:r>
          </a:p>
        </p:txBody>
      </p:sp>
    </p:spTree>
    <p:extLst>
      <p:ext uri="{BB962C8B-B14F-4D97-AF65-F5344CB8AC3E}">
        <p14:creationId xmlns:p14="http://schemas.microsoft.com/office/powerpoint/2010/main" val="327864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A9E4-017A-4F28-9141-22AF0152C19B}"/>
              </a:ext>
            </a:extLst>
          </p:cNvPr>
          <p:cNvSpPr>
            <a:spLocks noGrp="1"/>
          </p:cNvSpPr>
          <p:nvPr>
            <p:ph type="title"/>
          </p:nvPr>
        </p:nvSpPr>
        <p:spPr/>
        <p:txBody>
          <a:bodyPr/>
          <a:lstStyle/>
          <a:p>
            <a:r>
              <a:rPr lang="lt-LT" dirty="0"/>
              <a:t>Gudravimas</a:t>
            </a:r>
            <a:endParaRPr lang="en-US" dirty="0"/>
          </a:p>
        </p:txBody>
      </p:sp>
      <p:sp>
        <p:nvSpPr>
          <p:cNvPr id="3" name="Content Placeholder 2">
            <a:extLst>
              <a:ext uri="{FF2B5EF4-FFF2-40B4-BE49-F238E27FC236}">
                <a16:creationId xmlns:a16="http://schemas.microsoft.com/office/drawing/2014/main" id="{195BC178-E084-4E22-864D-1BCDF97FDE83}"/>
              </a:ext>
            </a:extLst>
          </p:cNvPr>
          <p:cNvSpPr>
            <a:spLocks noGrp="1"/>
          </p:cNvSpPr>
          <p:nvPr>
            <p:ph idx="1"/>
          </p:nvPr>
        </p:nvSpPr>
        <p:spPr/>
        <p:txBody>
          <a:bodyPr/>
          <a:lstStyle/>
          <a:p>
            <a:r>
              <a:rPr lang="lt-LT" b="1" dirty="0"/>
              <a:t>Sofistika</a:t>
            </a:r>
            <a:r>
              <a:rPr lang="lt-LT" dirty="0"/>
              <a:t> - (gr. </a:t>
            </a:r>
            <a:r>
              <a:rPr lang="lt-LT" i="1" dirty="0"/>
              <a:t>sophistike</a:t>
            </a:r>
            <a:r>
              <a:rPr lang="lt-LT" dirty="0"/>
              <a:t> - gudravimo menas): 1. senovės Graikijoje - auklėjimo, švietimo ir filosofijos kryptis, sukurta sofistų V a.pr.m.e.; jai būdinga individualizmas, religinių ir etinių vertybių bei visuomeninės santvarkos kritika</a:t>
            </a:r>
            <a:endParaRPr lang="en-US" dirty="0"/>
          </a:p>
        </p:txBody>
      </p:sp>
    </p:spTree>
    <p:extLst>
      <p:ext uri="{BB962C8B-B14F-4D97-AF65-F5344CB8AC3E}">
        <p14:creationId xmlns:p14="http://schemas.microsoft.com/office/powerpoint/2010/main" val="87838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13CA-799C-45DA-A782-CB45C6B0E3F2}"/>
              </a:ext>
            </a:extLst>
          </p:cNvPr>
          <p:cNvSpPr>
            <a:spLocks noGrp="1"/>
          </p:cNvSpPr>
          <p:nvPr>
            <p:ph type="title"/>
          </p:nvPr>
        </p:nvSpPr>
        <p:spPr/>
        <p:txBody>
          <a:bodyPr/>
          <a:lstStyle/>
          <a:p>
            <a:r>
              <a:rPr lang="lt-LT" dirty="0"/>
              <a:t>Pažink save</a:t>
            </a:r>
            <a:endParaRPr lang="en-US" dirty="0"/>
          </a:p>
        </p:txBody>
      </p:sp>
      <p:sp>
        <p:nvSpPr>
          <p:cNvPr id="3" name="Content Placeholder 2">
            <a:extLst>
              <a:ext uri="{FF2B5EF4-FFF2-40B4-BE49-F238E27FC236}">
                <a16:creationId xmlns:a16="http://schemas.microsoft.com/office/drawing/2014/main" id="{04C0CD11-F694-4C6A-A065-96F3668FC274}"/>
              </a:ext>
            </a:extLst>
          </p:cNvPr>
          <p:cNvSpPr>
            <a:spLocks noGrp="1"/>
          </p:cNvSpPr>
          <p:nvPr>
            <p:ph idx="1"/>
          </p:nvPr>
        </p:nvSpPr>
        <p:spPr/>
        <p:txBody>
          <a:bodyPr/>
          <a:lstStyle/>
          <a:p>
            <a:r>
              <a:rPr lang="lt-LT" dirty="0"/>
              <a:t>Norint pažinti mokinius ir surasti ar pritaikyti tinkamus būdus privalai pažinti save.</a:t>
            </a:r>
          </a:p>
          <a:p>
            <a:r>
              <a:rPr lang="lt-LT" dirty="0"/>
              <a:t>Todėl keliu aukštus reikalavimus:</a:t>
            </a:r>
          </a:p>
          <a:p>
            <a:r>
              <a:rPr lang="lt-LT" dirty="0"/>
              <a:t>Pirmiausia sau:</a:t>
            </a:r>
          </a:p>
          <a:p>
            <a:r>
              <a:rPr lang="lt-LT" dirty="0"/>
              <a:t>dėl laikysenos</a:t>
            </a:r>
          </a:p>
          <a:p>
            <a:r>
              <a:rPr lang="lt-LT" dirty="0"/>
              <a:t>dėl išvaizdos, privalau būti pailsėjusi</a:t>
            </a:r>
          </a:p>
          <a:p>
            <a:r>
              <a:rPr lang="lt-LT" dirty="0"/>
              <a:t>dėl pasiruošimo pamokoms</a:t>
            </a:r>
          </a:p>
          <a:p>
            <a:r>
              <a:rPr lang="lt-LT" dirty="0"/>
              <a:t>ir malda, kad tik laviruodama tarp gailestingumo ir teisingumo, dažniau nugalėtų gailestingumas</a:t>
            </a:r>
          </a:p>
        </p:txBody>
      </p:sp>
    </p:spTree>
    <p:extLst>
      <p:ext uri="{BB962C8B-B14F-4D97-AF65-F5344CB8AC3E}">
        <p14:creationId xmlns:p14="http://schemas.microsoft.com/office/powerpoint/2010/main" val="377864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481E-9D54-42C2-8115-D06785CE2284}"/>
              </a:ext>
            </a:extLst>
          </p:cNvPr>
          <p:cNvSpPr>
            <a:spLocks noGrp="1"/>
          </p:cNvSpPr>
          <p:nvPr>
            <p:ph type="title"/>
          </p:nvPr>
        </p:nvSpPr>
        <p:spPr/>
        <p:txBody>
          <a:bodyPr/>
          <a:lstStyle/>
          <a:p>
            <a:r>
              <a:rPr lang="lt-LT" dirty="0"/>
              <a:t>Pasakau tiesą</a:t>
            </a:r>
            <a:endParaRPr lang="en-US" dirty="0"/>
          </a:p>
        </p:txBody>
      </p:sp>
      <p:sp>
        <p:nvSpPr>
          <p:cNvPr id="3" name="Content Placeholder 2">
            <a:extLst>
              <a:ext uri="{FF2B5EF4-FFF2-40B4-BE49-F238E27FC236}">
                <a16:creationId xmlns:a16="http://schemas.microsoft.com/office/drawing/2014/main" id="{24F0B94E-672F-46AE-9829-48E250350DC5}"/>
              </a:ext>
            </a:extLst>
          </p:cNvPr>
          <p:cNvSpPr>
            <a:spLocks noGrp="1"/>
          </p:cNvSpPr>
          <p:nvPr>
            <p:ph idx="1"/>
          </p:nvPr>
        </p:nvSpPr>
        <p:spPr/>
        <p:txBody>
          <a:bodyPr>
            <a:normAutofit lnSpcReduction="10000"/>
          </a:bodyPr>
          <a:lstStyle/>
          <a:p>
            <a:r>
              <a:rPr lang="lt-LT" dirty="0"/>
              <a:t>Kad esu vyskupo įgaliotas asmuo perduoti Katalikų Bažnyčios </a:t>
            </a:r>
            <a:r>
              <a:rPr lang="en-US" dirty="0" err="1"/>
              <a:t>mokym</a:t>
            </a:r>
            <a:r>
              <a:rPr lang="lt-LT" dirty="0"/>
              <a:t>ą ir tikėjimo tiesas.</a:t>
            </a:r>
          </a:p>
          <a:p>
            <a:r>
              <a:rPr lang="lt-LT" dirty="0"/>
              <a:t>Kad negaliu jums įrodyti, bet privalau liudyti.</a:t>
            </a:r>
          </a:p>
          <a:p>
            <a:r>
              <a:rPr lang="lt-LT" dirty="0"/>
              <a:t>Kad vargas man, jeigu tapsiu papiktinumu jei nesilaikysiu evangelinės tiesos, o skleisiu savo tiesas.</a:t>
            </a:r>
          </a:p>
          <a:p>
            <a:r>
              <a:rPr lang="lt-LT" dirty="0"/>
              <a:t>Taip, aš esu žmogus, asmuo ir turiu savo nuomonę, laikyseną, bet  ją perteikdama neužsiangažuoju, kad visi turi tai nuomonei pritarti.</a:t>
            </a:r>
          </a:p>
          <a:p>
            <a:r>
              <a:rPr lang="lt-LT" dirty="0"/>
              <a:t>Kita medalio pusė, kad, būdama praktikuojanti katalikė, negaliu jums Dievo pateikti kaip supakuotos dovanos, maisto ar žaidimų, aš jums tegaliu parodyti kryptį, o visus pasirinkimus darysite jūs</a:t>
            </a:r>
            <a:r>
              <a:rPr lang="en-US" dirty="0"/>
              <a:t>!</a:t>
            </a:r>
          </a:p>
        </p:txBody>
      </p:sp>
    </p:spTree>
    <p:extLst>
      <p:ext uri="{BB962C8B-B14F-4D97-AF65-F5344CB8AC3E}">
        <p14:creationId xmlns:p14="http://schemas.microsoft.com/office/powerpoint/2010/main" val="29195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1072</Words>
  <Application>Microsoft Office PowerPoint</Application>
  <PresentationFormat>Widescreen</PresentationFormat>
  <Paragraphs>125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Įvairūs mokinio pažinimo ir vertinimo būdai formaliame ir neformaliame ugdyme</vt:lpstr>
      <vt:lpstr>Pranešimo tikslas</vt:lpstr>
      <vt:lpstr>Keliami klausimai</vt:lpstr>
      <vt:lpstr>1. Įvadas - Nuovokumo stoka</vt:lpstr>
      <vt:lpstr>1. Įvadas </vt:lpstr>
      <vt:lpstr>1. Liberalizmo grėsmė</vt:lpstr>
      <vt:lpstr>Gudravimas</vt:lpstr>
      <vt:lpstr>Pažink save</vt:lpstr>
      <vt:lpstr>Pasakau tiesą</vt:lpstr>
      <vt:lpstr>2.Malda, maldos formos</vt:lpstr>
      <vt:lpstr>3. Praktinės užduotys, metodai </vt:lpstr>
      <vt:lpstr>3.2. Kahoot</vt:lpstr>
      <vt:lpstr>8 klasė</vt:lpstr>
      <vt:lpstr>Pokalbiai – gimė „Filosofų klubas“</vt:lpstr>
      <vt:lpstr>Užduotys ypatingoms progoms, projektai</vt:lpstr>
      <vt:lpstr>7 e kl. ypatinga klasė, ypatingos veiklos</vt:lpstr>
      <vt:lpstr>Koliažai</vt:lpstr>
      <vt:lpstr>vertybės</vt:lpstr>
      <vt:lpstr>Neformalūs būdai pažinti mokinius, juos auginti ir kartu su jais augti</vt:lpstr>
      <vt:lpstr>Į(si)vertinimo būdai ir jų įvairovė</vt:lpstr>
      <vt:lpstr>Termometras</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Įvairūs mokinio pažinimo ir vertinimo būdai formaliame ir neformaliame ugdyme</dc:title>
  <dc:creator>User</dc:creator>
  <cp:lastModifiedBy>User</cp:lastModifiedBy>
  <cp:revision>20</cp:revision>
  <dcterms:created xsi:type="dcterms:W3CDTF">2019-10-25T16:22:52Z</dcterms:created>
  <dcterms:modified xsi:type="dcterms:W3CDTF">2019-10-27T13:03:56Z</dcterms:modified>
</cp:coreProperties>
</file>