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15"/>
  </p:handoutMasterIdLst>
  <p:sldIdLst>
    <p:sldId id="256" r:id="rId2"/>
    <p:sldId id="257" r:id="rId3"/>
    <p:sldId id="258" r:id="rId4"/>
    <p:sldId id="259" r:id="rId5"/>
    <p:sldId id="271" r:id="rId6"/>
    <p:sldId id="263" r:id="rId7"/>
    <p:sldId id="260" r:id="rId8"/>
    <p:sldId id="261" r:id="rId9"/>
    <p:sldId id="262" r:id="rId10"/>
    <p:sldId id="265" r:id="rId11"/>
    <p:sldId id="267" r:id="rId12"/>
    <p:sldId id="269" r:id="rId13"/>
    <p:sldId id="270" r:id="rId14"/>
  </p:sldIdLst>
  <p:sldSz cx="9144000" cy="6858000" type="screen4x3"/>
  <p:notesSz cx="6858000" cy="9144000"/>
  <p:defaultTextStyle>
    <a:defPPr>
      <a:defRPr lang="lt-L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293" y="-8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5" d="100"/>
          <a:sy n="55" d="100"/>
        </p:scale>
        <p:origin x="-286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diagramo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diagramo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diagramo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esktop\diagramo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esktop\diagram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lt-LT"/>
  <c:style val="37"/>
  <c:chart>
    <c:view3D>
      <c:rAngAx val="1"/>
    </c:view3D>
    <c:plotArea>
      <c:layout/>
      <c:bar3DChart>
        <c:barDir val="col"/>
        <c:grouping val="clustered"/>
        <c:ser>
          <c:idx val="0"/>
          <c:order val="0"/>
          <c:cat>
            <c:strRef>
              <c:f>Sheet1!$A$1:$A$5</c:f>
              <c:strCache>
                <c:ptCount val="5"/>
                <c:pt idx="0">
                  <c:v>susituokę vyras ir žmona</c:v>
                </c:pt>
                <c:pt idx="1">
                  <c:v>artimi žmonės</c:v>
                </c:pt>
                <c:pt idx="2">
                  <c:v>abstraktus apibūdinimas</c:v>
                </c:pt>
                <c:pt idx="3">
                  <c:v>moteris, vyras, vaikai</c:v>
                </c:pt>
                <c:pt idx="4">
                  <c:v>grupė žmonių, kuriuos sieja jausmai</c:v>
                </c:pt>
              </c:strCache>
            </c:strRef>
          </c:cat>
          <c:val>
            <c:numRef>
              <c:f>Sheet1!$B$1:$B$5</c:f>
              <c:numCache>
                <c:formatCode>General</c:formatCode>
                <c:ptCount val="5"/>
              </c:numCache>
            </c:numRef>
          </c:val>
        </c:ser>
        <c:ser>
          <c:idx val="1"/>
          <c:order val="1"/>
          <c:cat>
            <c:strRef>
              <c:f>Sheet1!$A$1:$A$5</c:f>
              <c:strCache>
                <c:ptCount val="5"/>
                <c:pt idx="0">
                  <c:v>susituokę vyras ir žmona</c:v>
                </c:pt>
                <c:pt idx="1">
                  <c:v>artimi žmonės</c:v>
                </c:pt>
                <c:pt idx="2">
                  <c:v>abstraktus apibūdinimas</c:v>
                </c:pt>
                <c:pt idx="3">
                  <c:v>moteris, vyras, vaikai</c:v>
                </c:pt>
                <c:pt idx="4">
                  <c:v>grupė žmonių, kuriuos sieja jausmai</c:v>
                </c:pt>
              </c:strCache>
            </c:strRef>
          </c:cat>
          <c:val>
            <c:numRef>
              <c:f>Sheet1!$C$1:$C$5</c:f>
              <c:numCache>
                <c:formatCode>General</c:formatCode>
                <c:ptCount val="5"/>
              </c:numCache>
            </c:numRef>
          </c:val>
        </c:ser>
        <c:ser>
          <c:idx val="2"/>
          <c:order val="2"/>
          <c:cat>
            <c:strRef>
              <c:f>Sheet1!$A$1:$A$5</c:f>
              <c:strCache>
                <c:ptCount val="5"/>
                <c:pt idx="0">
                  <c:v>susituokę vyras ir žmona</c:v>
                </c:pt>
                <c:pt idx="1">
                  <c:v>artimi žmonės</c:v>
                </c:pt>
                <c:pt idx="2">
                  <c:v>abstraktus apibūdinimas</c:v>
                </c:pt>
                <c:pt idx="3">
                  <c:v>moteris, vyras, vaikai</c:v>
                </c:pt>
                <c:pt idx="4">
                  <c:v>grupė žmonių, kuriuos sieja jausmai</c:v>
                </c:pt>
              </c:strCache>
            </c:strRef>
          </c:cat>
          <c:val>
            <c:numRef>
              <c:f>Sheet1!$D$1:$D$5</c:f>
              <c:numCache>
                <c:formatCode>General</c:formatCode>
                <c:ptCount val="5"/>
              </c:numCache>
            </c:numRef>
          </c:val>
        </c:ser>
        <c:ser>
          <c:idx val="3"/>
          <c:order val="3"/>
          <c:dLbls>
            <c:dLbl>
              <c:idx val="0"/>
              <c:layout>
                <c:manualLayout>
                  <c:x val="0"/>
                  <c:y val="8.3333333333333384E-2"/>
                </c:manualLayout>
              </c:layout>
              <c:showVal val="1"/>
            </c:dLbl>
            <c:dLbl>
              <c:idx val="1"/>
              <c:layout>
                <c:manualLayout>
                  <c:x val="0"/>
                  <c:y val="0.13888888888888892"/>
                </c:manualLayout>
              </c:layout>
              <c:showVal val="1"/>
            </c:dLbl>
            <c:dLbl>
              <c:idx val="2"/>
              <c:layout>
                <c:manualLayout>
                  <c:x val="2.7777777777777848E-3"/>
                  <c:y val="0.13888888888888892"/>
                </c:manualLayout>
              </c:layout>
              <c:showVal val="1"/>
            </c:dLbl>
            <c:dLbl>
              <c:idx val="3"/>
              <c:layout>
                <c:manualLayout>
                  <c:x val="2.7777777777777848E-3"/>
                  <c:y val="0.22222222222222232"/>
                </c:manualLayout>
              </c:layout>
              <c:showVal val="1"/>
            </c:dLbl>
            <c:dLbl>
              <c:idx val="4"/>
              <c:layout>
                <c:manualLayout>
                  <c:x val="8.3333333333332413E-3"/>
                  <c:y val="0.21759259259259287"/>
                </c:manualLayout>
              </c:layout>
              <c:showVal val="1"/>
            </c:dLbl>
            <c:showVal val="1"/>
          </c:dLbls>
          <c:cat>
            <c:strRef>
              <c:f>Sheet1!$A$1:$A$5</c:f>
              <c:strCache>
                <c:ptCount val="5"/>
                <c:pt idx="0">
                  <c:v>susituokę vyras ir žmona</c:v>
                </c:pt>
                <c:pt idx="1">
                  <c:v>artimi žmonės</c:v>
                </c:pt>
                <c:pt idx="2">
                  <c:v>abstraktus apibūdinimas</c:v>
                </c:pt>
                <c:pt idx="3">
                  <c:v>moteris, vyras, vaikai</c:v>
                </c:pt>
                <c:pt idx="4">
                  <c:v>grupė žmonių, kuriuos sieja jausmai</c:v>
                </c:pt>
              </c:strCache>
            </c:strRef>
          </c:cat>
          <c:val>
            <c:numRef>
              <c:f>Sheet1!$E$1:$E$5</c:f>
              <c:numCache>
                <c:formatCode>0%</c:formatCode>
                <c:ptCount val="5"/>
                <c:pt idx="0">
                  <c:v>0.1</c:v>
                </c:pt>
                <c:pt idx="1">
                  <c:v>0.15000000000000008</c:v>
                </c:pt>
                <c:pt idx="2">
                  <c:v>0.15000000000000008</c:v>
                </c:pt>
                <c:pt idx="3">
                  <c:v>0.30000000000000016</c:v>
                </c:pt>
                <c:pt idx="4">
                  <c:v>0.30000000000000016</c:v>
                </c:pt>
              </c:numCache>
            </c:numRef>
          </c:val>
        </c:ser>
        <c:dLbls/>
        <c:shape val="box"/>
        <c:axId val="40961152"/>
        <c:axId val="40962688"/>
        <c:axId val="0"/>
      </c:bar3DChart>
      <c:catAx>
        <c:axId val="40961152"/>
        <c:scaling>
          <c:orientation val="minMax"/>
        </c:scaling>
        <c:axPos val="b"/>
        <c:tickLblPos val="nextTo"/>
        <c:txPr>
          <a:bodyPr rot="-5400000" vert="horz"/>
          <a:lstStyle/>
          <a:p>
            <a:pPr>
              <a:defRPr sz="1200" baseline="0">
                <a:latin typeface="Times New Roman" pitchFamily="18" charset="0"/>
              </a:defRPr>
            </a:pPr>
            <a:endParaRPr lang="lt-LT"/>
          </a:p>
        </c:txPr>
        <c:crossAx val="40962688"/>
        <c:crosses val="autoZero"/>
        <c:auto val="1"/>
        <c:lblAlgn val="r"/>
        <c:lblOffset val="100"/>
      </c:catAx>
      <c:valAx>
        <c:axId val="40962688"/>
        <c:scaling>
          <c:orientation val="minMax"/>
        </c:scaling>
        <c:axPos val="l"/>
        <c:majorGridlines/>
        <c:numFmt formatCode="0%" sourceLinked="0"/>
        <c:tickLblPos val="nextTo"/>
        <c:crossAx val="40961152"/>
        <c:crosses val="autoZero"/>
        <c:crossBetween val="between"/>
      </c:valAx>
    </c:plotArea>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lt-LT"/>
  <c:style val="40"/>
  <c:chart>
    <c:autoTitleDeleted val="1"/>
    <c:view3D>
      <c:rAngAx val="1"/>
    </c:view3D>
    <c:plotArea>
      <c:layout/>
      <c:bar3DChart>
        <c:barDir val="bar"/>
        <c:grouping val="clustered"/>
        <c:ser>
          <c:idx val="0"/>
          <c:order val="0"/>
          <c:tx>
            <c:strRef>
              <c:f>Sheet2!$A$1</c:f>
              <c:strCache>
                <c:ptCount val="1"/>
                <c:pt idx="0">
                  <c:v>giminės pratęsimas</c:v>
                </c:pt>
              </c:strCache>
            </c:strRef>
          </c:tx>
          <c:dLbls>
            <c:showVal val="1"/>
          </c:dLbls>
          <c:val>
            <c:numRef>
              <c:f>Sheet2!$B$1:$D$1</c:f>
              <c:numCache>
                <c:formatCode>General</c:formatCode>
                <c:ptCount val="3"/>
                <c:pt idx="2" formatCode="0%">
                  <c:v>0.70000000000000029</c:v>
                </c:pt>
              </c:numCache>
            </c:numRef>
          </c:val>
        </c:ser>
        <c:ser>
          <c:idx val="1"/>
          <c:order val="1"/>
          <c:tx>
            <c:strRef>
              <c:f>Sheet2!$A$2</c:f>
              <c:strCache>
                <c:ptCount val="1"/>
                <c:pt idx="0">
                  <c:v>emocinė funkcija</c:v>
                </c:pt>
              </c:strCache>
            </c:strRef>
          </c:tx>
          <c:dLbls>
            <c:showVal val="1"/>
          </c:dLbls>
          <c:val>
            <c:numRef>
              <c:f>Sheet2!$B$2:$D$2</c:f>
              <c:numCache>
                <c:formatCode>General</c:formatCode>
                <c:ptCount val="3"/>
                <c:pt idx="2" formatCode="0%">
                  <c:v>0.5</c:v>
                </c:pt>
              </c:numCache>
            </c:numRef>
          </c:val>
        </c:ser>
        <c:ser>
          <c:idx val="2"/>
          <c:order val="2"/>
          <c:tx>
            <c:strRef>
              <c:f>Sheet2!$A$3</c:f>
              <c:strCache>
                <c:ptCount val="1"/>
                <c:pt idx="0">
                  <c:v>komunikacinė funkcija</c:v>
                </c:pt>
              </c:strCache>
            </c:strRef>
          </c:tx>
          <c:dLbls>
            <c:showVal val="1"/>
          </c:dLbls>
          <c:val>
            <c:numRef>
              <c:f>Sheet2!$B$3:$D$3</c:f>
              <c:numCache>
                <c:formatCode>General</c:formatCode>
                <c:ptCount val="3"/>
                <c:pt idx="2" formatCode="0%">
                  <c:v>0.1</c:v>
                </c:pt>
              </c:numCache>
            </c:numRef>
          </c:val>
        </c:ser>
        <c:dLbls/>
        <c:gapWidth val="75"/>
        <c:shape val="box"/>
        <c:axId val="41021440"/>
        <c:axId val="41022976"/>
        <c:axId val="0"/>
      </c:bar3DChart>
      <c:catAx>
        <c:axId val="41021440"/>
        <c:scaling>
          <c:orientation val="minMax"/>
        </c:scaling>
        <c:axPos val="l"/>
        <c:majorTickMark val="none"/>
        <c:tickLblPos val="nextTo"/>
        <c:crossAx val="41022976"/>
        <c:crosses val="autoZero"/>
        <c:auto val="1"/>
        <c:lblAlgn val="ctr"/>
        <c:lblOffset val="100"/>
      </c:catAx>
      <c:valAx>
        <c:axId val="41022976"/>
        <c:scaling>
          <c:orientation val="minMax"/>
        </c:scaling>
        <c:axPos val="b"/>
        <c:majorGridlines/>
        <c:numFmt formatCode="0%" sourceLinked="0"/>
        <c:majorTickMark val="none"/>
        <c:tickLblPos val="nextTo"/>
        <c:crossAx val="41021440"/>
        <c:crosses val="autoZero"/>
        <c:crossBetween val="between"/>
      </c:valAx>
    </c:plotArea>
    <c:legend>
      <c:legendPos val="b"/>
      <c:layout/>
    </c:legend>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lt-LT"/>
  <c:chart>
    <c:view3D>
      <c:rAngAx val="1"/>
    </c:view3D>
    <c:plotArea>
      <c:layout>
        <c:manualLayout>
          <c:layoutTarget val="inner"/>
          <c:xMode val="edge"/>
          <c:yMode val="edge"/>
          <c:x val="0.12315977394717559"/>
          <c:y val="5.1290217936241188E-2"/>
          <c:w val="0.87684033245844406"/>
          <c:h val="0.46016221930592038"/>
        </c:manualLayout>
      </c:layout>
      <c:bar3DChart>
        <c:barDir val="col"/>
        <c:grouping val="stacked"/>
        <c:ser>
          <c:idx val="0"/>
          <c:order val="0"/>
          <c:cat>
            <c:strRef>
              <c:f>Sheet3!$A$1:$A$4</c:f>
              <c:strCache>
                <c:ptCount val="4"/>
                <c:pt idx="0">
                  <c:v>namų šeimininkė</c:v>
                </c:pt>
                <c:pt idx="1">
                  <c:v>vaikų gimdytoja</c:v>
                </c:pt>
                <c:pt idx="2">
                  <c:v>vaikų auklėtoja</c:v>
                </c:pt>
                <c:pt idx="3">
                  <c:v>mylimoji</c:v>
                </c:pt>
              </c:strCache>
            </c:strRef>
          </c:cat>
          <c:val>
            <c:numRef>
              <c:f>Sheet3!$B$1:$B$4</c:f>
              <c:numCache>
                <c:formatCode>General</c:formatCode>
                <c:ptCount val="4"/>
              </c:numCache>
            </c:numRef>
          </c:val>
        </c:ser>
        <c:ser>
          <c:idx val="1"/>
          <c:order val="1"/>
          <c:cat>
            <c:strRef>
              <c:f>Sheet3!$A$1:$A$4</c:f>
              <c:strCache>
                <c:ptCount val="4"/>
                <c:pt idx="0">
                  <c:v>namų šeimininkė</c:v>
                </c:pt>
                <c:pt idx="1">
                  <c:v>vaikų gimdytoja</c:v>
                </c:pt>
                <c:pt idx="2">
                  <c:v>vaikų auklėtoja</c:v>
                </c:pt>
                <c:pt idx="3">
                  <c:v>mylimoji</c:v>
                </c:pt>
              </c:strCache>
            </c:strRef>
          </c:cat>
          <c:val>
            <c:numRef>
              <c:f>Sheet3!$C$1:$C$4</c:f>
              <c:numCache>
                <c:formatCode>General</c:formatCode>
                <c:ptCount val="4"/>
              </c:numCache>
            </c:numRef>
          </c:val>
        </c:ser>
        <c:ser>
          <c:idx val="2"/>
          <c:order val="2"/>
          <c:dLbls>
            <c:showVal val="1"/>
          </c:dLbls>
          <c:cat>
            <c:strRef>
              <c:f>Sheet3!$A$1:$A$4</c:f>
              <c:strCache>
                <c:ptCount val="4"/>
                <c:pt idx="0">
                  <c:v>namų šeimininkė</c:v>
                </c:pt>
                <c:pt idx="1">
                  <c:v>vaikų gimdytoja</c:v>
                </c:pt>
                <c:pt idx="2">
                  <c:v>vaikų auklėtoja</c:v>
                </c:pt>
                <c:pt idx="3">
                  <c:v>mylimoji</c:v>
                </c:pt>
              </c:strCache>
            </c:strRef>
          </c:cat>
          <c:val>
            <c:numRef>
              <c:f>Sheet3!$D$1:$D$4</c:f>
              <c:numCache>
                <c:formatCode>0%</c:formatCode>
                <c:ptCount val="4"/>
                <c:pt idx="0">
                  <c:v>0.65000000000000024</c:v>
                </c:pt>
                <c:pt idx="1">
                  <c:v>0.3000000000000001</c:v>
                </c:pt>
                <c:pt idx="2">
                  <c:v>0.6000000000000002</c:v>
                </c:pt>
                <c:pt idx="3">
                  <c:v>0.25</c:v>
                </c:pt>
              </c:numCache>
            </c:numRef>
          </c:val>
        </c:ser>
        <c:dLbls/>
        <c:shape val="box"/>
        <c:axId val="41072128"/>
        <c:axId val="41073664"/>
        <c:axId val="0"/>
      </c:bar3DChart>
      <c:catAx>
        <c:axId val="41072128"/>
        <c:scaling>
          <c:orientation val="minMax"/>
        </c:scaling>
        <c:axPos val="b"/>
        <c:tickLblPos val="nextTo"/>
        <c:txPr>
          <a:bodyPr rot="-5400000" vert="horz"/>
          <a:lstStyle/>
          <a:p>
            <a:pPr>
              <a:defRPr sz="1200" baseline="0">
                <a:latin typeface="Times New Roman" pitchFamily="18" charset="0"/>
              </a:defRPr>
            </a:pPr>
            <a:endParaRPr lang="lt-LT"/>
          </a:p>
        </c:txPr>
        <c:crossAx val="41073664"/>
        <c:crosses val="autoZero"/>
        <c:auto val="1"/>
        <c:lblAlgn val="ctr"/>
        <c:lblOffset val="100"/>
      </c:catAx>
      <c:valAx>
        <c:axId val="41073664"/>
        <c:scaling>
          <c:orientation val="minMax"/>
        </c:scaling>
        <c:axPos val="l"/>
        <c:majorGridlines/>
        <c:numFmt formatCode="0%" sourceLinked="0"/>
        <c:tickLblPos val="nextTo"/>
        <c:txPr>
          <a:bodyPr/>
          <a:lstStyle/>
          <a:p>
            <a:pPr>
              <a:defRPr sz="1000" baseline="0">
                <a:latin typeface="Times New Roman" pitchFamily="18" charset="0"/>
              </a:defRPr>
            </a:pPr>
            <a:endParaRPr lang="lt-LT"/>
          </a:p>
        </c:txPr>
        <c:crossAx val="41072128"/>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lt-LT"/>
  <c:chart>
    <c:view3D>
      <c:rAngAx val="1"/>
    </c:view3D>
    <c:plotArea>
      <c:layout>
        <c:manualLayout>
          <c:layoutTarget val="inner"/>
          <c:xMode val="edge"/>
          <c:yMode val="edge"/>
          <c:x val="0.12315966754155737"/>
          <c:y val="5.555555555555549E-2"/>
          <c:w val="0.87684033245844406"/>
          <c:h val="0.54189851268591505"/>
        </c:manualLayout>
      </c:layout>
      <c:bar3DChart>
        <c:barDir val="col"/>
        <c:grouping val="stacked"/>
        <c:ser>
          <c:idx val="0"/>
          <c:order val="0"/>
          <c:cat>
            <c:strRef>
              <c:f>Sheet4!$A$1:$A$4</c:f>
              <c:strCache>
                <c:ptCount val="4"/>
                <c:pt idx="0">
                  <c:v>šeimos maitintojas</c:v>
                </c:pt>
                <c:pt idx="1">
                  <c:v>namų šeimininkas</c:v>
                </c:pt>
                <c:pt idx="2">
                  <c:v>mylimasis</c:v>
                </c:pt>
                <c:pt idx="3">
                  <c:v>tėvas</c:v>
                </c:pt>
              </c:strCache>
            </c:strRef>
          </c:cat>
          <c:val>
            <c:numRef>
              <c:f>Sheet4!$B$1:$B$4</c:f>
              <c:numCache>
                <c:formatCode>General</c:formatCode>
                <c:ptCount val="4"/>
              </c:numCache>
            </c:numRef>
          </c:val>
        </c:ser>
        <c:ser>
          <c:idx val="1"/>
          <c:order val="1"/>
          <c:cat>
            <c:strRef>
              <c:f>Sheet4!$A$1:$A$4</c:f>
              <c:strCache>
                <c:ptCount val="4"/>
                <c:pt idx="0">
                  <c:v>šeimos maitintojas</c:v>
                </c:pt>
                <c:pt idx="1">
                  <c:v>namų šeimininkas</c:v>
                </c:pt>
                <c:pt idx="2">
                  <c:v>mylimasis</c:v>
                </c:pt>
                <c:pt idx="3">
                  <c:v>tėvas</c:v>
                </c:pt>
              </c:strCache>
            </c:strRef>
          </c:cat>
          <c:val>
            <c:numRef>
              <c:f>Sheet4!$C$1:$C$4</c:f>
              <c:numCache>
                <c:formatCode>General</c:formatCode>
                <c:ptCount val="4"/>
              </c:numCache>
            </c:numRef>
          </c:val>
        </c:ser>
        <c:ser>
          <c:idx val="2"/>
          <c:order val="2"/>
          <c:dLbls>
            <c:dLbl>
              <c:idx val="0"/>
              <c:layout>
                <c:manualLayout>
                  <c:x val="5.5555555555555558E-3"/>
                  <c:y val="-5.0925925925925923E-2"/>
                </c:manualLayout>
              </c:layout>
              <c:showVal val="1"/>
            </c:dLbl>
            <c:dLbl>
              <c:idx val="1"/>
              <c:layout>
                <c:manualLayout>
                  <c:x val="5.5553368328958384E-3"/>
                  <c:y val="-1.3888888888888907E-2"/>
                </c:manualLayout>
              </c:layout>
              <c:showVal val="1"/>
            </c:dLbl>
            <c:dLbl>
              <c:idx val="2"/>
              <c:layout>
                <c:manualLayout>
                  <c:x val="5.5555555555555558E-3"/>
                  <c:y val="2.3148148148148147E-2"/>
                </c:manualLayout>
              </c:layout>
              <c:showVal val="1"/>
            </c:dLbl>
            <c:dLbl>
              <c:idx val="3"/>
              <c:layout>
                <c:manualLayout>
                  <c:x val="8.3333333333333367E-3"/>
                  <c:y val="0"/>
                </c:manualLayout>
              </c:layout>
              <c:showVal val="1"/>
            </c:dLbl>
            <c:numFmt formatCode="0%" sourceLinked="0"/>
            <c:showVal val="1"/>
          </c:dLbls>
          <c:cat>
            <c:strRef>
              <c:f>Sheet4!$A$1:$A$4</c:f>
              <c:strCache>
                <c:ptCount val="4"/>
                <c:pt idx="0">
                  <c:v>šeimos maitintojas</c:v>
                </c:pt>
                <c:pt idx="1">
                  <c:v>namų šeimininkas</c:v>
                </c:pt>
                <c:pt idx="2">
                  <c:v>mylimasis</c:v>
                </c:pt>
                <c:pt idx="3">
                  <c:v>tėvas</c:v>
                </c:pt>
              </c:strCache>
            </c:strRef>
          </c:cat>
          <c:val>
            <c:numRef>
              <c:f>Sheet4!$D$1:$D$4</c:f>
              <c:numCache>
                <c:formatCode>0%</c:formatCode>
                <c:ptCount val="4"/>
                <c:pt idx="0">
                  <c:v>0.70000000000000018</c:v>
                </c:pt>
                <c:pt idx="1">
                  <c:v>0.4</c:v>
                </c:pt>
                <c:pt idx="2">
                  <c:v>0.3000000000000001</c:v>
                </c:pt>
                <c:pt idx="3">
                  <c:v>0.15000000000000005</c:v>
                </c:pt>
              </c:numCache>
            </c:numRef>
          </c:val>
        </c:ser>
        <c:dLbls/>
        <c:shape val="box"/>
        <c:axId val="51025024"/>
        <c:axId val="51026560"/>
        <c:axId val="0"/>
      </c:bar3DChart>
      <c:catAx>
        <c:axId val="51025024"/>
        <c:scaling>
          <c:orientation val="minMax"/>
        </c:scaling>
        <c:axPos val="b"/>
        <c:tickLblPos val="nextTo"/>
        <c:txPr>
          <a:bodyPr rot="-5400000" vert="horz"/>
          <a:lstStyle/>
          <a:p>
            <a:pPr>
              <a:defRPr sz="1200" baseline="0">
                <a:latin typeface="Times New Roman" pitchFamily="18" charset="0"/>
              </a:defRPr>
            </a:pPr>
            <a:endParaRPr lang="lt-LT"/>
          </a:p>
        </c:txPr>
        <c:crossAx val="51026560"/>
        <c:crosses val="autoZero"/>
        <c:auto val="1"/>
        <c:lblAlgn val="ctr"/>
        <c:lblOffset val="100"/>
      </c:catAx>
      <c:valAx>
        <c:axId val="51026560"/>
        <c:scaling>
          <c:orientation val="minMax"/>
        </c:scaling>
        <c:axPos val="l"/>
        <c:majorGridlines/>
        <c:numFmt formatCode="0%" sourceLinked="0"/>
        <c:tickLblPos val="nextTo"/>
        <c:txPr>
          <a:bodyPr/>
          <a:lstStyle/>
          <a:p>
            <a:pPr>
              <a:defRPr baseline="0">
                <a:latin typeface="Times New Roman" pitchFamily="18" charset="0"/>
              </a:defRPr>
            </a:pPr>
            <a:endParaRPr lang="lt-LT"/>
          </a:p>
        </c:txPr>
        <c:crossAx val="51025024"/>
        <c:crosses val="autoZero"/>
        <c:crossBetween val="between"/>
      </c:valAx>
    </c:plotArea>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lt-LT"/>
  <c:style val="40"/>
  <c:chart>
    <c:plotArea>
      <c:layout/>
      <c:barChart>
        <c:barDir val="bar"/>
        <c:grouping val="clustered"/>
        <c:ser>
          <c:idx val="0"/>
          <c:order val="0"/>
          <c:cat>
            <c:strRef>
              <c:f>Sheet5!$A$1:$A$11</c:f>
              <c:strCache>
                <c:ptCount val="11"/>
                <c:pt idx="0">
                  <c:v>meilė</c:v>
                </c:pt>
                <c:pt idx="1">
                  <c:v>ištikimybė</c:v>
                </c:pt>
                <c:pt idx="2">
                  <c:v>pagarba</c:v>
                </c:pt>
                <c:pt idx="3">
                  <c:v>atsakomybė</c:v>
                </c:pt>
                <c:pt idx="4">
                  <c:v>kantrybė</c:v>
                </c:pt>
                <c:pt idx="5">
                  <c:v>blaivumas</c:v>
                </c:pt>
                <c:pt idx="6">
                  <c:v>priesaika</c:v>
                </c:pt>
                <c:pt idx="7">
                  <c:v>atlaidumas</c:v>
                </c:pt>
                <c:pt idx="8">
                  <c:v>malda</c:v>
                </c:pt>
                <c:pt idx="9">
                  <c:v>nuolankumas</c:v>
                </c:pt>
                <c:pt idx="10">
                  <c:v>darbštumas</c:v>
                </c:pt>
              </c:strCache>
            </c:strRef>
          </c:cat>
          <c:val>
            <c:numRef>
              <c:f>Sheet5!$B$1:$B$11</c:f>
              <c:numCache>
                <c:formatCode>General</c:formatCode>
                <c:ptCount val="11"/>
              </c:numCache>
            </c:numRef>
          </c:val>
        </c:ser>
        <c:ser>
          <c:idx val="1"/>
          <c:order val="1"/>
          <c:cat>
            <c:strRef>
              <c:f>Sheet5!$A$1:$A$11</c:f>
              <c:strCache>
                <c:ptCount val="11"/>
                <c:pt idx="0">
                  <c:v>meilė</c:v>
                </c:pt>
                <c:pt idx="1">
                  <c:v>ištikimybė</c:v>
                </c:pt>
                <c:pt idx="2">
                  <c:v>pagarba</c:v>
                </c:pt>
                <c:pt idx="3">
                  <c:v>atsakomybė</c:v>
                </c:pt>
                <c:pt idx="4">
                  <c:v>kantrybė</c:v>
                </c:pt>
                <c:pt idx="5">
                  <c:v>blaivumas</c:v>
                </c:pt>
                <c:pt idx="6">
                  <c:v>priesaika</c:v>
                </c:pt>
                <c:pt idx="7">
                  <c:v>atlaidumas</c:v>
                </c:pt>
                <c:pt idx="8">
                  <c:v>malda</c:v>
                </c:pt>
                <c:pt idx="9">
                  <c:v>nuolankumas</c:v>
                </c:pt>
                <c:pt idx="10">
                  <c:v>darbštumas</c:v>
                </c:pt>
              </c:strCache>
            </c:strRef>
          </c:cat>
          <c:val>
            <c:numRef>
              <c:f>Sheet5!$C$1:$C$11</c:f>
              <c:numCache>
                <c:formatCode>General</c:formatCode>
                <c:ptCount val="11"/>
              </c:numCache>
            </c:numRef>
          </c:val>
        </c:ser>
        <c:ser>
          <c:idx val="2"/>
          <c:order val="2"/>
          <c:dLbls>
            <c:showVal val="1"/>
          </c:dLbls>
          <c:cat>
            <c:strRef>
              <c:f>Sheet5!$A$1:$A$11</c:f>
              <c:strCache>
                <c:ptCount val="11"/>
                <c:pt idx="0">
                  <c:v>meilė</c:v>
                </c:pt>
                <c:pt idx="1">
                  <c:v>ištikimybė</c:v>
                </c:pt>
                <c:pt idx="2">
                  <c:v>pagarba</c:v>
                </c:pt>
                <c:pt idx="3">
                  <c:v>atsakomybė</c:v>
                </c:pt>
                <c:pt idx="4">
                  <c:v>kantrybė</c:v>
                </c:pt>
                <c:pt idx="5">
                  <c:v>blaivumas</c:v>
                </c:pt>
                <c:pt idx="6">
                  <c:v>priesaika</c:v>
                </c:pt>
                <c:pt idx="7">
                  <c:v>atlaidumas</c:v>
                </c:pt>
                <c:pt idx="8">
                  <c:v>malda</c:v>
                </c:pt>
                <c:pt idx="9">
                  <c:v>nuolankumas</c:v>
                </c:pt>
                <c:pt idx="10">
                  <c:v>darbštumas</c:v>
                </c:pt>
              </c:strCache>
            </c:strRef>
          </c:cat>
          <c:val>
            <c:numRef>
              <c:f>Sheet5!$D$1:$D$11</c:f>
              <c:numCache>
                <c:formatCode>0%</c:formatCode>
                <c:ptCount val="11"/>
                <c:pt idx="0">
                  <c:v>0.95000000000000029</c:v>
                </c:pt>
                <c:pt idx="1">
                  <c:v>0.85000000000000031</c:v>
                </c:pt>
                <c:pt idx="2">
                  <c:v>0.85000000000000031</c:v>
                </c:pt>
                <c:pt idx="3">
                  <c:v>0.8</c:v>
                </c:pt>
                <c:pt idx="4">
                  <c:v>0.70000000000000029</c:v>
                </c:pt>
                <c:pt idx="5">
                  <c:v>0.2</c:v>
                </c:pt>
                <c:pt idx="6">
                  <c:v>0.2</c:v>
                </c:pt>
                <c:pt idx="7">
                  <c:v>0.1</c:v>
                </c:pt>
                <c:pt idx="8">
                  <c:v>0.1</c:v>
                </c:pt>
                <c:pt idx="9">
                  <c:v>0.05</c:v>
                </c:pt>
                <c:pt idx="10">
                  <c:v>0.05</c:v>
                </c:pt>
              </c:numCache>
            </c:numRef>
          </c:val>
        </c:ser>
        <c:dLbls/>
        <c:axId val="51056000"/>
        <c:axId val="51070080"/>
      </c:barChart>
      <c:catAx>
        <c:axId val="51056000"/>
        <c:scaling>
          <c:orientation val="minMax"/>
        </c:scaling>
        <c:axPos val="l"/>
        <c:tickLblPos val="nextTo"/>
        <c:crossAx val="51070080"/>
        <c:crosses val="autoZero"/>
        <c:auto val="1"/>
        <c:lblAlgn val="ctr"/>
        <c:lblOffset val="100"/>
      </c:catAx>
      <c:valAx>
        <c:axId val="51070080"/>
        <c:scaling>
          <c:orientation val="minMax"/>
        </c:scaling>
        <c:axPos val="b"/>
        <c:majorGridlines/>
        <c:numFmt formatCode="0%" sourceLinked="0"/>
        <c:tickLblPos val="nextTo"/>
        <c:crossAx val="51056000"/>
        <c:crosses val="autoZero"/>
        <c:crossBetween val="between"/>
      </c:valAx>
    </c:plotArea>
    <c:plotVisOnly val="1"/>
    <c:dispBlanksAs val="gap"/>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t-LT"/>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67DCCE-29CC-4CD1-9973-0BE49D2A6DCF}" type="datetimeFigureOut">
              <a:rPr lang="lt-LT" smtClean="0"/>
              <a:pPr/>
              <a:t>2014.12.04</a:t>
            </a:fld>
            <a:endParaRPr lang="lt-LT"/>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lt-LT"/>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79521EA-07A6-484E-991C-1E37D4C80306}" type="slidenum">
              <a:rPr lang="lt-LT" smtClean="0"/>
              <a:pPr/>
              <a:t>‹#›</a:t>
            </a:fld>
            <a:endParaRPr lang="lt-LT"/>
          </a:p>
        </p:txBody>
      </p:sp>
    </p:spTree>
    <p:extLst>
      <p:ext uri="{BB962C8B-B14F-4D97-AF65-F5344CB8AC3E}">
        <p14:creationId xmlns:p14="http://schemas.microsoft.com/office/powerpoint/2010/main" xmlns="" val="5294941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C5903E5-C56B-4DC2-9150-F344681020EE}" type="datetimeFigureOut">
              <a:rPr lang="lt-LT" smtClean="0"/>
              <a:pPr/>
              <a:t>2014.12.04</a:t>
            </a:fld>
            <a:endParaRPr lang="lt-LT"/>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lt-LT"/>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C12F558A-224D-43CA-94CF-92DA2EA42EA4}" type="slidenum">
              <a:rPr lang="lt-LT" smtClean="0"/>
              <a:pPr/>
              <a:t>‹#›</a:t>
            </a:fld>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5903E5-C56B-4DC2-9150-F344681020EE}" type="datetimeFigureOut">
              <a:rPr lang="lt-LT" smtClean="0"/>
              <a:pPr/>
              <a:t>2014.12.04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12F558A-224D-43CA-94CF-92DA2EA42EA4}" type="slidenum">
              <a:rPr lang="lt-LT" smtClean="0"/>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5903E5-C56B-4DC2-9150-F344681020EE}" type="datetimeFigureOut">
              <a:rPr lang="lt-LT" smtClean="0"/>
              <a:pPr/>
              <a:t>2014.12.04</a:t>
            </a:fld>
            <a:endParaRPr lang="lt-LT"/>
          </a:p>
        </p:txBody>
      </p:sp>
      <p:sp>
        <p:nvSpPr>
          <p:cNvPr id="5" name="Footer Placeholder 4"/>
          <p:cNvSpPr>
            <a:spLocks noGrp="1"/>
          </p:cNvSpPr>
          <p:nvPr>
            <p:ph type="ftr" sz="quarter" idx="11"/>
          </p:nvPr>
        </p:nvSpPr>
        <p:spPr/>
        <p:txBody>
          <a:bodyPr/>
          <a:lstStyle/>
          <a:p>
            <a:endParaRPr lang="lt-LT"/>
          </a:p>
        </p:txBody>
      </p:sp>
      <p:sp>
        <p:nvSpPr>
          <p:cNvPr id="6" name="Slide Number Placeholder 5"/>
          <p:cNvSpPr>
            <a:spLocks noGrp="1"/>
          </p:cNvSpPr>
          <p:nvPr>
            <p:ph type="sldNum" sz="quarter" idx="12"/>
          </p:nvPr>
        </p:nvSpPr>
        <p:spPr/>
        <p:txBody>
          <a:bodyPr/>
          <a:lstStyle/>
          <a:p>
            <a:fld id="{C12F558A-224D-43CA-94CF-92DA2EA42EA4}" type="slidenum">
              <a:rPr lang="lt-LT" smtClean="0"/>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C5903E5-C56B-4DC2-9150-F344681020EE}" type="datetimeFigureOut">
              <a:rPr lang="lt-LT" smtClean="0"/>
              <a:pPr/>
              <a:t>2014.12.04</a:t>
            </a:fld>
            <a:endParaRPr lang="lt-LT"/>
          </a:p>
        </p:txBody>
      </p:sp>
      <p:sp>
        <p:nvSpPr>
          <p:cNvPr id="9" name="Slide Number Placeholder 8"/>
          <p:cNvSpPr>
            <a:spLocks noGrp="1"/>
          </p:cNvSpPr>
          <p:nvPr>
            <p:ph type="sldNum" sz="quarter" idx="15"/>
          </p:nvPr>
        </p:nvSpPr>
        <p:spPr/>
        <p:txBody>
          <a:bodyPr rtlCol="0"/>
          <a:lstStyle/>
          <a:p>
            <a:fld id="{C12F558A-224D-43CA-94CF-92DA2EA42EA4}" type="slidenum">
              <a:rPr lang="lt-LT" smtClean="0"/>
              <a:pPr/>
              <a:t>‹#›</a:t>
            </a:fld>
            <a:endParaRPr lang="lt-LT"/>
          </a:p>
        </p:txBody>
      </p:sp>
      <p:sp>
        <p:nvSpPr>
          <p:cNvPr id="10" name="Footer Placeholder 9"/>
          <p:cNvSpPr>
            <a:spLocks noGrp="1"/>
          </p:cNvSpPr>
          <p:nvPr>
            <p:ph type="ftr" sz="quarter" idx="16"/>
          </p:nvPr>
        </p:nvSpPr>
        <p:spPr/>
        <p:txBody>
          <a:bodyPr rtlCol="0"/>
          <a:lstStyle/>
          <a:p>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C5903E5-C56B-4DC2-9150-F344681020EE}" type="datetimeFigureOut">
              <a:rPr lang="lt-LT" smtClean="0"/>
              <a:pPr/>
              <a:t>2014.12.04</a:t>
            </a:fld>
            <a:endParaRPr lang="lt-LT"/>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lt-LT"/>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C12F558A-224D-43CA-94CF-92DA2EA42EA4}" type="slidenum">
              <a:rPr lang="lt-LT" smtClean="0"/>
              <a:pPr/>
              <a:t>‹#›</a:t>
            </a:fld>
            <a:endParaRPr lang="lt-L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C5903E5-C56B-4DC2-9150-F344681020EE}" type="datetimeFigureOut">
              <a:rPr lang="lt-LT" smtClean="0"/>
              <a:pPr/>
              <a:t>2014.12.04</a:t>
            </a:fld>
            <a:endParaRPr lang="lt-LT"/>
          </a:p>
        </p:txBody>
      </p:sp>
      <p:sp>
        <p:nvSpPr>
          <p:cNvPr id="6" name="Footer Placeholder 5"/>
          <p:cNvSpPr>
            <a:spLocks noGrp="1"/>
          </p:cNvSpPr>
          <p:nvPr>
            <p:ph type="ftr" sz="quarter" idx="11"/>
          </p:nvPr>
        </p:nvSpPr>
        <p:spPr/>
        <p:txBody>
          <a:bodyPr/>
          <a:lstStyle/>
          <a:p>
            <a:endParaRPr lang="lt-LT"/>
          </a:p>
        </p:txBody>
      </p:sp>
      <p:sp>
        <p:nvSpPr>
          <p:cNvPr id="7" name="Slide Number Placeholder 6"/>
          <p:cNvSpPr>
            <a:spLocks noGrp="1"/>
          </p:cNvSpPr>
          <p:nvPr>
            <p:ph type="sldNum" sz="quarter" idx="12"/>
          </p:nvPr>
        </p:nvSpPr>
        <p:spPr/>
        <p:txBody>
          <a:bodyPr/>
          <a:lstStyle/>
          <a:p>
            <a:fld id="{C12F558A-224D-43CA-94CF-92DA2EA42EA4}" type="slidenum">
              <a:rPr lang="lt-LT" smtClean="0"/>
              <a:pPr/>
              <a:t>‹#›</a:t>
            </a:fld>
            <a:endParaRPr lang="lt-LT"/>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C5903E5-C56B-4DC2-9150-F344681020EE}" type="datetimeFigureOut">
              <a:rPr lang="lt-LT" smtClean="0"/>
              <a:pPr/>
              <a:t>2014.12.04</a:t>
            </a:fld>
            <a:endParaRPr lang="lt-LT"/>
          </a:p>
        </p:txBody>
      </p:sp>
      <p:sp>
        <p:nvSpPr>
          <p:cNvPr id="8" name="Footer Placeholder 7"/>
          <p:cNvSpPr>
            <a:spLocks noGrp="1"/>
          </p:cNvSpPr>
          <p:nvPr>
            <p:ph type="ftr" sz="quarter" idx="11"/>
          </p:nvPr>
        </p:nvSpPr>
        <p:spPr/>
        <p:txBody>
          <a:bodyPr/>
          <a:lstStyle/>
          <a:p>
            <a:endParaRPr lang="lt-LT"/>
          </a:p>
        </p:txBody>
      </p:sp>
      <p:sp>
        <p:nvSpPr>
          <p:cNvPr id="9" name="Slide Number Placeholder 8"/>
          <p:cNvSpPr>
            <a:spLocks noGrp="1"/>
          </p:cNvSpPr>
          <p:nvPr>
            <p:ph type="sldNum" sz="quarter" idx="12"/>
          </p:nvPr>
        </p:nvSpPr>
        <p:spPr/>
        <p:txBody>
          <a:bodyPr/>
          <a:lstStyle/>
          <a:p>
            <a:fld id="{C12F558A-224D-43CA-94CF-92DA2EA42EA4}" type="slidenum">
              <a:rPr lang="lt-LT" smtClean="0"/>
              <a:pPr/>
              <a:t>‹#›</a:t>
            </a:fld>
            <a:endParaRPr lang="lt-LT"/>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C5903E5-C56B-4DC2-9150-F344681020EE}" type="datetimeFigureOut">
              <a:rPr lang="lt-LT" smtClean="0"/>
              <a:pPr/>
              <a:t>2014.12.04</a:t>
            </a:fld>
            <a:endParaRPr lang="lt-LT"/>
          </a:p>
        </p:txBody>
      </p:sp>
      <p:sp>
        <p:nvSpPr>
          <p:cNvPr id="7" name="Slide Number Placeholder 6"/>
          <p:cNvSpPr>
            <a:spLocks noGrp="1"/>
          </p:cNvSpPr>
          <p:nvPr>
            <p:ph type="sldNum" sz="quarter" idx="11"/>
          </p:nvPr>
        </p:nvSpPr>
        <p:spPr/>
        <p:txBody>
          <a:bodyPr rtlCol="0"/>
          <a:lstStyle/>
          <a:p>
            <a:fld id="{C12F558A-224D-43CA-94CF-92DA2EA42EA4}" type="slidenum">
              <a:rPr lang="lt-LT" smtClean="0"/>
              <a:pPr/>
              <a:t>‹#›</a:t>
            </a:fld>
            <a:endParaRPr lang="lt-LT"/>
          </a:p>
        </p:txBody>
      </p:sp>
      <p:sp>
        <p:nvSpPr>
          <p:cNvPr id="8" name="Footer Placeholder 7"/>
          <p:cNvSpPr>
            <a:spLocks noGrp="1"/>
          </p:cNvSpPr>
          <p:nvPr>
            <p:ph type="ftr" sz="quarter" idx="12"/>
          </p:nvPr>
        </p:nvSpPr>
        <p:spPr/>
        <p:txBody>
          <a:bodyPr rtlCol="0"/>
          <a:lstStyle/>
          <a:p>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5903E5-C56B-4DC2-9150-F344681020EE}" type="datetimeFigureOut">
              <a:rPr lang="lt-LT" smtClean="0"/>
              <a:pPr/>
              <a:t>2014.12.04</a:t>
            </a:fld>
            <a:endParaRPr lang="lt-LT"/>
          </a:p>
        </p:txBody>
      </p:sp>
      <p:sp>
        <p:nvSpPr>
          <p:cNvPr id="3" name="Footer Placeholder 2"/>
          <p:cNvSpPr>
            <a:spLocks noGrp="1"/>
          </p:cNvSpPr>
          <p:nvPr>
            <p:ph type="ftr" sz="quarter" idx="11"/>
          </p:nvPr>
        </p:nvSpPr>
        <p:spPr/>
        <p:txBody>
          <a:bodyPr/>
          <a:lstStyle/>
          <a:p>
            <a:endParaRPr lang="lt-LT"/>
          </a:p>
        </p:txBody>
      </p:sp>
      <p:sp>
        <p:nvSpPr>
          <p:cNvPr id="4" name="Slide Number Placeholder 3"/>
          <p:cNvSpPr>
            <a:spLocks noGrp="1"/>
          </p:cNvSpPr>
          <p:nvPr>
            <p:ph type="sldNum" sz="quarter" idx="12"/>
          </p:nvPr>
        </p:nvSpPr>
        <p:spPr/>
        <p:txBody>
          <a:bodyPr/>
          <a:lstStyle/>
          <a:p>
            <a:fld id="{C12F558A-224D-43CA-94CF-92DA2EA42EA4}" type="slidenum">
              <a:rPr lang="lt-LT" smtClean="0"/>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C5903E5-C56B-4DC2-9150-F344681020EE}" type="datetimeFigureOut">
              <a:rPr lang="lt-LT" smtClean="0"/>
              <a:pPr/>
              <a:t>2014.12.04</a:t>
            </a:fld>
            <a:endParaRPr lang="lt-LT"/>
          </a:p>
        </p:txBody>
      </p:sp>
      <p:sp>
        <p:nvSpPr>
          <p:cNvPr id="22" name="Slide Number Placeholder 21"/>
          <p:cNvSpPr>
            <a:spLocks noGrp="1"/>
          </p:cNvSpPr>
          <p:nvPr>
            <p:ph type="sldNum" sz="quarter" idx="15"/>
          </p:nvPr>
        </p:nvSpPr>
        <p:spPr/>
        <p:txBody>
          <a:bodyPr rtlCol="0"/>
          <a:lstStyle/>
          <a:p>
            <a:fld id="{C12F558A-224D-43CA-94CF-92DA2EA42EA4}" type="slidenum">
              <a:rPr lang="lt-LT" smtClean="0"/>
              <a:pPr/>
              <a:t>‹#›</a:t>
            </a:fld>
            <a:endParaRPr lang="lt-LT"/>
          </a:p>
        </p:txBody>
      </p:sp>
      <p:sp>
        <p:nvSpPr>
          <p:cNvPr id="23" name="Footer Placeholder 22"/>
          <p:cNvSpPr>
            <a:spLocks noGrp="1"/>
          </p:cNvSpPr>
          <p:nvPr>
            <p:ph type="ftr" sz="quarter" idx="16"/>
          </p:nvPr>
        </p:nvSpPr>
        <p:spPr/>
        <p:txBody>
          <a:bodyPr rtlCol="0"/>
          <a:lstStyle/>
          <a:p>
            <a:endParaRPr lang="lt-L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C5903E5-C56B-4DC2-9150-F344681020EE}" type="datetimeFigureOut">
              <a:rPr lang="lt-LT" smtClean="0"/>
              <a:pPr/>
              <a:t>2014.12.04</a:t>
            </a:fld>
            <a:endParaRPr lang="lt-LT"/>
          </a:p>
        </p:txBody>
      </p:sp>
      <p:sp>
        <p:nvSpPr>
          <p:cNvPr id="18" name="Slide Number Placeholder 17"/>
          <p:cNvSpPr>
            <a:spLocks noGrp="1"/>
          </p:cNvSpPr>
          <p:nvPr>
            <p:ph type="sldNum" sz="quarter" idx="11"/>
          </p:nvPr>
        </p:nvSpPr>
        <p:spPr/>
        <p:txBody>
          <a:bodyPr rtlCol="0"/>
          <a:lstStyle/>
          <a:p>
            <a:fld id="{C12F558A-224D-43CA-94CF-92DA2EA42EA4}" type="slidenum">
              <a:rPr lang="lt-LT" smtClean="0"/>
              <a:pPr/>
              <a:t>‹#›</a:t>
            </a:fld>
            <a:endParaRPr lang="lt-LT"/>
          </a:p>
        </p:txBody>
      </p:sp>
      <p:sp>
        <p:nvSpPr>
          <p:cNvPr id="21" name="Footer Placeholder 20"/>
          <p:cNvSpPr>
            <a:spLocks noGrp="1"/>
          </p:cNvSpPr>
          <p:nvPr>
            <p:ph type="ftr" sz="quarter" idx="12"/>
          </p:nvPr>
        </p:nvSpPr>
        <p:spPr/>
        <p:txBody>
          <a:bodyPr rtlCol="0"/>
          <a:lstStyle/>
          <a:p>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C5903E5-C56B-4DC2-9150-F344681020EE}" type="datetimeFigureOut">
              <a:rPr lang="lt-LT" smtClean="0"/>
              <a:pPr/>
              <a:t>2014.12.04</a:t>
            </a:fld>
            <a:endParaRPr lang="lt-LT"/>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lt-LT"/>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12F558A-224D-43CA-94CF-92DA2EA42EA4}" type="slidenum">
              <a:rPr lang="lt-LT" smtClean="0"/>
              <a:pPr/>
              <a:t>‹#›</a:t>
            </a:fld>
            <a:endParaRPr lang="lt-LT"/>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2492896"/>
            <a:ext cx="7990656" cy="2525666"/>
          </a:xfrm>
        </p:spPr>
        <p:txBody>
          <a:bodyPr>
            <a:normAutofit fontScale="90000"/>
          </a:bodyPr>
          <a:lstStyle/>
          <a:p>
            <a:r>
              <a:rPr lang="lt-LT" dirty="0" smtClean="0"/>
              <a:t>   Vyro ir moters vaidmenys šeimoje</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r>
              <a:rPr lang="lt-LT" dirty="0" smtClean="0"/>
              <a:t/>
            </a:r>
            <a:br>
              <a:rPr lang="lt-LT" dirty="0" smtClean="0"/>
            </a:br>
            <a:endParaRPr lang="lt-LT" dirty="0"/>
          </a:p>
        </p:txBody>
      </p:sp>
      <p:sp>
        <p:nvSpPr>
          <p:cNvPr id="3" name="Subtitle 2"/>
          <p:cNvSpPr>
            <a:spLocks noGrp="1"/>
          </p:cNvSpPr>
          <p:nvPr>
            <p:ph type="subTitle" idx="1"/>
          </p:nvPr>
        </p:nvSpPr>
        <p:spPr/>
        <p:txBody>
          <a:bodyPr>
            <a:normAutofit fontScale="85000" lnSpcReduction="20000"/>
          </a:bodyPr>
          <a:lstStyle/>
          <a:p>
            <a:pPr algn="r"/>
            <a:endParaRPr lang="lt-LT" dirty="0" smtClean="0"/>
          </a:p>
          <a:p>
            <a:pPr algn="r"/>
            <a:endParaRPr lang="lt-LT" dirty="0" smtClean="0"/>
          </a:p>
          <a:p>
            <a:pPr algn="r"/>
            <a:r>
              <a:rPr lang="lt-LT" dirty="0" smtClean="0"/>
              <a:t>Mokytoja Lina </a:t>
            </a:r>
            <a:r>
              <a:rPr lang="lt-LT" dirty="0" err="1" smtClean="0"/>
              <a:t>Skurdelienė</a:t>
            </a:r>
            <a:endParaRPr lang="lt-LT" dirty="0" smtClean="0"/>
          </a:p>
          <a:p>
            <a:pPr algn="r"/>
            <a:r>
              <a:rPr lang="lt-LT" dirty="0" smtClean="0"/>
              <a:t>Prienų “Ąžuolo</a:t>
            </a:r>
            <a:r>
              <a:rPr lang="lt-LT" smtClean="0"/>
              <a:t>” progimnazija</a:t>
            </a:r>
            <a:endParaRPr lang="lt-LT" dirty="0" smtClean="0"/>
          </a:p>
          <a:p>
            <a:pPr algn="r"/>
            <a:r>
              <a:rPr lang="lt-LT" dirty="0" smtClean="0"/>
              <a:t>2014 10 02</a:t>
            </a:r>
            <a:endParaRPr lang="lt-LT" dirty="0"/>
          </a:p>
        </p:txBody>
      </p:sp>
      <p:pic>
        <p:nvPicPr>
          <p:cNvPr id="1026" name="Picture 2" descr="C:\Users\user\Desktop\images6MZ3QU2B.jpg"/>
          <p:cNvPicPr>
            <a:picLocks noChangeAspect="1" noChangeArrowheads="1"/>
          </p:cNvPicPr>
          <p:nvPr/>
        </p:nvPicPr>
        <p:blipFill>
          <a:blip r:embed="rId2" cstate="print"/>
          <a:srcRect/>
          <a:stretch>
            <a:fillRect/>
          </a:stretch>
        </p:blipFill>
        <p:spPr bwMode="auto">
          <a:xfrm>
            <a:off x="3219450" y="2586038"/>
            <a:ext cx="4232870" cy="263809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3600" dirty="0" smtClean="0">
                <a:latin typeface="Times New Roman" pitchFamily="18" charset="0"/>
                <a:cs typeface="Times New Roman" pitchFamily="18" charset="0"/>
              </a:rPr>
              <a:t>Pareigos šeimoje</a:t>
            </a:r>
            <a:endParaRPr lang="lt-LT" sz="3600" dirty="0">
              <a:latin typeface="Times New Roman" pitchFamily="18" charset="0"/>
              <a:cs typeface="Times New Roman" pitchFamily="18" charset="0"/>
            </a:endParaRPr>
          </a:p>
        </p:txBody>
      </p:sp>
      <p:sp>
        <p:nvSpPr>
          <p:cNvPr id="5" name="Text Placeholder 4"/>
          <p:cNvSpPr>
            <a:spLocks noGrp="1"/>
          </p:cNvSpPr>
          <p:nvPr>
            <p:ph type="body" sz="quarter" idx="1"/>
          </p:nvPr>
        </p:nvSpPr>
        <p:spPr/>
        <p:txBody>
          <a:bodyPr/>
          <a:lstStyle/>
          <a:p>
            <a:r>
              <a:rPr lang="lt-LT" dirty="0" smtClean="0"/>
              <a:t>moterų</a:t>
            </a:r>
            <a:endParaRPr lang="lt-LT" dirty="0"/>
          </a:p>
        </p:txBody>
      </p:sp>
      <p:sp>
        <p:nvSpPr>
          <p:cNvPr id="6" name="Text Placeholder 5"/>
          <p:cNvSpPr>
            <a:spLocks noGrp="1"/>
          </p:cNvSpPr>
          <p:nvPr>
            <p:ph type="body" sz="quarter" idx="3"/>
          </p:nvPr>
        </p:nvSpPr>
        <p:spPr/>
        <p:txBody>
          <a:bodyPr/>
          <a:lstStyle/>
          <a:p>
            <a:r>
              <a:rPr lang="lt-LT" dirty="0" smtClean="0"/>
              <a:t>vyrų</a:t>
            </a:r>
            <a:endParaRPr lang="lt-LT" dirty="0"/>
          </a:p>
        </p:txBody>
      </p:sp>
      <p:graphicFrame>
        <p:nvGraphicFramePr>
          <p:cNvPr id="8" name="Content Placeholder 7"/>
          <p:cNvGraphicFramePr>
            <a:graphicFrameLocks noGrp="1"/>
          </p:cNvGraphicFramePr>
          <p:nvPr>
            <p:ph sz="quarter" idx="2"/>
          </p:nvPr>
        </p:nvGraphicFramePr>
        <p:xfrm>
          <a:off x="457200" y="2362200"/>
          <a:ext cx="3657600" cy="3886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ontent Placeholder 10"/>
          <p:cNvGraphicFramePr>
            <a:graphicFrameLocks noGrp="1"/>
          </p:cNvGraphicFramePr>
          <p:nvPr>
            <p:ph sz="quarter" idx="4"/>
          </p:nvPr>
        </p:nvGraphicFramePr>
        <p:xfrm>
          <a:off x="4371975" y="2362200"/>
          <a:ext cx="3657600" cy="3886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SVARBIAUSIOS ASMENS SAVYB</a:t>
            </a:r>
            <a:r>
              <a:rPr lang="lt-LT" smtClean="0"/>
              <a:t>ĖS ŠEIMAI IŠSAUGOTI</a:t>
            </a:r>
            <a:endParaRPr lang="lt-LT"/>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3600" dirty="0" smtClean="0">
                <a:latin typeface="Times New Roman" pitchFamily="18" charset="0"/>
                <a:cs typeface="Times New Roman" pitchFamily="18" charset="0"/>
              </a:rPr>
              <a:t>Darbo išvados</a:t>
            </a:r>
            <a:endParaRPr lang="lt-LT" sz="3600" dirty="0"/>
          </a:p>
        </p:txBody>
      </p:sp>
      <p:sp>
        <p:nvSpPr>
          <p:cNvPr id="3" name="Content Placeholder 2"/>
          <p:cNvSpPr>
            <a:spLocks noGrp="1"/>
          </p:cNvSpPr>
          <p:nvPr>
            <p:ph sz="quarter" idx="1"/>
          </p:nvPr>
        </p:nvSpPr>
        <p:spPr/>
        <p:txBody>
          <a:bodyPr>
            <a:normAutofit/>
          </a:bodyPr>
          <a:lstStyle/>
          <a:p>
            <a:r>
              <a:rPr lang="lt-LT" dirty="0" smtClean="0">
                <a:latin typeface="Times New Roman" pitchFamily="18" charset="0"/>
                <a:cs typeface="Times New Roman" pitchFamily="18" charset="0"/>
              </a:rPr>
              <a:t>Panagrinėjus literatūrą pasirinkta tema galima suvokti, kad vyrai ir moterys skiriasi  ne tik fiziškai, bet ir dvasiškai, tačiau jų skirtingumai papildo vienas kitą, bet ir praturtina.</a:t>
            </a:r>
          </a:p>
          <a:p>
            <a:r>
              <a:rPr lang="lt-LT" dirty="0" smtClean="0">
                <a:latin typeface="Times New Roman" pitchFamily="18" charset="0"/>
                <a:cs typeface="Times New Roman" pitchFamily="18" charset="0"/>
              </a:rPr>
              <a:t>Šeima yra institucija, atliekanti svarbias funkcijas, tenkinanti žmonių poreikius.</a:t>
            </a:r>
          </a:p>
          <a:p>
            <a:r>
              <a:rPr lang="lt-LT" dirty="0" smtClean="0">
                <a:latin typeface="Times New Roman" pitchFamily="18" charset="0"/>
                <a:cs typeface="Times New Roman" pitchFamily="18" charset="0"/>
              </a:rPr>
              <a:t>Remiantis anketinės apklausos duomenimis jaunuoliai turi teisingai besiformuojančią šeimos sampratą, tačiau turi labai siaurą šeimos funkcijų matymą, todėl yra nepilnas , netikslus vyro ir moters vaidmenų suvokimas šeimoje.</a:t>
            </a:r>
            <a:endParaRPr lang="lt-LT" dirty="0">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lt-LT" dirty="0"/>
          </a:p>
        </p:txBody>
      </p:sp>
      <p:sp>
        <p:nvSpPr>
          <p:cNvPr id="3" name="Subtitle 2"/>
          <p:cNvSpPr>
            <a:spLocks noGrp="1"/>
          </p:cNvSpPr>
          <p:nvPr>
            <p:ph type="subTitle" idx="1"/>
          </p:nvPr>
        </p:nvSpPr>
        <p:spPr/>
        <p:txBody>
          <a:bodyPr>
            <a:normAutofit/>
          </a:bodyPr>
          <a:lstStyle/>
          <a:p>
            <a:endParaRPr lang="lt-LT" sz="2800" i="1" dirty="0" smtClean="0">
              <a:latin typeface="Times New Roman" pitchFamily="18" charset="0"/>
              <a:cs typeface="Times New Roman" pitchFamily="18" charset="0"/>
            </a:endParaRPr>
          </a:p>
          <a:p>
            <a:r>
              <a:rPr lang="lt-LT" sz="2800" i="1" dirty="0" smtClean="0">
                <a:latin typeface="Times New Roman" pitchFamily="18" charset="0"/>
                <a:cs typeface="Times New Roman" pitchFamily="18" charset="0"/>
              </a:rPr>
              <a:t>	Ačiū už dėmesį.</a:t>
            </a:r>
            <a:endParaRPr lang="lt-LT" sz="2800" i="1" dirty="0">
              <a:latin typeface="Times New Roman" pitchFamily="18" charset="0"/>
              <a:cs typeface="Times New Roman" pitchFamily="18" charset="0"/>
            </a:endParaRPr>
          </a:p>
        </p:txBody>
      </p:sp>
      <p:pic>
        <p:nvPicPr>
          <p:cNvPr id="1026" name="Picture 2" descr="C:\Users\user\Desktop\images.jpg"/>
          <p:cNvPicPr>
            <a:picLocks noChangeAspect="1" noChangeArrowheads="1"/>
          </p:cNvPicPr>
          <p:nvPr/>
        </p:nvPicPr>
        <p:blipFill>
          <a:blip r:embed="rId2" cstate="print"/>
          <a:srcRect/>
          <a:stretch>
            <a:fillRect/>
          </a:stretch>
        </p:blipFill>
        <p:spPr bwMode="auto">
          <a:xfrm>
            <a:off x="1979712" y="1052737"/>
            <a:ext cx="6408712" cy="374441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3600" dirty="0" smtClean="0">
                <a:latin typeface="Times New Roman" pitchFamily="18" charset="0"/>
                <a:cs typeface="Times New Roman" pitchFamily="18" charset="0"/>
              </a:rPr>
              <a:t>Darbo tikslai</a:t>
            </a:r>
            <a:endParaRPr lang="lt-LT"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Font typeface="Courier New" pitchFamily="49" charset="0"/>
              <a:buChar char="o"/>
            </a:pPr>
            <a:r>
              <a:rPr lang="lt-LT" dirty="0" smtClean="0"/>
              <a:t>Nagrinėjant šeimos sampratą, lyčių skirtumus pedagoginėje, teologinėje, psichologinėje literatūroje ir Bažnyčios dokumentuose išsiaiškinti vyro ir moters skirtumus, vaidmenis šeimoje</a:t>
            </a:r>
          </a:p>
          <a:p>
            <a:pPr>
              <a:buFont typeface="Courier New" pitchFamily="49" charset="0"/>
              <a:buChar char="o"/>
            </a:pPr>
            <a:r>
              <a:rPr lang="lt-LT" dirty="0" smtClean="0"/>
              <a:t>Remiantis anketinės apklausos duomenimis išsiaiškinti jaunuolių suvokimą apie šeimą bei lyčių pasiskirstymą vaidmenimis.</a:t>
            </a:r>
            <a:endParaRPr lang="lt-LT"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3600" dirty="0" smtClean="0">
                <a:latin typeface="Times New Roman" pitchFamily="18" charset="0"/>
                <a:cs typeface="Times New Roman" pitchFamily="18" charset="0"/>
              </a:rPr>
              <a:t>Šeimos  samprata</a:t>
            </a:r>
            <a:endParaRPr lang="lt-LT"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a:bodyPr>
          <a:lstStyle/>
          <a:p>
            <a:pPr algn="just"/>
            <a:r>
              <a:rPr lang="lt-LT" sz="2000" dirty="0" smtClean="0"/>
              <a:t>Šeima – meilės ir solidarumo bendruomenė, unikaliai  suderinta mokyti ir perduoti kultūrinėms, etinėms, visuotinėms, dvasinėms bei religinėms vertybėms, kurios yra esminės jos narių ir visuomenės vystymuisi ir gerovei. 				</a:t>
            </a:r>
            <a:r>
              <a:rPr lang="lt-LT" sz="1800" dirty="0" smtClean="0"/>
              <a:t>(Šeimos teisių chartija)</a:t>
            </a:r>
          </a:p>
          <a:p>
            <a:pPr algn="just"/>
            <a:r>
              <a:rPr lang="lt-LT" sz="2000" dirty="0" smtClean="0"/>
              <a:t>Šeima - asmenų grupė, sujungta kraujo, vedybų, įsūnijimo ar įdukrinimo ryšiais, sudaranti šeimininkavimo junginį, kurio nariai tarpusavyje susižino ir bendrauja pagal atitinkamus vyro ir žmonos, motinos ir tėvo, žmonos ir dukters, brolio ir sesers vaidmenis ir sukuria bei perduoda kitiems bendrą kultūrą</a:t>
            </a:r>
            <a:r>
              <a:rPr lang="lt-LT" sz="1800" dirty="0" smtClean="0"/>
              <a:t>. ( J. Vaitkevičius )</a:t>
            </a:r>
          </a:p>
          <a:p>
            <a:pPr algn="just"/>
            <a:r>
              <a:rPr lang="lt-LT" sz="2000" dirty="0" smtClean="0"/>
              <a:t>Šeima yra pirminė žmonių visuomenės ląstelė ir pirmesnė už bet kokį viešosios valdžios pripažinimą. Šeimos pagrindai ir vertybės sudaro visuomenės gyvenimo pamatą. </a:t>
            </a:r>
            <a:r>
              <a:rPr lang="lt-LT" sz="1800" dirty="0" smtClean="0"/>
              <a:t>(KBK)</a:t>
            </a:r>
            <a:endParaRPr lang="lt-LT"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t-LT" sz="2800" b="1" u="sng" dirty="0" smtClean="0">
                <a:latin typeface="Times New Roman" pitchFamily="18" charset="0"/>
                <a:cs typeface="Times New Roman" pitchFamily="18" charset="0"/>
              </a:rPr>
              <a:t>Šeimos funkcijos </a:t>
            </a:r>
            <a:r>
              <a:rPr lang="lt-LT" sz="2800" dirty="0" smtClean="0">
                <a:latin typeface="Times New Roman" pitchFamily="18" charset="0"/>
                <a:cs typeface="Times New Roman" pitchFamily="18" charset="0"/>
              </a:rPr>
              <a:t>yra sutuoktinių ar kitų jos narių poreikių  ir pareigų vienų kitiems atlikimas ir tenkinimas :</a:t>
            </a:r>
            <a:endParaRPr lang="lt-LT" sz="28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lt-LT" dirty="0" smtClean="0"/>
              <a:t>Vaikų gimdymas</a:t>
            </a:r>
          </a:p>
          <a:p>
            <a:r>
              <a:rPr lang="lt-LT" dirty="0" smtClean="0"/>
              <a:t>Vaikų auginimas ir auklėjimas</a:t>
            </a:r>
          </a:p>
          <a:p>
            <a:r>
              <a:rPr lang="lt-LT" dirty="0" smtClean="0"/>
              <a:t>Tautos etoso tęstinumas</a:t>
            </a:r>
          </a:p>
          <a:p>
            <a:r>
              <a:rPr lang="lt-LT" dirty="0" smtClean="0"/>
              <a:t>Ūkinė ir ekonominė šeimos funkcija</a:t>
            </a:r>
          </a:p>
          <a:p>
            <a:r>
              <a:rPr lang="lt-LT" dirty="0" smtClean="0"/>
              <a:t>Rekreacinė šeimos funkcija</a:t>
            </a:r>
          </a:p>
          <a:p>
            <a:pPr algn="just"/>
            <a:r>
              <a:rPr lang="lt-LT" dirty="0" smtClean="0"/>
              <a:t>Komunikacinė šeimos funkcija</a:t>
            </a:r>
          </a:p>
          <a:p>
            <a:r>
              <a:rPr lang="lt-LT" dirty="0" smtClean="0"/>
              <a:t>Emocinė šeimos funkcija</a:t>
            </a:r>
          </a:p>
          <a:p>
            <a:r>
              <a:rPr lang="lt-LT" dirty="0" smtClean="0"/>
              <a:t>Reguliuojamoji šeimos funkcija</a:t>
            </a:r>
          </a:p>
          <a:p>
            <a:r>
              <a:rPr lang="lt-LT" dirty="0" smtClean="0"/>
              <a:t>Seksualinė šeimos funkcija</a:t>
            </a:r>
            <a:endParaRPr lang="lt-LT"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3600" dirty="0" smtClean="0">
                <a:latin typeface="Times New Roman" pitchFamily="18" charset="0"/>
                <a:cs typeface="Times New Roman" pitchFamily="18" charset="0"/>
              </a:rPr>
              <a:t>Vyrų ir moterų skirtingumai</a:t>
            </a:r>
            <a:endParaRPr lang="lt-LT"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endParaRPr lang="lt-LT" dirty="0" smtClean="0"/>
          </a:p>
          <a:p>
            <a:pPr lvl="1"/>
            <a:r>
              <a:rPr lang="lt-LT" sz="3300" i="1" dirty="0" smtClean="0">
                <a:latin typeface="Times New Roman" pitchFamily="18" charset="0"/>
                <a:cs typeface="Times New Roman" pitchFamily="18" charset="0"/>
              </a:rPr>
              <a:t>Jie sukurti skirtingai</a:t>
            </a:r>
          </a:p>
          <a:p>
            <a:pPr lvl="1"/>
            <a:r>
              <a:rPr lang="lt-LT" sz="3300" i="1" dirty="0" smtClean="0">
                <a:latin typeface="Times New Roman" pitchFamily="18" charset="0"/>
                <a:cs typeface="Times New Roman" pitchFamily="18" charset="0"/>
              </a:rPr>
              <a:t>Jie mąsto skirtingai</a:t>
            </a:r>
          </a:p>
          <a:p>
            <a:pPr lvl="1"/>
            <a:r>
              <a:rPr lang="lt-LT" sz="3300" i="1" dirty="0" smtClean="0">
                <a:latin typeface="Times New Roman" pitchFamily="18" charset="0"/>
                <a:cs typeface="Times New Roman" pitchFamily="18" charset="0"/>
              </a:rPr>
              <a:t>Jie bendrauja skirtingai</a:t>
            </a:r>
          </a:p>
          <a:p>
            <a:pPr lvl="1"/>
            <a:r>
              <a:rPr lang="lt-LT" sz="3300" i="1" dirty="0" smtClean="0">
                <a:latin typeface="Times New Roman" pitchFamily="18" charset="0"/>
                <a:cs typeface="Times New Roman" pitchFamily="18" charset="0"/>
              </a:rPr>
              <a:t>Jie nori skirtingų dalykų</a:t>
            </a:r>
          </a:p>
          <a:p>
            <a:pPr lvl="1"/>
            <a:r>
              <a:rPr lang="lt-LT" sz="3300" i="1" dirty="0" smtClean="0">
                <a:latin typeface="Times New Roman" pitchFamily="18" charset="0"/>
                <a:cs typeface="Times New Roman" pitchFamily="18" charset="0"/>
              </a:rPr>
              <a:t>Moterys duoda, vyrai ima</a:t>
            </a:r>
            <a:endParaRPr lang="lt-LT" sz="3300"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3600" dirty="0" smtClean="0">
                <a:latin typeface="Times New Roman" pitchFamily="18" charset="0"/>
                <a:cs typeface="Times New Roman" pitchFamily="18" charset="0"/>
              </a:rPr>
              <a:t>tyrimas</a:t>
            </a:r>
            <a:endParaRPr lang="lt-LT"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None/>
            </a:pPr>
            <a:r>
              <a:rPr lang="lt-LT" dirty="0" smtClean="0"/>
              <a:t>	Tyrime dalyvavo 20 respondentų, 13 – 14 metų jaunuoliai, gyvenantys kaimo vietovėje. 12 moterų ir 8 vyrai</a:t>
            </a:r>
            <a:endParaRPr lang="lt-LT"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3200" dirty="0" smtClean="0">
                <a:latin typeface="Times New Roman" pitchFamily="18" charset="0"/>
                <a:cs typeface="Times New Roman" pitchFamily="18" charset="0"/>
              </a:rPr>
              <a:t>Šeimos samprata</a:t>
            </a:r>
            <a:endParaRPr lang="lt-LT" sz="3200" dirty="0">
              <a:latin typeface="Times New Roman" pitchFamily="18" charset="0"/>
              <a:cs typeface="Times New Roman" pitchFamily="18" charset="0"/>
            </a:endParaRPr>
          </a:p>
        </p:txBody>
      </p:sp>
      <p:graphicFrame>
        <p:nvGraphicFramePr>
          <p:cNvPr id="9" name="Content Placeholder 8"/>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7467600" cy="1143000"/>
          </a:xfrm>
        </p:spPr>
        <p:txBody>
          <a:bodyPr>
            <a:normAutofit/>
          </a:bodyPr>
          <a:lstStyle/>
          <a:p>
            <a:r>
              <a:rPr lang="lt-LT" sz="3600" dirty="0" smtClean="0">
                <a:latin typeface="Times New Roman" pitchFamily="18" charset="0"/>
                <a:cs typeface="Times New Roman" pitchFamily="18" charset="0"/>
              </a:rPr>
              <a:t>Šeimos funkcijos</a:t>
            </a:r>
            <a:endParaRPr lang="lt-LT" sz="3600" dirty="0">
              <a:latin typeface="Times New Roman" pitchFamily="18" charset="0"/>
              <a:cs typeface="Times New Roman" pitchFamily="18" charset="0"/>
            </a:endParaRPr>
          </a:p>
        </p:txBody>
      </p:sp>
      <p:graphicFrame>
        <p:nvGraphicFramePr>
          <p:cNvPr id="9" name="Content Placeholder 8"/>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t-LT" sz="3600" dirty="0" smtClean="0">
                <a:latin typeface="Times New Roman" pitchFamily="18" charset="0"/>
                <a:cs typeface="Times New Roman" pitchFamily="18" charset="0"/>
              </a:rPr>
              <a:t>Lyčių skirtumai</a:t>
            </a:r>
            <a:endParaRPr lang="lt-LT" sz="3600"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ctr">
              <a:buNone/>
            </a:pPr>
            <a:r>
              <a:rPr lang="lt-LT" dirty="0" smtClean="0"/>
              <a:t>Moterys</a:t>
            </a:r>
          </a:p>
          <a:p>
            <a:pPr>
              <a:buFont typeface="Courier New" pitchFamily="49" charset="0"/>
              <a:buChar char="o"/>
            </a:pPr>
            <a:r>
              <a:rPr lang="lt-LT" dirty="0" smtClean="0"/>
              <a:t>Silpnesnės (5)</a:t>
            </a:r>
          </a:p>
          <a:p>
            <a:pPr>
              <a:buFont typeface="Courier New" pitchFamily="49" charset="0"/>
              <a:buChar char="o"/>
            </a:pPr>
            <a:r>
              <a:rPr lang="lt-LT" dirty="0" smtClean="0"/>
              <a:t>Jautresnės (4)</a:t>
            </a:r>
          </a:p>
          <a:p>
            <a:pPr>
              <a:buFont typeface="Courier New" pitchFamily="49" charset="0"/>
              <a:buChar char="o"/>
            </a:pPr>
            <a:r>
              <a:rPr lang="lt-LT" dirty="0" smtClean="0"/>
              <a:t>Protingesnės (3)</a:t>
            </a:r>
          </a:p>
          <a:p>
            <a:pPr>
              <a:buFont typeface="Courier New" pitchFamily="49" charset="0"/>
              <a:buChar char="o"/>
            </a:pPr>
            <a:r>
              <a:rPr lang="lt-LT" dirty="0" smtClean="0"/>
              <a:t>Jausmingesnės (3)</a:t>
            </a:r>
          </a:p>
          <a:p>
            <a:pPr>
              <a:buFont typeface="Courier New" pitchFamily="49" charset="0"/>
              <a:buChar char="o"/>
            </a:pPr>
            <a:r>
              <a:rPr lang="lt-LT" dirty="0" smtClean="0"/>
              <a:t>Atsakingesnės (1)</a:t>
            </a:r>
            <a:endParaRPr lang="lt-LT" dirty="0"/>
          </a:p>
        </p:txBody>
      </p:sp>
      <p:sp>
        <p:nvSpPr>
          <p:cNvPr id="4" name="Content Placeholder 3"/>
          <p:cNvSpPr>
            <a:spLocks noGrp="1"/>
          </p:cNvSpPr>
          <p:nvPr>
            <p:ph sz="quarter" idx="2"/>
          </p:nvPr>
        </p:nvSpPr>
        <p:spPr/>
        <p:txBody>
          <a:bodyPr/>
          <a:lstStyle/>
          <a:p>
            <a:pPr algn="ctr">
              <a:buNone/>
            </a:pPr>
            <a:r>
              <a:rPr lang="lt-LT" dirty="0" smtClean="0"/>
              <a:t>Vyrai</a:t>
            </a:r>
          </a:p>
          <a:p>
            <a:pPr>
              <a:buFont typeface="Courier New" pitchFamily="49" charset="0"/>
              <a:buChar char="o"/>
            </a:pPr>
            <a:r>
              <a:rPr lang="lt-LT" dirty="0" smtClean="0"/>
              <a:t>Stipresni (14)</a:t>
            </a:r>
          </a:p>
          <a:p>
            <a:pPr>
              <a:buFont typeface="Courier New" pitchFamily="49" charset="0"/>
              <a:buChar char="o"/>
            </a:pPr>
            <a:r>
              <a:rPr lang="lt-LT" dirty="0" smtClean="0"/>
              <a:t>Ieškotojai (2)</a:t>
            </a:r>
          </a:p>
          <a:p>
            <a:pPr>
              <a:buFont typeface="Courier New" pitchFamily="49" charset="0"/>
              <a:buChar char="o"/>
            </a:pPr>
            <a:r>
              <a:rPr lang="lt-LT" dirty="0" smtClean="0"/>
              <a:t>Drąsesni (1) </a:t>
            </a:r>
          </a:p>
          <a:p>
            <a:pPr>
              <a:buFont typeface="Courier New" pitchFamily="49" charset="0"/>
              <a:buChar char="o"/>
            </a:pPr>
            <a:endParaRPr lang="lt-LT" dirty="0" smtClean="0"/>
          </a:p>
          <a:p>
            <a:endParaRPr lang="lt-LT"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942</TotalTime>
  <Words>305</Words>
  <Application>Microsoft Office PowerPoint</Application>
  <PresentationFormat>Demonstracija ekrane (4:3)</PresentationFormat>
  <Paragraphs>64</Paragraphs>
  <Slides>13</Slides>
  <Notes>0</Notes>
  <HiddenSlides>0</HiddenSlides>
  <MMClips>0</MMClips>
  <ScaleCrop>false</ScaleCrop>
  <HeadingPairs>
    <vt:vector size="4" baseType="variant">
      <vt:variant>
        <vt:lpstr>Tema</vt:lpstr>
      </vt:variant>
      <vt:variant>
        <vt:i4>1</vt:i4>
      </vt:variant>
      <vt:variant>
        <vt:lpstr>Skaidrių pavadinimai</vt:lpstr>
      </vt:variant>
      <vt:variant>
        <vt:i4>13</vt:i4>
      </vt:variant>
    </vt:vector>
  </HeadingPairs>
  <TitlesOfParts>
    <vt:vector size="14" baseType="lpstr">
      <vt:lpstr>Oriel</vt:lpstr>
      <vt:lpstr>   Vyro ir moters vaidmenys šeimoje       </vt:lpstr>
      <vt:lpstr>Darbo tikslai</vt:lpstr>
      <vt:lpstr>Šeimos  samprata</vt:lpstr>
      <vt:lpstr>Šeimos funkcijos yra sutuoktinių ar kitų jos narių poreikių  ir pareigų vienų kitiems atlikimas ir tenkinimas :</vt:lpstr>
      <vt:lpstr>Vyrų ir moterų skirtingumai</vt:lpstr>
      <vt:lpstr>tyrimas</vt:lpstr>
      <vt:lpstr>Šeimos samprata</vt:lpstr>
      <vt:lpstr>Šeimos funkcijos</vt:lpstr>
      <vt:lpstr>Lyčių skirtumai</vt:lpstr>
      <vt:lpstr>Pareigos šeimoje</vt:lpstr>
      <vt:lpstr>SVARBIAUSIOS ASMENS SAVYBĖS ŠEIMAI IŠSAUGOTI</vt:lpstr>
      <vt:lpstr>Darbo išvados</vt:lpstr>
      <vt:lpstr>Skaidrė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LM</cp:lastModifiedBy>
  <cp:revision>56</cp:revision>
  <dcterms:created xsi:type="dcterms:W3CDTF">2014-09-29T06:44:53Z</dcterms:created>
  <dcterms:modified xsi:type="dcterms:W3CDTF">2014-12-04T11:31:03Z</dcterms:modified>
</cp:coreProperties>
</file>